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8"/>
  </p:notesMasterIdLst>
  <p:sldIdLst>
    <p:sldId id="738" r:id="rId4"/>
    <p:sldId id="991" r:id="rId5"/>
    <p:sldId id="992" r:id="rId6"/>
    <p:sldId id="984" r:id="rId7"/>
    <p:sldId id="985" r:id="rId9"/>
    <p:sldId id="986" r:id="rId10"/>
    <p:sldId id="988" r:id="rId11"/>
    <p:sldId id="989" r:id="rId12"/>
    <p:sldId id="970" r:id="rId13"/>
    <p:sldId id="971" r:id="rId14"/>
    <p:sldId id="972" r:id="rId15"/>
    <p:sldId id="973" r:id="rId16"/>
    <p:sldId id="974" r:id="rId17"/>
    <p:sldId id="975" r:id="rId18"/>
    <p:sldId id="976" r:id="rId19"/>
    <p:sldId id="977" r:id="rId20"/>
    <p:sldId id="978" r:id="rId21"/>
    <p:sldId id="994" r:id="rId22"/>
    <p:sldId id="993" r:id="rId23"/>
    <p:sldId id="995" r:id="rId24"/>
    <p:sldId id="996" r:id="rId25"/>
    <p:sldId id="979" r:id="rId26"/>
    <p:sldId id="980" r:id="rId27"/>
    <p:sldId id="981" r:id="rId28"/>
    <p:sldId id="982" r:id="rId29"/>
    <p:sldId id="1016" r:id="rId30"/>
    <p:sldId id="1017" r:id="rId31"/>
    <p:sldId id="1018" r:id="rId32"/>
    <p:sldId id="1021" r:id="rId33"/>
    <p:sldId id="882" r:id="rId34"/>
  </p:sldIdLst>
  <p:sldSz cx="9144000" cy="5143500" type="screen16x9"/>
  <p:notesSz cx="6858000" cy="9144000"/>
  <p:custDataLst>
    <p:tags r:id="rId39"/>
  </p:custDataLst>
  <p:defaultTextStyle>
    <a:defPPr>
      <a:defRPr lang="zh-CN"/>
    </a:defPPr>
    <a:lvl1pPr marL="0" lvl="0" indent="0" algn="l" defTabSz="457200" eaLnBrk="1" fontAlgn="base" latinLnBrk="0" hangingPunct="1">
      <a:lnSpc>
        <a:spcPct val="100000"/>
      </a:lnSpc>
      <a:spcBef>
        <a:spcPct val="0"/>
      </a:spcBef>
      <a:spcAft>
        <a:spcPct val="0"/>
      </a:spcAft>
      <a:buFont typeface="Arial" panose="020B0604020202020204" pitchFamily="34" charset="0"/>
      <a:buNone/>
      <a:defRPr b="0" i="0"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06" userDrawn="1">
          <p15:clr>
            <a:srgbClr val="A4A3A4"/>
          </p15:clr>
        </p15:guide>
        <p15:guide id="2" pos="2880" userDrawn="1">
          <p15:clr>
            <a:srgbClr val="A4A3A4"/>
          </p15:clr>
        </p15:guide>
        <p15:guide id="1" orient="horz" pos="2726" userDrawn="1">
          <p15:clr>
            <a:srgbClr val="A4A3A4"/>
          </p15:clr>
        </p15:guide>
        <p15:guide id="2" orient="horz" pos="1407" userDrawn="1">
          <p15:clr>
            <a:srgbClr val="A4A3A4"/>
          </p15:clr>
        </p15:guide>
        <p15:guide id="3" orient="horz" pos="430" userDrawn="1">
          <p15:clr>
            <a:srgbClr val="A4A3A4"/>
          </p15:clr>
        </p15:guide>
        <p15:guide id="4" pos="275" userDrawn="1">
          <p15:clr>
            <a:srgbClr val="A4A3A4"/>
          </p15:clr>
        </p15:guide>
        <p15:guide id="5" pos="5514" userDrawn="1">
          <p15:clr>
            <a:srgbClr val="A4A3A4"/>
          </p15:clr>
        </p15:guide>
        <p15:guide id="6" pos="89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猛" initials="刘" lastIdx="0" clrIdx="0"/>
  <p:cmAuthor id="2" name="kingsoft" initials="k" lastIdx="1" clrIdx="0"/>
  <p:cmAuthor id="3" name="FYH" initials="F" lastIdx="10" clrIdx="1"/>
  <p:cmAuthor id="4" name="朱可然 Kevin ZHU" initials="朱" lastIdx="1" clrIdx="2"/>
  <p:cmAuthor id="5" name="作者" initials="作" lastIdx="0" clrIdx="24"/>
  <p:cmAuthor id="6" name="庞付娟" initials="庞" lastIdx="29" clrIdx="0"/>
  <p:cmAuthor id="7" name="za-huangziwei" initials="z" lastIdx="1" clrIdx="22"/>
  <p:cmAuthor id="8" name="未知用户35" initials="未" lastIdx="1" clrIdx="0"/>
  <p:cmAuthor id="9" name="未知用户25" initials="未" lastIdx="1" clrIdx="6"/>
  <p:cmAuthor id="10" name="未知用户16" initials="未" lastIdx="1" clrIdx="0"/>
  <p:cmAuthor id="11" name="冯 莎莎" initials="冯" lastIdx="1" clrIdx="25"/>
  <p:cmAuthor id="12" name="未知用户4" initials="未" lastIdx="1" clrIdx="0"/>
  <p:cmAuthor id="13" name="za-jijingting" initials="z" lastIdx="1" clrIdx="30"/>
  <p:cmAuthor id="14" name="未知用户5" initials="未" lastIdx="1" clrIdx="1"/>
  <p:cmAuthor id="15" name="Sicheng Wang" initials="S" lastIdx="21" clrIdx="31"/>
  <p:cmAuthor id="16" name="Veronica XU" initials="V" lastIdx="1" clrIdx="0"/>
  <p:cmAuthor id="17" name="未知用户6" initials="未" lastIdx="1" clrIdx="6"/>
  <p:cmAuthor id="18" name="未知用户14" initials="未" lastIdx="1" clrIdx="0"/>
  <p:cmAuthor id="19" name="未知用户7" initials="未" lastIdx="1" clrIdx="0"/>
  <p:cmAuthor id="20" name="未知用户10" initials="未" lastIdx="1" clrIdx="1"/>
  <p:cmAuthor id="21" name="未知用户8" initials="未" lastIdx="1" clrIdx="14"/>
  <p:cmAuthor id="22" name="未知用户15" initials="未" lastIdx="1" clrIdx="0"/>
  <p:cmAuthor id="23" name="Microsoft Office 用户" initials="M" lastIdx="0" clrIdx="6"/>
  <p:cmAuthor id="24" name="LuMeyer" initials="L" lastIdx="2" clrIdx="0"/>
  <p:cmAuthor id="25" name="hanwei" initials="h" lastIdx="1" clrIdx="15"/>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0008"/>
    <a:srgbClr val="888888"/>
    <a:srgbClr val="F1B960"/>
    <a:srgbClr val="F0CE8E"/>
    <a:srgbClr val="EBD3A3"/>
    <a:srgbClr val="FCAD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napToObjects="1" showGuides="1">
      <p:cViewPr varScale="1">
        <p:scale>
          <a:sx n="124" d="100"/>
          <a:sy n="124" d="100"/>
        </p:scale>
        <p:origin x="700" y="72"/>
      </p:cViewPr>
      <p:guideLst>
        <p:guide orient="horz" pos="1606"/>
        <p:guide pos="2880"/>
        <p:guide orient="horz" pos="2726"/>
        <p:guide orient="horz" pos="1407"/>
        <p:guide orient="horz" pos="430"/>
        <p:guide pos="275"/>
        <p:guide pos="5514"/>
        <p:guide pos="898"/>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gs" Target="tags/tag227.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5122" name="页眉占位符 1"/>
          <p:cNvSpPr>
            <a:spLocks noGrp="1"/>
          </p:cNvSpPr>
          <p:nvPr>
            <p:ph type="hdr" sz="quarter"/>
          </p:nvPr>
        </p:nvSpPr>
        <p:spPr>
          <a:xfrm>
            <a:off x="0" y="0"/>
            <a:ext cx="2970213" cy="458788"/>
          </a:xfrm>
          <a:prstGeom prst="rect">
            <a:avLst/>
          </a:prstGeom>
          <a:noFill/>
          <a:ln w="9525">
            <a:noFill/>
          </a:ln>
        </p:spPr>
        <p:txBody>
          <a:bodyPr vert="horz" wrap="square" anchor="t" anchorCtr="0"/>
          <a:lstStyle/>
          <a:p>
            <a:pPr marL="0" lvl="0" indent="0" algn="l" eaLnBrk="1" fontAlgn="base" latinLnBrk="0" hangingPunct="1">
              <a:lnSpc>
                <a:spcPct val="100000"/>
              </a:lnSpc>
              <a:spcBef>
                <a:spcPct val="0"/>
              </a:spcBef>
              <a:spcAft>
                <a:spcPct val="0"/>
              </a:spcAft>
              <a:buFont typeface="Arial" panose="020B0604020202020204" pitchFamily="34" charset="0"/>
              <a:buNone/>
            </a:pPr>
          </a:p>
        </p:txBody>
      </p:sp>
      <p:sp>
        <p:nvSpPr>
          <p:cNvPr id="5123" name="日期占位符 2"/>
          <p:cNvSpPr>
            <a:spLocks noGrp="1"/>
          </p:cNvSpPr>
          <p:nvPr>
            <p:ph type="dt" idx="1"/>
          </p:nvPr>
        </p:nvSpPr>
        <p:spPr>
          <a:xfrm>
            <a:off x="3883025" y="0"/>
            <a:ext cx="2973388" cy="458788"/>
          </a:xfrm>
          <a:prstGeom prst="rect">
            <a:avLst/>
          </a:prstGeom>
          <a:noFill/>
          <a:ln w="9525">
            <a:noFill/>
          </a:ln>
        </p:spPr>
        <p:txBody>
          <a:bodyPr vert="horz" wrap="square" anchor="t" anchorCtr="0"/>
          <a:lstStyle/>
          <a:p>
            <a:pPr marL="0" lvl="0" indent="0" algn="r" eaLnBrk="1" fontAlgn="base" latinLnBrk="0" hangingPunct="1">
              <a:lnSpc>
                <a:spcPct val="100000"/>
              </a:lnSpc>
              <a:spcBef>
                <a:spcPct val="0"/>
              </a:spcBef>
              <a:spcAft>
                <a:spcPct val="0"/>
              </a:spcAft>
              <a:buFont typeface="Arial" panose="020B0604020202020204" pitchFamily="34" charset="0"/>
              <a:buNone/>
            </a:pPr>
            <a:fld id="{BB962C8B-B14F-4D97-AF65-F5344CB8AC3E}" type="datetime1">
              <a:rPr lang="zh-CN" altLang="en-US" sz="1800" b="1" i="1" baseline="0" dirty="0">
                <a:solidFill>
                  <a:schemeClr val="tx1"/>
                </a:solidFill>
                <a:latin typeface="Arial" panose="020B0604020202020204" pitchFamily="34" charset="0"/>
                <a:ea typeface="宋体" panose="02010600030101010101" pitchFamily="2" charset="-122"/>
                <a:sym typeface="Arial" panose="020B0604020202020204" pitchFamily="34" charset="0"/>
              </a:rPr>
            </a:fld>
            <a:endParaRPr lang="zh-CN" altLang="en-US" sz="1800" b="1" i="1" baseline="0" dirty="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5124" name="幻灯片图像占位符 3"/>
          <p:cNvSpPr>
            <a:spLocks noGrp="1" noRot="1" noChangeAspect="1"/>
          </p:cNvSpPr>
          <p:nvPr>
            <p:ph type="sldImg"/>
          </p:nvPr>
        </p:nvSpPr>
        <p:spPr>
          <a:xfrm>
            <a:off x="685800" y="1143000"/>
            <a:ext cx="5486400" cy="3086100"/>
          </a:xfrm>
          <a:prstGeom prst="rect">
            <a:avLst/>
          </a:prstGeom>
          <a:noFill/>
          <a:ln w="9525">
            <a:noFill/>
          </a:ln>
        </p:spPr>
      </p:sp>
      <p:sp>
        <p:nvSpPr>
          <p:cNvPr id="5125" name="备注占位符 4"/>
          <p:cNvSpPr>
            <a:spLocks noGrp="1" noRot="1" noChangeAspect="1"/>
          </p:cNvSpPr>
          <p:nvPr/>
        </p:nvSpPr>
        <p:spPr>
          <a:xfrm>
            <a:off x="685800" y="4400550"/>
            <a:ext cx="5486400" cy="3600450"/>
          </a:xfrm>
          <a:prstGeom prst="rect">
            <a:avLst/>
          </a:prstGeom>
          <a:noFill/>
          <a:ln w="9525">
            <a:noFill/>
          </a:ln>
        </p:spPr>
        <p:txBody>
          <a:bodyPr anchor="ctr" anchorCtr="0"/>
          <a:lstStyle/>
          <a:p>
            <a:pPr marL="0" lvl="0" indent="0" algn="l" eaLnBrk="0" fontAlgn="base" latinLnBrk="0" hangingPunct="0">
              <a:lnSpc>
                <a:spcPct val="100000"/>
              </a:lnSpc>
              <a:spcBef>
                <a:spcPct val="30000"/>
              </a:spcBef>
              <a:spcAft>
                <a:spcPct val="0"/>
              </a:spcAft>
              <a:buNone/>
            </a:pPr>
            <a:r>
              <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rPr>
              <a:t>单击此处编辑母版文本样式</a:t>
            </a:r>
            <a:endPar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marL="0" lvl="0" indent="0" algn="l" eaLnBrk="0" fontAlgn="base" latinLnBrk="0" hangingPunct="0">
              <a:lnSpc>
                <a:spcPct val="100000"/>
              </a:lnSpc>
              <a:spcBef>
                <a:spcPct val="30000"/>
              </a:spcBef>
              <a:spcAft>
                <a:spcPct val="0"/>
              </a:spcAft>
              <a:buNone/>
            </a:pPr>
            <a:r>
              <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rPr>
              <a:t>第二级</a:t>
            </a:r>
            <a:endPar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marL="0" lvl="0" indent="0" algn="l" eaLnBrk="0" fontAlgn="base" latinLnBrk="0" hangingPunct="0">
              <a:lnSpc>
                <a:spcPct val="100000"/>
              </a:lnSpc>
              <a:spcBef>
                <a:spcPct val="30000"/>
              </a:spcBef>
              <a:spcAft>
                <a:spcPct val="0"/>
              </a:spcAft>
              <a:buNone/>
            </a:pPr>
            <a:r>
              <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rPr>
              <a:t>第三级</a:t>
            </a:r>
            <a:endPar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marL="0" lvl="0" indent="0" algn="l" eaLnBrk="0" fontAlgn="base" latinLnBrk="0" hangingPunct="0">
              <a:lnSpc>
                <a:spcPct val="100000"/>
              </a:lnSpc>
              <a:spcBef>
                <a:spcPct val="30000"/>
              </a:spcBef>
              <a:spcAft>
                <a:spcPct val="0"/>
              </a:spcAft>
              <a:buNone/>
            </a:pPr>
            <a:r>
              <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rPr>
              <a:t>第四级</a:t>
            </a:r>
            <a:endPar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marL="0" lvl="0" indent="0" algn="l" eaLnBrk="0" fontAlgn="base" latinLnBrk="0" hangingPunct="0">
              <a:lnSpc>
                <a:spcPct val="100000"/>
              </a:lnSpc>
              <a:spcBef>
                <a:spcPct val="30000"/>
              </a:spcBef>
              <a:spcAft>
                <a:spcPct val="0"/>
              </a:spcAft>
              <a:buNone/>
            </a:pPr>
            <a:r>
              <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rPr>
              <a:t>第五级</a:t>
            </a:r>
            <a:endParaRPr lang="zh-CN" altLang="en-US" sz="1200" b="1" i="1" baseline="0" dirty="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5126" name="页脚占位符 5"/>
          <p:cNvSpPr>
            <a:spLocks noGrp="1"/>
          </p:cNvSpPr>
          <p:nvPr>
            <p:ph type="ftr" sz="quarter" idx="4"/>
          </p:nvPr>
        </p:nvSpPr>
        <p:spPr>
          <a:xfrm>
            <a:off x="0" y="8685213"/>
            <a:ext cx="2970213" cy="458787"/>
          </a:xfrm>
          <a:prstGeom prst="rect">
            <a:avLst/>
          </a:prstGeom>
          <a:noFill/>
          <a:ln w="9525">
            <a:noFill/>
          </a:ln>
        </p:spPr>
        <p:txBody>
          <a:bodyPr vert="horz" wrap="square" anchor="b" anchorCtr="0"/>
          <a:lstStyle/>
          <a:p>
            <a:pPr marL="0" lvl="0" indent="0" algn="l" eaLnBrk="1" fontAlgn="base" latinLnBrk="0" hangingPunct="1">
              <a:lnSpc>
                <a:spcPct val="100000"/>
              </a:lnSpc>
              <a:spcBef>
                <a:spcPct val="0"/>
              </a:spcBef>
              <a:spcAft>
                <a:spcPct val="0"/>
              </a:spcAft>
              <a:buFont typeface="Arial" panose="020B0604020202020204" pitchFamily="34" charset="0"/>
              <a:buNone/>
            </a:pPr>
            <a:endParaRPr sz="1200" b="1" i="1" baseline="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5127" name="灯片编号占位符 6"/>
          <p:cNvSpPr>
            <a:spLocks noGrp="1"/>
          </p:cNvSpPr>
          <p:nvPr>
            <p:ph type="sldNum" sz="quarter" idx="5"/>
          </p:nvPr>
        </p:nvSpPr>
        <p:spPr>
          <a:xfrm>
            <a:off x="3883025" y="8685213"/>
            <a:ext cx="2973388" cy="458787"/>
          </a:xfrm>
          <a:prstGeom prst="rect">
            <a:avLst/>
          </a:prstGeom>
          <a:noFill/>
          <a:ln w="9525">
            <a:noFill/>
          </a:ln>
        </p:spPr>
        <p:txBody>
          <a:bodyPr vert="horz" wrap="square" anchor="b" anchorCtr="0"/>
          <a:lstStyle/>
          <a:p>
            <a:pPr lvl="0" algn="r" eaLnBrk="1" fontAlgn="base" hangingPunct="1"/>
            <a:fld id="{9A0DB2DC-4C9A-4742-B13C-FB6460FD3503}" type="slidenum">
              <a:rPr lang="zh-CN" altLang="en-US" dirty="0">
                <a:latin typeface="Arial" panose="020B0604020202020204" pitchFamily="34" charset="0"/>
                <a:ea typeface="宋体" panose="02010600030101010101" pitchFamily="2" charset="-122"/>
                <a:sym typeface="Arial" panose="020B0604020202020204" pitchFamily="34" charset="0"/>
              </a:rPr>
            </a:fld>
            <a:endParaRPr lang="zh-CN" altLang="en-US" sz="1200" dirty="0">
              <a:latin typeface="Arial" panose="020B0604020202020204" pitchFamily="34" charset="0"/>
              <a:ea typeface="宋体" panose="02010600030101010101" pitchFamily="2" charset="-122"/>
              <a:sym typeface="Arial" panose="020B0604020202020204" pitchFamily="34" charset="0"/>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62422E9-EF03-4CF5-A1B7-87FDC4ADDF5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62422E9-EF03-4CF5-A1B7-87FDC4ADDF5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62422E9-EF03-4CF5-A1B7-87FDC4ADDF5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62422E9-EF03-4CF5-A1B7-87FDC4ADDF5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62422E9-EF03-4CF5-A1B7-87FDC4ADDF5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灯片编号占位符 2"/>
          <p:cNvSpPr>
            <a:spLocks noGrp="1"/>
          </p:cNvSpPr>
          <p:nvPr>
            <p:ph type="sldNum" sz="quarter" idx="5"/>
          </p:nvPr>
        </p:nvSpPr>
        <p:spPr/>
        <p:txBody>
          <a:bodyPr/>
          <a:p>
            <a:pPr lvl="0" algn="r" eaLnBrk="1" fontAlgn="base" hangingPunct="1"/>
            <a:fld id="{9A0DB2DC-4C9A-4742-B13C-FB6460FD3503}" type="slidenum">
              <a:rPr lang="zh-CN" altLang="en-US" dirty="0">
                <a:latin typeface="Arial" panose="020B0604020202020204" pitchFamily="34" charset="0"/>
                <a:ea typeface="宋体" panose="02010600030101010101" pitchFamily="2" charset="-122"/>
                <a:sym typeface="Arial" panose="020B0604020202020204" pitchFamily="34" charset="0"/>
              </a:rPr>
            </a:fld>
            <a:endParaRPr lang="zh-CN" altLang="en-US" sz="1200" dirty="0">
              <a:latin typeface="Arial" panose="020B0604020202020204" pitchFamily="34" charset="0"/>
              <a:ea typeface="宋体" panose="02010600030101010101" pitchFamily="2" charset="-122"/>
              <a:sym typeface="Arial" panose="020B0604020202020204" pitchFamily="34" charset="0"/>
            </a:endParaRPr>
          </a:p>
        </p:txBody>
      </p:sp>
      <p:sp>
        <p:nvSpPr>
          <p:cNvPr id="4" name="文本占位符 3"/>
          <p:cNvSpPr>
            <a:spLocks noGrp="1"/>
          </p:cNvSpPr>
          <p:nvPr>
            <p:ph type="body" sz="quarter"/>
          </p:nvPr>
        </p:nvSpPr>
        <p:spPr>
          <a:xfrm>
            <a:off x="662016" y="3931500"/>
            <a:ext cx="5296132" cy="3216682"/>
          </a:xfrm>
          <a:prstGeom prst="rect">
            <a:avLst/>
          </a:prstGeom>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灯片编号占位符 2"/>
          <p:cNvSpPr>
            <a:spLocks noGrp="1"/>
          </p:cNvSpPr>
          <p:nvPr>
            <p:ph type="sldNum" sz="quarter" idx="5"/>
          </p:nvPr>
        </p:nvSpPr>
        <p:spPr/>
        <p:txBody>
          <a:bodyPr/>
          <a:p>
            <a:pPr lvl="0" algn="r" eaLnBrk="1" fontAlgn="base" hangingPunct="1"/>
            <a:fld id="{9A0DB2DC-4C9A-4742-B13C-FB6460FD3503}" type="slidenum">
              <a:rPr lang="zh-CN" altLang="en-US" dirty="0">
                <a:latin typeface="Arial" panose="020B0604020202020204" pitchFamily="34" charset="0"/>
                <a:ea typeface="宋体" panose="02010600030101010101" pitchFamily="2" charset="-122"/>
                <a:sym typeface="Arial" panose="020B0604020202020204" pitchFamily="34" charset="0"/>
              </a:rPr>
            </a:fld>
            <a:endParaRPr lang="zh-CN" altLang="en-US" sz="1200" dirty="0">
              <a:latin typeface="Arial" panose="020B0604020202020204" pitchFamily="34" charset="0"/>
              <a:ea typeface="宋体" panose="02010600030101010101" pitchFamily="2" charset="-122"/>
              <a:sym typeface="Arial" panose="020B0604020202020204" pitchFamily="34" charset="0"/>
            </a:endParaRPr>
          </a:p>
        </p:txBody>
      </p:sp>
      <p:sp>
        <p:nvSpPr>
          <p:cNvPr id="4" name="文本占位符 3"/>
          <p:cNvSpPr>
            <a:spLocks noGrp="1"/>
          </p:cNvSpPr>
          <p:nvPr>
            <p:ph type="body" sz="quarter"/>
          </p:nvPr>
        </p:nvSpPr>
        <p:spPr>
          <a:xfrm>
            <a:off x="662016" y="3931500"/>
            <a:ext cx="5296132" cy="3216682"/>
          </a:xfrm>
          <a:prstGeom prst="rect">
            <a:avLst/>
          </a:prstGeom>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灯片编号占位符 2"/>
          <p:cNvSpPr>
            <a:spLocks noGrp="1"/>
          </p:cNvSpPr>
          <p:nvPr>
            <p:ph type="sldNum" sz="quarter" idx="5"/>
          </p:nvPr>
        </p:nvSpPr>
        <p:spPr/>
        <p:txBody>
          <a:bodyPr/>
          <a:p>
            <a:pPr lvl="0" algn="r" eaLnBrk="1" fontAlgn="base" hangingPunct="1"/>
            <a:fld id="{9A0DB2DC-4C9A-4742-B13C-FB6460FD3503}" type="slidenum">
              <a:rPr lang="zh-CN" altLang="en-US" dirty="0">
                <a:latin typeface="Arial" panose="020B0604020202020204" pitchFamily="34" charset="0"/>
                <a:ea typeface="宋体" panose="02010600030101010101" pitchFamily="2" charset="-122"/>
                <a:sym typeface="Arial" panose="020B0604020202020204" pitchFamily="34" charset="0"/>
              </a:rPr>
            </a:fld>
            <a:endParaRPr lang="zh-CN" altLang="en-US" sz="1200" dirty="0">
              <a:latin typeface="Arial" panose="020B0604020202020204" pitchFamily="34" charset="0"/>
              <a:ea typeface="宋体" panose="02010600030101010101" pitchFamily="2" charset="-122"/>
              <a:sym typeface="Arial" panose="020B0604020202020204" pitchFamily="34" charset="0"/>
            </a:endParaRPr>
          </a:p>
        </p:txBody>
      </p:sp>
      <p:sp>
        <p:nvSpPr>
          <p:cNvPr id="4" name="文本占位符 3"/>
          <p:cNvSpPr>
            <a:spLocks noGrp="1"/>
          </p:cNvSpPr>
          <p:nvPr>
            <p:ph type="body" sz="quarter"/>
          </p:nvPr>
        </p:nvSpPr>
        <p:spPr>
          <a:xfrm>
            <a:off x="662016" y="3931500"/>
            <a:ext cx="5296132" cy="3216682"/>
          </a:xfrm>
          <a:prstGeom prst="rect">
            <a:avLst/>
          </a:prstGeom>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143000" y="2701529"/>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5" name="页脚占位符 4"/>
          <p:cNvSpPr>
            <a:spLocks noGrp="1"/>
          </p:cNvSpPr>
          <p:nvPr>
            <p:ph type="ftr" sz="quarter" idx="11"/>
          </p:nvPr>
        </p:nvSpPr>
        <p:spPr/>
        <p:txBody>
          <a:bodyPr/>
          <a:lstStyle/>
          <a:p>
            <a:pPr lvl="0"/>
            <a:endParaRPr>
              <a:sym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5" name="页脚占位符 4"/>
          <p:cNvSpPr>
            <a:spLocks noGrp="1"/>
          </p:cNvSpPr>
          <p:nvPr>
            <p:ph type="ftr" sz="quarter" idx="11"/>
          </p:nvPr>
        </p:nvSpPr>
        <p:spPr/>
        <p:txBody>
          <a:bodyPr/>
          <a:lstStyle/>
          <a:p>
            <a:pPr lvl="0"/>
            <a:endParaRPr>
              <a:sym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5" name="页脚占位符 4"/>
          <p:cNvSpPr>
            <a:spLocks noGrp="1"/>
          </p:cNvSpPr>
          <p:nvPr>
            <p:ph type="ftr" sz="quarter" idx="11"/>
          </p:nvPr>
        </p:nvSpPr>
        <p:spPr/>
        <p:txBody>
          <a:bodyPr/>
          <a:lstStyle/>
          <a:p>
            <a:pPr lvl="0"/>
            <a:endParaRPr>
              <a:sym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501650" y="720725"/>
            <a:ext cx="3988943" cy="40417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53407" y="720725"/>
            <a:ext cx="3988943" cy="40417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6" name="页脚占位符 5"/>
          <p:cNvSpPr>
            <a:spLocks noGrp="1"/>
          </p:cNvSpPr>
          <p:nvPr>
            <p:ph type="ftr" sz="quarter" idx="11"/>
          </p:nvPr>
        </p:nvSpPr>
        <p:spPr/>
        <p:txBody>
          <a:bodyPr/>
          <a:lstStyle/>
          <a:p>
            <a:pPr lvl="0"/>
            <a:endParaRPr>
              <a:sym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8" name="页脚占位符 7"/>
          <p:cNvSpPr>
            <a:spLocks noGrp="1"/>
          </p:cNvSpPr>
          <p:nvPr>
            <p:ph type="ftr" sz="quarter" idx="11"/>
          </p:nvPr>
        </p:nvSpPr>
        <p:spPr/>
        <p:txBody>
          <a:bodyPr/>
          <a:lstStyle/>
          <a:p>
            <a:pPr lvl="0"/>
            <a:endParaRPr>
              <a:sym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4" name="页脚占位符 3"/>
          <p:cNvSpPr>
            <a:spLocks noGrp="1"/>
          </p:cNvSpPr>
          <p:nvPr>
            <p:ph type="ftr" sz="quarter" idx="11"/>
          </p:nvPr>
        </p:nvSpPr>
        <p:spPr/>
        <p:txBody>
          <a:bodyPr/>
          <a:lstStyle/>
          <a:p>
            <a:pPr lvl="0"/>
            <a:endParaRPr>
              <a:sym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3" name="页脚占位符 2"/>
          <p:cNvSpPr>
            <a:spLocks noGrp="1"/>
          </p:cNvSpPr>
          <p:nvPr>
            <p:ph type="ftr" sz="quarter" idx="11"/>
          </p:nvPr>
        </p:nvSpPr>
        <p:spPr/>
        <p:txBody>
          <a:bodyPr/>
          <a:lstStyle/>
          <a:p>
            <a:pPr lvl="0"/>
            <a:endParaRPr>
              <a:sym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6" name="页脚占位符 5"/>
          <p:cNvSpPr>
            <a:spLocks noGrp="1"/>
          </p:cNvSpPr>
          <p:nvPr>
            <p:ph type="ftr" sz="quarter" idx="11"/>
          </p:nvPr>
        </p:nvSpPr>
        <p:spPr/>
        <p:txBody>
          <a:bodyPr/>
          <a:lstStyle/>
          <a:p>
            <a:pPr lvl="0"/>
            <a:endParaRPr>
              <a:sym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6" name="页脚占位符 5"/>
          <p:cNvSpPr>
            <a:spLocks noGrp="1"/>
          </p:cNvSpPr>
          <p:nvPr>
            <p:ph type="ftr" sz="quarter" idx="11"/>
          </p:nvPr>
        </p:nvSpPr>
        <p:spPr/>
        <p:txBody>
          <a:bodyPr/>
          <a:lstStyle/>
          <a:p>
            <a:pPr lvl="0"/>
            <a:endParaRPr>
              <a:sym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5" name="页脚占位符 4"/>
          <p:cNvSpPr>
            <a:spLocks noGrp="1"/>
          </p:cNvSpPr>
          <p:nvPr>
            <p:ph type="ftr" sz="quarter" idx="11"/>
          </p:nvPr>
        </p:nvSpPr>
        <p:spPr/>
        <p:txBody>
          <a:bodyPr/>
          <a:lstStyle/>
          <a:p>
            <a:pPr lvl="0"/>
            <a:endParaRPr>
              <a:sym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7175" y="333375"/>
            <a:ext cx="2035175" cy="44291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501650" y="333375"/>
            <a:ext cx="5987544" cy="44291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5" name="页脚占位符 4"/>
          <p:cNvSpPr>
            <a:spLocks noGrp="1"/>
          </p:cNvSpPr>
          <p:nvPr>
            <p:ph type="ftr" sz="quarter" idx="11"/>
          </p:nvPr>
        </p:nvSpPr>
        <p:spPr/>
        <p:txBody>
          <a:bodyPr/>
          <a:lstStyle/>
          <a:p>
            <a:pPr lvl="0"/>
            <a:endParaRPr>
              <a:sym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2" name="标题 1"/>
          <p:cNvSpPr>
            <a:spLocks noGrp="1"/>
          </p:cNvSpPr>
          <p:nvPr>
            <p:ph type="title"/>
          </p:nvPr>
        </p:nvSpPr>
        <p:spPr>
          <a:xfrm>
            <a:off x="426778" y="205979"/>
            <a:ext cx="8046723" cy="411269"/>
          </a:xfrm>
        </p:spPr>
        <p:txBody>
          <a:bodyPr>
            <a:normAutofit/>
          </a:bodyPr>
          <a:lstStyle>
            <a:lvl1pPr>
              <a:defRPr sz="1430" b="1">
                <a:solidFill>
                  <a:schemeClr val="tx1">
                    <a:lumMod val="75000"/>
                    <a:lumOff val="25000"/>
                  </a:schemeClr>
                </a:solidFill>
                <a:latin typeface="微软雅黑 Light" panose="020B0502040204020203" pitchFamily="34" charset="-122"/>
                <a:ea typeface="微软雅黑 Light" panose="020B0502040204020203" pitchFamily="34" charset="-122"/>
                <a:cs typeface="Times New Roman" panose="02020603050405020304" pitchFamily="18" charset="0"/>
              </a:defRPr>
            </a:lvl1pPr>
          </a:lstStyle>
          <a:p>
            <a:r>
              <a:rPr lang="zh-CN" altLang="en-US"/>
              <a:t>单击此处编辑母版标题样式</a:t>
            </a:r>
            <a:endParaRPr lang="zh-CN" altLang="en-US"/>
          </a:p>
        </p:txBody>
      </p:sp>
      <p:sp>
        <p:nvSpPr>
          <p:cNvPr id="9" name="TextBox 8"/>
          <p:cNvSpPr txBox="1"/>
          <p:nvPr userDrawn="1"/>
        </p:nvSpPr>
        <p:spPr>
          <a:xfrm>
            <a:off x="6644611" y="4680401"/>
            <a:ext cx="1767815" cy="106680"/>
          </a:xfrm>
          <a:prstGeom prst="rect">
            <a:avLst/>
          </a:prstGeom>
          <a:solidFill>
            <a:schemeClr val="bg1"/>
          </a:solidFill>
        </p:spPr>
        <p:txBody>
          <a:bodyPr wrap="square" rtlCol="0">
            <a:spAutoFit/>
          </a:bodyPr>
          <a:lstStyle/>
          <a:p>
            <a:endParaRPr lang="zh-CN" altLang="en-US" sz="100" dirty="0"/>
          </a:p>
        </p:txBody>
      </p:sp>
      <p:sp>
        <p:nvSpPr>
          <p:cNvPr id="16" name="灯片编号占位符 15"/>
          <p:cNvSpPr>
            <a:spLocks noGrp="1"/>
          </p:cNvSpPr>
          <p:nvPr>
            <p:ph type="sldNum" sz="quarter" idx="11"/>
          </p:nvPr>
        </p:nvSpPr>
        <p:spPr>
          <a:xfrm>
            <a:off x="6827489" y="4834859"/>
            <a:ext cx="2133600" cy="273844"/>
          </a:xfrm>
        </p:spPr>
        <p:txBody>
          <a:bodyPr/>
          <a:lstStyle>
            <a:lvl1pPr algn="r">
              <a:defRPr sz="855">
                <a:solidFill>
                  <a:schemeClr val="tx1"/>
                </a:solidFill>
                <a:latin typeface="Arial" panose="020B0604020202020204" pitchFamily="34" charset="0"/>
                <a:cs typeface="Arial" panose="020B0604020202020204" pitchFamily="34" charset="0"/>
              </a:defRPr>
            </a:lvl1pPr>
          </a:lstStyle>
          <a:p>
            <a:fld id="{194DB6CE-0EB3-4A54-BF1B-AA4EEB34285F}" type="slidenum">
              <a:rPr lang="zh-CN" altLang="en-US" smtClean="0"/>
            </a:fld>
            <a:endParaRPr lang="zh-CN" altLang="en-US"/>
          </a:p>
        </p:txBody>
      </p:sp>
      <p:sp>
        <p:nvSpPr>
          <p:cNvPr id="5" name="矩形 4"/>
          <p:cNvSpPr/>
          <p:nvPr userDrawn="1"/>
        </p:nvSpPr>
        <p:spPr>
          <a:xfrm>
            <a:off x="0" y="283871"/>
            <a:ext cx="356138" cy="255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
          </a:p>
        </p:txBody>
      </p:sp>
      <p:sp>
        <p:nvSpPr>
          <p:cNvPr id="6" name="矩形 5"/>
          <p:cNvSpPr/>
          <p:nvPr userDrawn="1"/>
        </p:nvSpPr>
        <p:spPr>
          <a:xfrm>
            <a:off x="384360" y="283871"/>
            <a:ext cx="72571" cy="255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097"/>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1" y="1333829"/>
            <a:ext cx="3655181"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1" y="1999034"/>
            <a:ext cx="3655181" cy="264321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3829"/>
            <a:ext cx="3673182"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034"/>
            <a:ext cx="3673182" cy="264321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a:prstGeom prst="rect">
            <a:avLst/>
          </a:prstGeo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01"/>
            <a:ext cx="4629150" cy="4052888"/>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vmlDrawing" Target="../drawings/vmlDrawing1.vml"/><Relationship Id="rId15" Type="http://schemas.openxmlformats.org/officeDocument/2006/relationships/image" Target="../media/image2.png"/><Relationship Id="rId14" Type="http://schemas.openxmlformats.org/officeDocument/2006/relationships/image" Target="../media/image1.emf"/><Relationship Id="rId13" Type="http://schemas.openxmlformats.org/officeDocument/2006/relationships/oleObject" Target="../embeddings/oleObject1.bin"/><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vmlDrawing" Target="../drawings/vmlDrawing2.vml"/><Relationship Id="rId17" Type="http://schemas.openxmlformats.org/officeDocument/2006/relationships/image" Target="../media/image2.png"/><Relationship Id="rId16" Type="http://schemas.openxmlformats.org/officeDocument/2006/relationships/image" Target="../media/image1.emf"/><Relationship Id="rId15" Type="http://schemas.openxmlformats.org/officeDocument/2006/relationships/oleObject" Target="../embeddings/oleObject2.bin"/><Relationship Id="rId14" Type="http://schemas.openxmlformats.org/officeDocument/2006/relationships/tags" Target="../tags/tag2.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100000"/>
          </a:schemeClr>
        </a:solidFill>
        <a:effectLst/>
      </p:bgPr>
    </p:bg>
    <p:spTree>
      <p:nvGrpSpPr>
        <p:cNvPr id="1" name=""/>
        <p:cNvGrpSpPr/>
        <p:nvPr/>
      </p:nvGrpSpPr>
      <p:grpSpPr>
        <a:xfrm>
          <a:off x="0" y="0"/>
          <a:ext cx="0" cy="0"/>
          <a:chOff x="0" y="0"/>
          <a:chExt cx="0" cy="0"/>
        </a:xfrm>
      </p:grpSpPr>
      <p:graphicFrame>
        <p:nvGraphicFramePr>
          <p:cNvPr id="2" name="think-cell data - do not delete" hidden="1"/>
          <p:cNvGraphicFramePr>
            <a:graphicFrameLocks noChangeAspect="1"/>
          </p:cNvGraphicFramePr>
          <p:nvPr userDrawn="1">
            <p:custDataLst>
              <p:tags r:id="rId1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 name="think-cell Slide" r:id="rId13" imgW="8255" imgH="8255" progId="TCLayout.ActiveDocument.1">
                  <p:embed/>
                </p:oleObj>
              </mc:Choice>
              <mc:Fallback>
                <p:oleObj name="think-cell Slide" r:id="rId13" imgW="8255" imgH="8255" progId="TCLayout.ActiveDocument.1">
                  <p:embed/>
                  <p:pic>
                    <p:nvPicPr>
                      <p:cNvPr id="0" name="think-cell data - do not delete" hidden="1"/>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Text Placeholder 2"/>
          <p:cNvSpPr>
            <a:spLocks noGrp="1"/>
          </p:cNvSpPr>
          <p:nvPr>
            <p:ph type="body" idx="1"/>
          </p:nvPr>
        </p:nvSpPr>
        <p:spPr>
          <a:xfrm>
            <a:off x="628650" y="1370013"/>
            <a:ext cx="7886700" cy="1264962"/>
          </a:xfrm>
          <a:prstGeom prst="rect">
            <a:avLst/>
          </a:prstGeom>
        </p:spPr>
        <p:txBody>
          <a:bodyPr vert="horz" lIns="0" tIns="0" rIns="0" bIns="0" rtlCol="0">
            <a:spAutoFit/>
          </a:bodyPr>
          <a:lstStyle/>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pic>
        <p:nvPicPr>
          <p:cNvPr id="5" name="图片 2"/>
          <p:cNvPicPr>
            <a:picLocks noChangeAspect="1"/>
          </p:cNvPicPr>
          <p:nvPr userDrawn="1"/>
        </p:nvPicPr>
        <p:blipFill>
          <a:blip r:embed="rId15"/>
          <a:stretch>
            <a:fillRect/>
          </a:stretch>
        </p:blipFill>
        <p:spPr>
          <a:xfrm>
            <a:off x="7486650" y="4568825"/>
            <a:ext cx="1652588" cy="5683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marL="457200" lvl="0" indent="-457200" algn="ctr" defTabSz="0" eaLnBrk="1" fontAlgn="base" latinLnBrk="0" hangingPunct="1">
        <a:lnSpc>
          <a:spcPct val="100000"/>
        </a:lnSpc>
        <a:spcBef>
          <a:spcPct val="0"/>
        </a:spcBef>
        <a:spcAft>
          <a:spcPct val="0"/>
        </a:spcAft>
        <a:buNone/>
        <a:defRPr sz="4400" kern="1200">
          <a:solidFill>
            <a:schemeClr val="tx1"/>
          </a:solidFill>
          <a:latin typeface="+mj-lt"/>
          <a:ea typeface="+mj-ea"/>
          <a:cs typeface="+mj-cs"/>
          <a:sym typeface="Calibri" panose="020F0502020204030204" charset="0"/>
        </a:defRPr>
      </a:lvl1pPr>
    </p:titleStyle>
    <p:bodyStyle>
      <a:lvl1pPr marL="342900" lvl="0" indent="-342900" algn="l" defTabSz="457200" eaLnBrk="1" fontAlgn="base" latinLnBrk="0" hangingPunct="1">
        <a:lnSpc>
          <a:spcPct val="100000"/>
        </a:lnSpc>
        <a:spcBef>
          <a:spcPct val="20000"/>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1pPr>
      <a:lvl2pPr marL="742950" lvl="1" indent="-285750" algn="l" defTabSz="457200" eaLnBrk="1" fontAlgn="base" latinLnBrk="0" hangingPunct="1">
        <a:lnSpc>
          <a:spcPct val="100000"/>
        </a:lnSpc>
        <a:spcBef>
          <a:spcPct val="20000"/>
        </a:spcBef>
        <a:spcAft>
          <a:spcPct val="0"/>
        </a:spcAft>
        <a:buFont typeface="Arial" panose="020B0604020202020204" pitchFamily="34" charset="0"/>
        <a:buChar char="–"/>
        <a:defRPr sz="1400" kern="1200">
          <a:solidFill>
            <a:schemeClr val="tx1"/>
          </a:solidFill>
          <a:latin typeface="Calibri" panose="020F0502020204030204" charset="0"/>
          <a:ea typeface="宋体" panose="02010600030101010101" pitchFamily="2" charset="-122"/>
          <a:cs typeface="+mn-cs"/>
          <a:sym typeface="Calibri" panose="020F0502020204030204" charset="0"/>
        </a:defRPr>
      </a:lvl2pPr>
      <a:lvl3pPr marL="1143000" lvl="2" indent="-228600" algn="l" defTabSz="457200" eaLnBrk="1" fontAlgn="base" latinLnBrk="0" hangingPunct="1">
        <a:lnSpc>
          <a:spcPct val="100000"/>
        </a:lnSpc>
        <a:spcBef>
          <a:spcPct val="20000"/>
        </a:spcBef>
        <a:spcAft>
          <a:spcPct val="0"/>
        </a:spcAft>
        <a:buFont typeface="Arial" panose="020B0604020202020204" pitchFamily="34" charset="0"/>
        <a:buChar char="•"/>
        <a:defRPr sz="1400" kern="1200">
          <a:solidFill>
            <a:schemeClr val="tx1"/>
          </a:solidFill>
          <a:latin typeface="Calibri" panose="020F0502020204030204" charset="0"/>
          <a:ea typeface="宋体" panose="02010600030101010101" pitchFamily="2" charset="-122"/>
          <a:cs typeface="+mn-cs"/>
          <a:sym typeface="Calibri" panose="020F0502020204030204" charset="0"/>
        </a:defRPr>
      </a:lvl3pPr>
      <a:lvl4pPr marL="1600200" lvl="3" indent="-228600" algn="l" defTabSz="457200" eaLnBrk="1" fontAlgn="base" latinLnBrk="0" hangingPunct="1">
        <a:lnSpc>
          <a:spcPct val="100000"/>
        </a:lnSpc>
        <a:spcBef>
          <a:spcPct val="20000"/>
        </a:spcBef>
        <a:spcAft>
          <a:spcPct val="0"/>
        </a:spcAft>
        <a:buFont typeface="Arial" panose="020B0604020202020204" pitchFamily="34" charset="0"/>
        <a:buChar char="–"/>
        <a:defRPr sz="1400" kern="1200">
          <a:solidFill>
            <a:schemeClr val="tx1"/>
          </a:solidFill>
          <a:latin typeface="Calibri" panose="020F0502020204030204" charset="0"/>
          <a:ea typeface="宋体" panose="02010600030101010101" pitchFamily="2" charset="-122"/>
          <a:cs typeface="+mn-cs"/>
          <a:sym typeface="Calibri" panose="020F0502020204030204" charset="0"/>
        </a:defRPr>
      </a:lvl4pPr>
      <a:lvl5pPr marL="2057400" lvl="4" indent="-228600" algn="l" defTabSz="457200" eaLnBrk="1" fontAlgn="base" latinLnBrk="0" hangingPunct="1">
        <a:lnSpc>
          <a:spcPct val="100000"/>
        </a:lnSpc>
        <a:spcBef>
          <a:spcPct val="20000"/>
        </a:spcBef>
        <a:spcAft>
          <a:spcPct val="0"/>
        </a:spcAft>
        <a:buFont typeface="Arial" panose="020B0604020202020204" pitchFamily="34" charset="0"/>
        <a:buChar char="»"/>
        <a:defRPr sz="1400" kern="1200">
          <a:solidFill>
            <a:schemeClr val="tx1"/>
          </a:solidFill>
          <a:latin typeface="Calibri" panose="020F0502020204030204" charset="0"/>
          <a:ea typeface="宋体" panose="02010600030101010101" pitchFamily="2" charset="-122"/>
          <a:cs typeface="+mn-cs"/>
          <a:sym typeface="Calibri" panose="020F0502020204030204" charset="0"/>
        </a:defRPr>
      </a:lvl5pPr>
      <a:lvl6pPr marL="2514600" lvl="5" indent="-228600" algn="l" defTabSz="457200" eaLnBrk="1" fontAlgn="base" latinLnBrk="0" hangingPunct="1">
        <a:lnSpc>
          <a:spcPct val="100000"/>
        </a:lnSpc>
        <a:spcBef>
          <a:spcPct val="20000"/>
        </a:spcBef>
        <a:spcAft>
          <a:spcPct val="0"/>
        </a:spcAft>
        <a:buFont typeface="Arial" panose="020B0604020202020204" pitchFamily="34" charset="0"/>
        <a:buChar char="»"/>
        <a:defRPr sz="2000" kern="1200">
          <a:solidFill>
            <a:schemeClr val="tx1"/>
          </a:solidFill>
          <a:latin typeface="Calibri" panose="020F0502020204030204" charset="0"/>
          <a:ea typeface="宋体" panose="02010600030101010101" pitchFamily="2" charset="-122"/>
          <a:cs typeface="+mn-cs"/>
          <a:sym typeface="Calibri" panose="020F0502020204030204" charset="0"/>
        </a:defRPr>
      </a:lvl6pPr>
      <a:lvl7pPr marL="2971800" lvl="6" indent="-228600" algn="l" defTabSz="457200" eaLnBrk="1" fontAlgn="base" latinLnBrk="0" hangingPunct="1">
        <a:lnSpc>
          <a:spcPct val="100000"/>
        </a:lnSpc>
        <a:spcBef>
          <a:spcPct val="20000"/>
        </a:spcBef>
        <a:spcAft>
          <a:spcPct val="0"/>
        </a:spcAft>
        <a:buFont typeface="Arial" panose="020B0604020202020204" pitchFamily="34" charset="0"/>
        <a:buChar char="»"/>
        <a:defRPr sz="2000" kern="1200">
          <a:solidFill>
            <a:schemeClr val="tx1"/>
          </a:solidFill>
          <a:latin typeface="Calibri" panose="020F0502020204030204" charset="0"/>
          <a:ea typeface="宋体" panose="02010600030101010101" pitchFamily="2" charset="-122"/>
          <a:cs typeface="+mn-cs"/>
          <a:sym typeface="Calibri" panose="020F0502020204030204" charset="0"/>
        </a:defRPr>
      </a:lvl7pPr>
      <a:lvl8pPr marL="3429000" lvl="7" indent="-228600" algn="l" defTabSz="457200" eaLnBrk="1" fontAlgn="base" latinLnBrk="0" hangingPunct="1">
        <a:lnSpc>
          <a:spcPct val="100000"/>
        </a:lnSpc>
        <a:spcBef>
          <a:spcPct val="20000"/>
        </a:spcBef>
        <a:spcAft>
          <a:spcPct val="0"/>
        </a:spcAft>
        <a:buFont typeface="Arial" panose="020B0604020202020204" pitchFamily="34" charset="0"/>
        <a:buChar char="»"/>
        <a:defRPr sz="2000" kern="1200">
          <a:solidFill>
            <a:schemeClr val="tx1"/>
          </a:solidFill>
          <a:latin typeface="Calibri" panose="020F0502020204030204" charset="0"/>
          <a:ea typeface="宋体" panose="02010600030101010101" pitchFamily="2" charset="-122"/>
          <a:cs typeface="+mn-cs"/>
          <a:sym typeface="Calibri" panose="020F0502020204030204" charset="0"/>
        </a:defRPr>
      </a:lvl8pPr>
      <a:lvl9pPr marL="3886200" lvl="8" indent="-228600" algn="l" defTabSz="457200" eaLnBrk="1" fontAlgn="base" latinLnBrk="0" hangingPunct="1">
        <a:lnSpc>
          <a:spcPct val="100000"/>
        </a:lnSpc>
        <a:spcBef>
          <a:spcPct val="20000"/>
        </a:spcBef>
        <a:spcAft>
          <a:spcPct val="0"/>
        </a:spcAft>
        <a:buFont typeface="Arial" panose="020B0604020202020204" pitchFamily="34" charset="0"/>
        <a:buChar char="»"/>
        <a:defRPr sz="2000" kern="1200">
          <a:solidFill>
            <a:schemeClr val="tx1"/>
          </a:solidFill>
          <a:latin typeface="Calibri" panose="020F0502020204030204" charset="0"/>
          <a:ea typeface="宋体" panose="02010600030101010101" pitchFamily="2" charset="-122"/>
          <a:cs typeface="+mn-cs"/>
          <a:sym typeface="Calibri" panose="020F0502020204030204" charset="0"/>
        </a:defRPr>
      </a:lvl9pPr>
    </p:bodyStyle>
    <p:otherStyle>
      <a:lvl1pPr marL="0" lvl="0"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mn-lt"/>
          <a:ea typeface="+mn-ea"/>
          <a:cs typeface="+mn-cs"/>
        </a:defRPr>
      </a:lvl1pPr>
      <a:lvl2pPr marL="457200" lvl="1"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aphicFrame>
        <p:nvGraphicFramePr>
          <p:cNvPr id="2" name="think-cell data - do not delete" hidden="1"/>
          <p:cNvGraphicFramePr>
            <a:graphicFrameLocks noChangeAspect="1"/>
          </p:cNvGraphicFramePr>
          <p:nvPr userDrawn="1">
            <p:custDataLst>
              <p:tags r:id="rId14"/>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 name="think-cell Slide" r:id="rId15" imgW="8255" imgH="8255" progId="TCLayout.ActiveDocument.1">
                  <p:embed/>
                </p:oleObj>
              </mc:Choice>
              <mc:Fallback>
                <p:oleObj name="think-cell Slide" r:id="rId15" imgW="8255" imgH="8255" progId="TCLayout.ActiveDocument.1">
                  <p:embed/>
                  <p:pic>
                    <p:nvPicPr>
                      <p:cNvPr id="0" name="think-cell data - do not delete" hidden="1"/>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050" name="标题占位符 1"/>
          <p:cNvSpPr>
            <a:spLocks noGrp="1"/>
          </p:cNvSpPr>
          <p:nvPr>
            <p:ph type="title"/>
          </p:nvPr>
        </p:nvSpPr>
        <p:spPr>
          <a:xfrm>
            <a:off x="501650" y="333375"/>
            <a:ext cx="8140700" cy="330200"/>
          </a:xfrm>
          <a:prstGeom prst="rect">
            <a:avLst/>
          </a:prstGeom>
          <a:noFill/>
          <a:ln w="9525">
            <a:noFill/>
          </a:ln>
        </p:spPr>
        <p:txBody>
          <a:bodyPr vert="horz" wrap="square" lIns="90170" tIns="46990" rIns="90170" bIns="46990" anchor="ctr" anchorCtr="0">
            <a:normAutofit/>
          </a:bodyPr>
          <a:lstStyle/>
          <a:p>
            <a:pPr lvl="0"/>
            <a:r>
              <a:rPr lang="zh-CN" altLang="en-US"/>
              <a:t>单击此处编辑母版标题样式</a:t>
            </a:r>
            <a:endParaRPr lang="zh-CN" altLang="en-US"/>
          </a:p>
        </p:txBody>
      </p:sp>
      <p:sp>
        <p:nvSpPr>
          <p:cNvPr id="2051" name="文本占位符 2"/>
          <p:cNvSpPr>
            <a:spLocks noGrp="1"/>
          </p:cNvSpPr>
          <p:nvPr>
            <p:ph type="body" idx="1"/>
          </p:nvPr>
        </p:nvSpPr>
        <p:spPr>
          <a:xfrm>
            <a:off x="501650" y="720725"/>
            <a:ext cx="8140700" cy="4041775"/>
          </a:xfrm>
          <a:prstGeom prst="rect">
            <a:avLst/>
          </a:prstGeom>
          <a:noFill/>
          <a:ln w="9525">
            <a:noFill/>
          </a:ln>
        </p:spPr>
        <p:txBody>
          <a:bodyPr vert="horz" wrap="square" lIns="90170" tIns="46990" rIns="90170" bIns="4699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2" name="日期占位符 3"/>
          <p:cNvSpPr>
            <a:spLocks noGrp="1"/>
          </p:cNvSpPr>
          <p:nvPr>
            <p:ph type="dt" sz="half" idx="2"/>
          </p:nvPr>
        </p:nvSpPr>
        <p:spPr>
          <a:xfrm>
            <a:off x="660400" y="4762500"/>
            <a:ext cx="2024063" cy="238125"/>
          </a:xfrm>
          <a:prstGeom prst="rect">
            <a:avLst/>
          </a:prstGeom>
          <a:noFill/>
          <a:ln w="9525">
            <a:noFill/>
          </a:ln>
        </p:spPr>
        <p:txBody>
          <a:bodyPr vert="horz" wrap="square" anchor="ctr" anchorCtr="0">
            <a:normAutofit/>
          </a:bodyPr>
          <a:lstStyle>
            <a:lvl1pPr algn="l">
              <a:defRPr sz="900">
                <a:solidFill>
                  <a:srgbClr val="898989"/>
                </a:solidFill>
                <a:latin typeface="Arial" panose="020B0604020202020204" pitchFamily="34" charset="0"/>
                <a:ea typeface="微软雅黑" panose="020B0503020204020204" charset="-122"/>
              </a:defRPr>
            </a:lvl1pPr>
          </a:lstStyle>
          <a:p>
            <a:pPr lvl="0"/>
            <a:fld id="{BB962C8B-B14F-4D97-AF65-F5344CB8AC3E}" type="datetime1">
              <a:rPr lang="zh-CN" altLang="en-US" dirty="0">
                <a:sym typeface="Arial" panose="020B0604020202020204" pitchFamily="34" charset="0"/>
              </a:rPr>
            </a:fld>
            <a:endParaRPr lang="zh-CN" altLang="en-US" dirty="0">
              <a:sym typeface="Arial" panose="020B0604020202020204" pitchFamily="34" charset="0"/>
            </a:endParaRPr>
          </a:p>
        </p:txBody>
      </p:sp>
      <p:sp>
        <p:nvSpPr>
          <p:cNvPr id="2053" name="页脚占位符 4"/>
          <p:cNvSpPr>
            <a:spLocks noGrp="1"/>
          </p:cNvSpPr>
          <p:nvPr>
            <p:ph type="ftr" sz="quarter" idx="3"/>
          </p:nvPr>
        </p:nvSpPr>
        <p:spPr>
          <a:xfrm>
            <a:off x="3086100" y="4762500"/>
            <a:ext cx="2970213" cy="238125"/>
          </a:xfrm>
          <a:prstGeom prst="rect">
            <a:avLst/>
          </a:prstGeom>
          <a:noFill/>
          <a:ln w="9525">
            <a:noFill/>
          </a:ln>
        </p:spPr>
        <p:txBody>
          <a:bodyPr vert="horz" wrap="square" anchor="ctr" anchorCtr="0">
            <a:normAutofit/>
          </a:bodyPr>
          <a:lstStyle>
            <a:lvl1pPr algn="ctr">
              <a:defRPr sz="900">
                <a:solidFill>
                  <a:srgbClr val="898989"/>
                </a:solidFill>
                <a:latin typeface="Arial" panose="020B0604020202020204" pitchFamily="34" charset="0"/>
                <a:ea typeface="微软雅黑" panose="020B0503020204020204" charset="-122"/>
              </a:defRPr>
            </a:lvl1pPr>
          </a:lstStyle>
          <a:p>
            <a:pPr lvl="0"/>
            <a:endParaRPr>
              <a:sym typeface="Arial" panose="020B0604020202020204" pitchFamily="34" charset="0"/>
            </a:endParaRPr>
          </a:p>
        </p:txBody>
      </p:sp>
      <p:sp>
        <p:nvSpPr>
          <p:cNvPr id="2054" name="灯片编号占位符 5"/>
          <p:cNvSpPr>
            <a:spLocks noGrp="1"/>
          </p:cNvSpPr>
          <p:nvPr>
            <p:ph type="sldNum" sz="quarter" idx="4"/>
          </p:nvPr>
        </p:nvSpPr>
        <p:spPr>
          <a:xfrm>
            <a:off x="6457950" y="4762500"/>
            <a:ext cx="2025650" cy="238125"/>
          </a:xfrm>
          <a:prstGeom prst="rect">
            <a:avLst/>
          </a:prstGeom>
          <a:noFill/>
          <a:ln w="9525">
            <a:noFill/>
          </a:ln>
        </p:spPr>
        <p:txBody>
          <a:bodyPr vert="horz" wrap="square" anchor="ctr" anchorCtr="0">
            <a:normAutofit/>
          </a:bodyPr>
          <a:lstStyle>
            <a:lvl1pPr algn="r">
              <a:defRPr sz="900">
                <a:solidFill>
                  <a:srgbClr val="898989"/>
                </a:solidFill>
                <a:latin typeface="Arial" panose="020B0604020202020204" pitchFamily="34" charset="0"/>
                <a:ea typeface="微软雅黑" panose="020B0503020204020204" charset="-122"/>
              </a:defRPr>
            </a:lvl1pPr>
          </a:lstStyle>
          <a:p>
            <a:pPr lvl="0"/>
            <a:fld id="{9A0DB2DC-4C9A-4742-B13C-FB6460FD3503}" type="slidenum">
              <a:rPr lang="zh-CN" altLang="en-US" dirty="0">
                <a:sym typeface="Arial" panose="020B0604020202020204" pitchFamily="34" charset="0"/>
              </a:rPr>
            </a:fld>
            <a:endParaRPr lang="zh-CN" altLang="en-US" dirty="0">
              <a:sym typeface="Arial" panose="020B0604020202020204" pitchFamily="34" charset="0"/>
            </a:endParaRPr>
          </a:p>
        </p:txBody>
      </p:sp>
      <p:sp>
        <p:nvSpPr>
          <p:cNvPr id="2055" name="KSO_TEMPLATE" hidden="1"/>
          <p:cNvSpPr/>
          <p:nvPr/>
        </p:nvSpPr>
        <p:spPr>
          <a:xfrm>
            <a:off x="0" y="0"/>
            <a:ext cx="0" cy="0"/>
          </a:xfrm>
          <a:prstGeom prst="rect">
            <a:avLst/>
          </a:prstGeom>
          <a:solidFill>
            <a:schemeClr val="accent1"/>
          </a:solidFill>
          <a:ln w="12700" cap="flat" cmpd="sng">
            <a:solidFill>
              <a:srgbClr val="647588"/>
            </a:solidFill>
            <a:prstDash val="solid"/>
            <a:miter/>
            <a:headEnd type="none" w="med" len="med"/>
            <a:tailEnd type="none" w="med" len="med"/>
          </a:ln>
        </p:spPr>
        <p:txBody>
          <a:bodyPr anchor="ctr" anchorCtr="0"/>
          <a:lstStyle/>
          <a:p>
            <a:pPr lvl="0" algn="ctr">
              <a:lnSpc>
                <a:spcPct val="100000"/>
              </a:lnSpc>
            </a:pPr>
            <a:endParaRPr sz="1300">
              <a:solidFill>
                <a:srgbClr val="FFFFFF"/>
              </a:solidFill>
              <a:ea typeface="宋体" panose="02010600030101010101" pitchFamily="2" charset="-122"/>
            </a:endParaRPr>
          </a:p>
        </p:txBody>
      </p:sp>
      <p:pic>
        <p:nvPicPr>
          <p:cNvPr id="2056" name="图片 2"/>
          <p:cNvPicPr>
            <a:picLocks noChangeAspect="1"/>
          </p:cNvPicPr>
          <p:nvPr/>
        </p:nvPicPr>
        <p:blipFill>
          <a:blip r:embed="rId17"/>
          <a:stretch>
            <a:fillRect/>
          </a:stretch>
        </p:blipFill>
        <p:spPr>
          <a:xfrm>
            <a:off x="7486650" y="4568825"/>
            <a:ext cx="1652588" cy="5683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lvl1pPr marL="685800" lvl="0" indent="-685800" algn="l" defTabSz="0" eaLnBrk="1" fontAlgn="base" latinLnBrk="0" hangingPunct="1">
        <a:lnSpc>
          <a:spcPct val="100000"/>
        </a:lnSpc>
        <a:spcBef>
          <a:spcPct val="0"/>
        </a:spcBef>
        <a:buNone/>
        <a:defRPr sz="1800" b="1" kern="1200">
          <a:solidFill>
            <a:schemeClr val="tx1"/>
          </a:solidFill>
          <a:latin typeface="+mj-lt"/>
          <a:ea typeface="+mj-ea"/>
          <a:cs typeface="+mj-cs"/>
          <a:sym typeface="Arial" panose="020B0604020202020204" pitchFamily="34" charset="0"/>
        </a:defRPr>
      </a:lvl1pPr>
    </p:titleStyle>
    <p:bodyStyle>
      <a:lvl1pPr marL="171450" lvl="0" indent="-17145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mn-lt"/>
          <a:ea typeface="+mn-ea"/>
          <a:cs typeface="+mn-cs"/>
          <a:sym typeface="Arial" panose="020B0604020202020204" pitchFamily="34" charset="0"/>
        </a:defRPr>
      </a:lvl1pPr>
      <a:lvl2pPr marL="514350" lvl="1" indent="-17145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2pPr>
      <a:lvl3pPr marL="857250" lvl="2" indent="-17145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3pPr>
      <a:lvl4pPr marL="1200150" lvl="3" indent="-17145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4pPr>
      <a:lvl5pPr marL="1543050" lvl="4" indent="-17145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5pPr>
      <a:lvl6pPr marL="2514600" lvl="5" indent="-22860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6pPr>
      <a:lvl7pPr marL="2971800" lvl="6" indent="-22860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7pPr>
      <a:lvl8pPr marL="3429000" lvl="7" indent="-22860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8pPr>
      <a:lvl9pPr marL="3886200" lvl="8" indent="-228600" algn="l" defTabSz="685800" eaLnBrk="1" fontAlgn="base" latinLnBrk="0" hangingPunct="1">
        <a:lnSpc>
          <a:spcPct val="130000"/>
        </a:lnSpc>
        <a:spcBef>
          <a:spcPct val="0"/>
        </a:spcBef>
        <a:spcAft>
          <a:spcPts val="1000"/>
        </a:spcAft>
        <a:buFont typeface="Arial" panose="020B0604020202020204" pitchFamily="34" charset="0"/>
        <a:buChar char="•"/>
        <a:defRPr sz="1200"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lvl9pPr>
    </p:bodyStyle>
    <p:otherStyle>
      <a:lvl1pPr marL="0" lvl="0"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mn-lt"/>
          <a:ea typeface="+mn-ea"/>
          <a:cs typeface="+mn-cs"/>
        </a:defRPr>
      </a:lvl1pPr>
      <a:lvl2pPr marL="457200" lvl="1"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457200" eaLnBrk="1" fontAlgn="base" latinLnBrk="0" hangingPunct="1">
        <a:lnSpc>
          <a:spcPct val="100000"/>
        </a:lnSpc>
        <a:spcBef>
          <a:spcPct val="0"/>
        </a:spcBef>
        <a:spcAft>
          <a:spcPct val="0"/>
        </a:spcAft>
        <a:buFont typeface="Arial" panose="020B0604020202020204" pitchFamily="34" charset="0"/>
        <a:buNone/>
        <a:defRPr sz="1800" b="0" i="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vmlDrawing" Target="../drawings/vmlDrawing3.v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1.emf"/><Relationship Id="rId2" Type="http://schemas.openxmlformats.org/officeDocument/2006/relationships/oleObject" Target="../embeddings/oleObject3.bin"/><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6" Type="http://schemas.openxmlformats.org/officeDocument/2006/relationships/slideLayout" Target="../slideLayouts/slideLayout18.xml"/><Relationship Id="rId15" Type="http://schemas.openxmlformats.org/officeDocument/2006/relationships/image" Target="../media/image65.png"/><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tags" Target="../tags/tag111.xml"/></Relationships>
</file>

<file path=ppt/slides/_rels/slide11.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image" Target="../media/image66.png"/><Relationship Id="rId16" Type="http://schemas.openxmlformats.org/officeDocument/2006/relationships/slideLayout" Target="../slideLayouts/slideLayout18.xml"/><Relationship Id="rId15" Type="http://schemas.openxmlformats.org/officeDocument/2006/relationships/tags" Target="../tags/tag138.xml"/><Relationship Id="rId14" Type="http://schemas.openxmlformats.org/officeDocument/2006/relationships/tags" Target="../tags/tag137.xml"/><Relationship Id="rId13" Type="http://schemas.openxmlformats.org/officeDocument/2006/relationships/tags" Target="../tags/tag136.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image" Target="../media/image4.jpeg"/><Relationship Id="rId5" Type="http://schemas.openxmlformats.org/officeDocument/2006/relationships/tags" Target="../tags/tag141.xml"/><Relationship Id="rId4" Type="http://schemas.openxmlformats.org/officeDocument/2006/relationships/image" Target="../media/image68.jpeg"/><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6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70.jpeg"/><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image" Target="../media/image69.jpe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19.xml.rels><?xml version="1.0" encoding="UTF-8" standalone="yes"?>
<Relationships xmlns="http://schemas.openxmlformats.org/package/2006/relationships"><Relationship Id="rId9" Type="http://schemas.openxmlformats.org/officeDocument/2006/relationships/image" Target="../media/image4.jpeg"/><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0" Type="http://schemas.openxmlformats.org/officeDocument/2006/relationships/slideLayout" Target="../slideLayouts/slideLayout17.xml"/><Relationship Id="rId1" Type="http://schemas.openxmlformats.org/officeDocument/2006/relationships/tags" Target="../tags/tag16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21.xml.rels><?xml version="1.0" encoding="UTF-8" standalone="yes"?>
<Relationships xmlns="http://schemas.openxmlformats.org/package/2006/relationships"><Relationship Id="rId9" Type="http://schemas.openxmlformats.org/officeDocument/2006/relationships/image" Target="../media/image4.jpeg"/><Relationship Id="rId8" Type="http://schemas.openxmlformats.org/officeDocument/2006/relationships/tags" Target="../tags/tag183.xml"/><Relationship Id="rId7" Type="http://schemas.openxmlformats.org/officeDocument/2006/relationships/image" Target="../media/image71.jpeg"/><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0" Type="http://schemas.openxmlformats.org/officeDocument/2006/relationships/slideLayout" Target="../slideLayouts/slideLayout17.xml"/><Relationship Id="rId1" Type="http://schemas.openxmlformats.org/officeDocument/2006/relationships/tags" Target="../tags/tag17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s>
</file>

<file path=ppt/slides/_rels/slide24.xml.rels><?xml version="1.0" encoding="UTF-8" standalone="yes"?>
<Relationships xmlns="http://schemas.openxmlformats.org/package/2006/relationships"><Relationship Id="rId9" Type="http://schemas.openxmlformats.org/officeDocument/2006/relationships/tags" Target="../tags/tag195.xml"/><Relationship Id="rId8" Type="http://schemas.openxmlformats.org/officeDocument/2006/relationships/tags" Target="../tags/tag194.xml"/><Relationship Id="rId7" Type="http://schemas.openxmlformats.org/officeDocument/2006/relationships/tags" Target="../tags/tag193.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7" Type="http://schemas.openxmlformats.org/officeDocument/2006/relationships/slideLayout" Target="../slideLayouts/slideLayout18.xml"/><Relationship Id="rId16" Type="http://schemas.openxmlformats.org/officeDocument/2006/relationships/tags" Target="../tags/tag202.xml"/><Relationship Id="rId15" Type="http://schemas.openxmlformats.org/officeDocument/2006/relationships/tags" Target="../tags/tag201.xml"/><Relationship Id="rId14" Type="http://schemas.openxmlformats.org/officeDocument/2006/relationships/tags" Target="../tags/tag200.xml"/><Relationship Id="rId13" Type="http://schemas.openxmlformats.org/officeDocument/2006/relationships/tags" Target="../tags/tag199.xml"/><Relationship Id="rId12" Type="http://schemas.openxmlformats.org/officeDocument/2006/relationships/tags" Target="../tags/tag198.xml"/><Relationship Id="rId11" Type="http://schemas.openxmlformats.org/officeDocument/2006/relationships/tags" Target="../tags/tag197.xml"/><Relationship Id="rId10" Type="http://schemas.openxmlformats.org/officeDocument/2006/relationships/tags" Target="../tags/tag196.xml"/><Relationship Id="rId1" Type="http://schemas.openxmlformats.org/officeDocument/2006/relationships/tags" Target="../tags/tag187.xml"/></Relationships>
</file>

<file path=ppt/slides/_rels/slide25.xml.rels><?xml version="1.0" encoding="UTF-8" standalone="yes"?>
<Relationships xmlns="http://schemas.openxmlformats.org/package/2006/relationships"><Relationship Id="rId9" Type="http://schemas.openxmlformats.org/officeDocument/2006/relationships/tags" Target="../tags/tag211.xml"/><Relationship Id="rId8" Type="http://schemas.openxmlformats.org/officeDocument/2006/relationships/tags" Target="../tags/tag210.xml"/><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3" Type="http://schemas.openxmlformats.org/officeDocument/2006/relationships/slideLayout" Target="../slideLayouts/slideLayout18.xml"/><Relationship Id="rId12" Type="http://schemas.openxmlformats.org/officeDocument/2006/relationships/tags" Target="../tags/tag214.xml"/><Relationship Id="rId11" Type="http://schemas.openxmlformats.org/officeDocument/2006/relationships/tags" Target="../tags/tag213.xml"/><Relationship Id="rId10" Type="http://schemas.openxmlformats.org/officeDocument/2006/relationships/tags" Target="../tags/tag212.xml"/><Relationship Id="rId1" Type="http://schemas.openxmlformats.org/officeDocument/2006/relationships/tags" Target="../tags/tag20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8.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image" Target="../media/image72.jpe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image" Target="../media/image73.jpeg"/><Relationship Id="rId2" Type="http://schemas.openxmlformats.org/officeDocument/2006/relationships/tags" Target="../tags/tag220.xml"/><Relationship Id="rId10" Type="http://schemas.openxmlformats.org/officeDocument/2006/relationships/notesSlide" Target="../notesSlides/notesSlide8.xml"/><Relationship Id="rId1" Type="http://schemas.openxmlformats.org/officeDocument/2006/relationships/tags" Target="../tags/tag2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6" Type="http://schemas.openxmlformats.org/officeDocument/2006/relationships/vmlDrawing" Target="../drawings/vmlDrawing4.vml"/><Relationship Id="rId5" Type="http://schemas.openxmlformats.org/officeDocument/2006/relationships/slideLayout" Target="../slideLayouts/slideLayout12.xml"/><Relationship Id="rId4" Type="http://schemas.openxmlformats.org/officeDocument/2006/relationships/image" Target="../media/image3.png"/><Relationship Id="rId3" Type="http://schemas.openxmlformats.org/officeDocument/2006/relationships/image" Target="../media/image1.emf"/><Relationship Id="rId2" Type="http://schemas.openxmlformats.org/officeDocument/2006/relationships/oleObject" Target="../embeddings/oleObject4.bin"/><Relationship Id="rId1" Type="http://schemas.openxmlformats.org/officeDocument/2006/relationships/tags" Target="../tags/tag226.xml"/></Relationships>
</file>

<file path=ppt/slides/_rels/slide4.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0" Type="http://schemas.openxmlformats.org/officeDocument/2006/relationships/notesSlide" Target="../notesSlides/notesSlide1.xml"/><Relationship Id="rId3" Type="http://schemas.openxmlformats.org/officeDocument/2006/relationships/tags" Target="../tags/tag8.xml"/><Relationship Id="rId29" Type="http://schemas.openxmlformats.org/officeDocument/2006/relationships/slideLayout" Target="../slideLayouts/slideLayout24.xml"/><Relationship Id="rId28" Type="http://schemas.openxmlformats.org/officeDocument/2006/relationships/tags" Target="../tags/tag30.xml"/><Relationship Id="rId27" Type="http://schemas.openxmlformats.org/officeDocument/2006/relationships/tags" Target="../tags/tag29.xml"/><Relationship Id="rId26" Type="http://schemas.openxmlformats.org/officeDocument/2006/relationships/tags" Target="../tags/tag28.xml"/><Relationship Id="rId25" Type="http://schemas.openxmlformats.org/officeDocument/2006/relationships/image" Target="../media/image7.png"/><Relationship Id="rId24" Type="http://schemas.openxmlformats.org/officeDocument/2006/relationships/tags" Target="../tags/tag27.xml"/><Relationship Id="rId23" Type="http://schemas.openxmlformats.org/officeDocument/2006/relationships/tags" Target="../tags/tag26.xml"/><Relationship Id="rId22" Type="http://schemas.openxmlformats.org/officeDocument/2006/relationships/tags" Target="../tags/tag25.xml"/><Relationship Id="rId21" Type="http://schemas.microsoft.com/office/2007/relationships/hdphoto" Target="../media/image6.wdp"/><Relationship Id="rId20" Type="http://schemas.openxmlformats.org/officeDocument/2006/relationships/image" Target="../media/image5.png"/><Relationship Id="rId2" Type="http://schemas.openxmlformats.org/officeDocument/2006/relationships/image" Target="../media/image4.jpeg"/><Relationship Id="rId19" Type="http://schemas.openxmlformats.org/officeDocument/2006/relationships/tags" Target="../tags/tag24.xml"/><Relationship Id="rId18" Type="http://schemas.openxmlformats.org/officeDocument/2006/relationships/tags" Target="../tags/tag23.xml"/><Relationship Id="rId17" Type="http://schemas.openxmlformats.org/officeDocument/2006/relationships/tags" Target="../tags/tag22.xml"/><Relationship Id="rId16" Type="http://schemas.openxmlformats.org/officeDocument/2006/relationships/tags" Target="../tags/tag21.xml"/><Relationship Id="rId15" Type="http://schemas.openxmlformats.org/officeDocument/2006/relationships/tags" Target="../tags/tag20.xml"/><Relationship Id="rId14" Type="http://schemas.openxmlformats.org/officeDocument/2006/relationships/tags" Target="../tags/tag19.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24.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image" Target="../media/image8.png"/><Relationship Id="rId3" Type="http://schemas.openxmlformats.org/officeDocument/2006/relationships/tags" Target="../tags/tag32.xml"/><Relationship Id="rId2" Type="http://schemas.openxmlformats.org/officeDocument/2006/relationships/image" Target="../media/image4.jpeg"/><Relationship Id="rId1" Type="http://schemas.openxmlformats.org/officeDocument/2006/relationships/tags" Target="../tags/tag31.xml"/></Relationships>
</file>

<file path=ppt/slides/_rels/slide6.xml.rels><?xml version="1.0" encoding="UTF-8" standalone="yes"?>
<Relationships xmlns="http://schemas.openxmlformats.org/package/2006/relationships"><Relationship Id="rId99" Type="http://schemas.openxmlformats.org/officeDocument/2006/relationships/image" Target="../media/image46.png"/><Relationship Id="rId98" Type="http://schemas.openxmlformats.org/officeDocument/2006/relationships/tags" Target="../tags/tag95.xml"/><Relationship Id="rId97" Type="http://schemas.openxmlformats.org/officeDocument/2006/relationships/image" Target="../media/image45.png"/><Relationship Id="rId96" Type="http://schemas.openxmlformats.org/officeDocument/2006/relationships/tags" Target="../tags/tag94.xml"/><Relationship Id="rId95" Type="http://schemas.openxmlformats.org/officeDocument/2006/relationships/image" Target="../media/image44.png"/><Relationship Id="rId94" Type="http://schemas.openxmlformats.org/officeDocument/2006/relationships/tags" Target="../tags/tag93.xml"/><Relationship Id="rId93" Type="http://schemas.openxmlformats.org/officeDocument/2006/relationships/image" Target="../media/image43.png"/><Relationship Id="rId92" Type="http://schemas.openxmlformats.org/officeDocument/2006/relationships/tags" Target="../tags/tag92.xml"/><Relationship Id="rId91" Type="http://schemas.openxmlformats.org/officeDocument/2006/relationships/image" Target="../media/image42.png"/><Relationship Id="rId90" Type="http://schemas.openxmlformats.org/officeDocument/2006/relationships/tags" Target="../tags/tag91.xml"/><Relationship Id="rId9" Type="http://schemas.openxmlformats.org/officeDocument/2006/relationships/image" Target="../media/image9.jpeg"/><Relationship Id="rId89" Type="http://schemas.openxmlformats.org/officeDocument/2006/relationships/image" Target="../media/image41.png"/><Relationship Id="rId88" Type="http://schemas.openxmlformats.org/officeDocument/2006/relationships/tags" Target="../tags/tag90.xml"/><Relationship Id="rId87" Type="http://schemas.openxmlformats.org/officeDocument/2006/relationships/image" Target="../media/image40.png"/><Relationship Id="rId86" Type="http://schemas.openxmlformats.org/officeDocument/2006/relationships/tags" Target="../tags/tag89.xml"/><Relationship Id="rId85" Type="http://schemas.openxmlformats.org/officeDocument/2006/relationships/image" Target="../media/image39.png"/><Relationship Id="rId84" Type="http://schemas.openxmlformats.org/officeDocument/2006/relationships/tags" Target="../tags/tag88.xml"/><Relationship Id="rId83" Type="http://schemas.openxmlformats.org/officeDocument/2006/relationships/image" Target="../media/image38.png"/><Relationship Id="rId82" Type="http://schemas.openxmlformats.org/officeDocument/2006/relationships/tags" Target="../tags/tag87.xml"/><Relationship Id="rId81" Type="http://schemas.openxmlformats.org/officeDocument/2006/relationships/image" Target="../media/image37.png"/><Relationship Id="rId80" Type="http://schemas.openxmlformats.org/officeDocument/2006/relationships/tags" Target="../tags/tag86.xml"/><Relationship Id="rId8" Type="http://schemas.openxmlformats.org/officeDocument/2006/relationships/tags" Target="../tags/tag42.xml"/><Relationship Id="rId79" Type="http://schemas.openxmlformats.org/officeDocument/2006/relationships/image" Target="../media/image36.png"/><Relationship Id="rId78" Type="http://schemas.openxmlformats.org/officeDocument/2006/relationships/tags" Target="../tags/tag85.xml"/><Relationship Id="rId77" Type="http://schemas.openxmlformats.org/officeDocument/2006/relationships/image" Target="../media/image35.png"/><Relationship Id="rId76" Type="http://schemas.openxmlformats.org/officeDocument/2006/relationships/tags" Target="../tags/tag84.xml"/><Relationship Id="rId75" Type="http://schemas.openxmlformats.org/officeDocument/2006/relationships/image" Target="../media/image34.png"/><Relationship Id="rId74" Type="http://schemas.openxmlformats.org/officeDocument/2006/relationships/tags" Target="../tags/tag83.xml"/><Relationship Id="rId73" Type="http://schemas.openxmlformats.org/officeDocument/2006/relationships/image" Target="../media/image33.png"/><Relationship Id="rId72" Type="http://schemas.openxmlformats.org/officeDocument/2006/relationships/tags" Target="../tags/tag82.xml"/><Relationship Id="rId71" Type="http://schemas.openxmlformats.org/officeDocument/2006/relationships/image" Target="../media/image32.png"/><Relationship Id="rId70" Type="http://schemas.openxmlformats.org/officeDocument/2006/relationships/tags" Target="../tags/tag81.xml"/><Relationship Id="rId7" Type="http://schemas.openxmlformats.org/officeDocument/2006/relationships/tags" Target="../tags/tag41.xml"/><Relationship Id="rId69" Type="http://schemas.openxmlformats.org/officeDocument/2006/relationships/image" Target="../media/image31.png"/><Relationship Id="rId68" Type="http://schemas.openxmlformats.org/officeDocument/2006/relationships/tags" Target="../tags/tag80.xml"/><Relationship Id="rId67" Type="http://schemas.openxmlformats.org/officeDocument/2006/relationships/image" Target="../media/image30.png"/><Relationship Id="rId66" Type="http://schemas.openxmlformats.org/officeDocument/2006/relationships/tags" Target="../tags/tag79.xml"/><Relationship Id="rId65" Type="http://schemas.openxmlformats.org/officeDocument/2006/relationships/image" Target="../media/image29.png"/><Relationship Id="rId64" Type="http://schemas.openxmlformats.org/officeDocument/2006/relationships/tags" Target="../tags/tag78.xml"/><Relationship Id="rId63" Type="http://schemas.openxmlformats.org/officeDocument/2006/relationships/tags" Target="../tags/tag77.xml"/><Relationship Id="rId62" Type="http://schemas.openxmlformats.org/officeDocument/2006/relationships/image" Target="../media/image28.png"/><Relationship Id="rId61" Type="http://schemas.openxmlformats.org/officeDocument/2006/relationships/tags" Target="../tags/tag76.xml"/><Relationship Id="rId60" Type="http://schemas.openxmlformats.org/officeDocument/2006/relationships/image" Target="../media/image27.png"/><Relationship Id="rId6" Type="http://schemas.openxmlformats.org/officeDocument/2006/relationships/tags" Target="../tags/tag40.xml"/><Relationship Id="rId59" Type="http://schemas.openxmlformats.org/officeDocument/2006/relationships/tags" Target="../tags/tag75.xml"/><Relationship Id="rId58" Type="http://schemas.openxmlformats.org/officeDocument/2006/relationships/image" Target="../media/image26.png"/><Relationship Id="rId57" Type="http://schemas.openxmlformats.org/officeDocument/2006/relationships/tags" Target="../tags/tag74.xml"/><Relationship Id="rId56" Type="http://schemas.openxmlformats.org/officeDocument/2006/relationships/image" Target="../media/image25.png"/><Relationship Id="rId55" Type="http://schemas.openxmlformats.org/officeDocument/2006/relationships/tags" Target="../tags/tag73.xml"/><Relationship Id="rId54" Type="http://schemas.openxmlformats.org/officeDocument/2006/relationships/image" Target="../media/image24.png"/><Relationship Id="rId53" Type="http://schemas.openxmlformats.org/officeDocument/2006/relationships/tags" Target="../tags/tag72.xml"/><Relationship Id="rId52" Type="http://schemas.openxmlformats.org/officeDocument/2006/relationships/tags" Target="../tags/tag71.xml"/><Relationship Id="rId51" Type="http://schemas.openxmlformats.org/officeDocument/2006/relationships/tags" Target="../tags/tag70.xml"/><Relationship Id="rId50" Type="http://schemas.openxmlformats.org/officeDocument/2006/relationships/tags" Target="../tags/tag69.xml"/><Relationship Id="rId5" Type="http://schemas.openxmlformats.org/officeDocument/2006/relationships/tags" Target="../tags/tag39.xml"/><Relationship Id="rId49" Type="http://schemas.openxmlformats.org/officeDocument/2006/relationships/tags" Target="../tags/tag68.xml"/><Relationship Id="rId48" Type="http://schemas.openxmlformats.org/officeDocument/2006/relationships/tags" Target="../tags/tag67.xml"/><Relationship Id="rId47" Type="http://schemas.openxmlformats.org/officeDocument/2006/relationships/image" Target="../media/image23.jpeg"/><Relationship Id="rId46" Type="http://schemas.openxmlformats.org/officeDocument/2006/relationships/tags" Target="../tags/tag66.xml"/><Relationship Id="rId45" Type="http://schemas.openxmlformats.org/officeDocument/2006/relationships/image" Target="../media/image22.jpeg"/><Relationship Id="rId44" Type="http://schemas.openxmlformats.org/officeDocument/2006/relationships/tags" Target="../tags/tag65.xml"/><Relationship Id="rId43" Type="http://schemas.openxmlformats.org/officeDocument/2006/relationships/image" Target="../media/image21.png"/><Relationship Id="rId42" Type="http://schemas.openxmlformats.org/officeDocument/2006/relationships/tags" Target="../tags/tag64.xml"/><Relationship Id="rId41" Type="http://schemas.openxmlformats.org/officeDocument/2006/relationships/image" Target="../media/image20.png"/><Relationship Id="rId40" Type="http://schemas.openxmlformats.org/officeDocument/2006/relationships/tags" Target="../tags/tag63.xml"/><Relationship Id="rId4" Type="http://schemas.openxmlformats.org/officeDocument/2006/relationships/tags" Target="../tags/tag38.xml"/><Relationship Id="rId39" Type="http://schemas.openxmlformats.org/officeDocument/2006/relationships/image" Target="../media/image19.png"/><Relationship Id="rId38" Type="http://schemas.openxmlformats.org/officeDocument/2006/relationships/tags" Target="../tags/tag62.xml"/><Relationship Id="rId37" Type="http://schemas.openxmlformats.org/officeDocument/2006/relationships/tags" Target="../tags/tag61.xml"/><Relationship Id="rId36" Type="http://schemas.openxmlformats.org/officeDocument/2006/relationships/tags" Target="../tags/tag60.xml"/><Relationship Id="rId35" Type="http://schemas.openxmlformats.org/officeDocument/2006/relationships/tags" Target="../tags/tag59.xml"/><Relationship Id="rId34" Type="http://schemas.openxmlformats.org/officeDocument/2006/relationships/tags" Target="../tags/tag58.xml"/><Relationship Id="rId33" Type="http://schemas.openxmlformats.org/officeDocument/2006/relationships/tags" Target="../tags/tag57.xml"/><Relationship Id="rId32" Type="http://schemas.openxmlformats.org/officeDocument/2006/relationships/image" Target="../media/image18.png"/><Relationship Id="rId31" Type="http://schemas.openxmlformats.org/officeDocument/2006/relationships/tags" Target="../tags/tag56.xml"/><Relationship Id="rId30" Type="http://schemas.openxmlformats.org/officeDocument/2006/relationships/image" Target="../media/image17.png"/><Relationship Id="rId3" Type="http://schemas.openxmlformats.org/officeDocument/2006/relationships/tags" Target="../tags/tag37.xml"/><Relationship Id="rId29" Type="http://schemas.openxmlformats.org/officeDocument/2006/relationships/tags" Target="../tags/tag55.xml"/><Relationship Id="rId28" Type="http://schemas.openxmlformats.org/officeDocument/2006/relationships/image" Target="../media/image16.png"/><Relationship Id="rId27" Type="http://schemas.openxmlformats.org/officeDocument/2006/relationships/tags" Target="../tags/tag54.xml"/><Relationship Id="rId26" Type="http://schemas.openxmlformats.org/officeDocument/2006/relationships/image" Target="../media/image15.png"/><Relationship Id="rId25" Type="http://schemas.openxmlformats.org/officeDocument/2006/relationships/tags" Target="../tags/tag53.xml"/><Relationship Id="rId24" Type="http://schemas.openxmlformats.org/officeDocument/2006/relationships/image" Target="../media/image14.png"/><Relationship Id="rId23" Type="http://schemas.openxmlformats.org/officeDocument/2006/relationships/tags" Target="../tags/tag52.xml"/><Relationship Id="rId22" Type="http://schemas.openxmlformats.org/officeDocument/2006/relationships/tags" Target="../tags/tag51.xml"/><Relationship Id="rId21" Type="http://schemas.openxmlformats.org/officeDocument/2006/relationships/tags" Target="../tags/tag50.xml"/><Relationship Id="rId20" Type="http://schemas.openxmlformats.org/officeDocument/2006/relationships/tags" Target="../tags/tag49.xml"/><Relationship Id="rId2" Type="http://schemas.openxmlformats.org/officeDocument/2006/relationships/image" Target="../media/image4.jpeg"/><Relationship Id="rId19" Type="http://schemas.openxmlformats.org/officeDocument/2006/relationships/tags" Target="../tags/tag48.xml"/><Relationship Id="rId18" Type="http://schemas.openxmlformats.org/officeDocument/2006/relationships/tags" Target="../tags/tag47.xml"/><Relationship Id="rId17" Type="http://schemas.openxmlformats.org/officeDocument/2006/relationships/image" Target="../media/image13.png"/><Relationship Id="rId16" Type="http://schemas.openxmlformats.org/officeDocument/2006/relationships/tags" Target="../tags/tag46.xml"/><Relationship Id="rId15" Type="http://schemas.openxmlformats.org/officeDocument/2006/relationships/image" Target="../media/image12.jpeg"/><Relationship Id="rId14" Type="http://schemas.openxmlformats.org/officeDocument/2006/relationships/tags" Target="../tags/tag45.xml"/><Relationship Id="rId13" Type="http://schemas.openxmlformats.org/officeDocument/2006/relationships/image" Target="../media/image11.jpeg"/><Relationship Id="rId126" Type="http://schemas.openxmlformats.org/officeDocument/2006/relationships/notesSlide" Target="../notesSlides/notesSlide3.xml"/><Relationship Id="rId125" Type="http://schemas.openxmlformats.org/officeDocument/2006/relationships/slideLayout" Target="../slideLayouts/slideLayout24.xml"/><Relationship Id="rId124" Type="http://schemas.openxmlformats.org/officeDocument/2006/relationships/tags" Target="../tags/tag108.xml"/><Relationship Id="rId123" Type="http://schemas.openxmlformats.org/officeDocument/2006/relationships/image" Target="../media/image58.png"/><Relationship Id="rId122" Type="http://schemas.openxmlformats.org/officeDocument/2006/relationships/tags" Target="../tags/tag107.xml"/><Relationship Id="rId121" Type="http://schemas.openxmlformats.org/officeDocument/2006/relationships/image" Target="../media/image57.png"/><Relationship Id="rId120" Type="http://schemas.openxmlformats.org/officeDocument/2006/relationships/tags" Target="../tags/tag106.xml"/><Relationship Id="rId12" Type="http://schemas.openxmlformats.org/officeDocument/2006/relationships/tags" Target="../tags/tag44.xml"/><Relationship Id="rId119" Type="http://schemas.openxmlformats.org/officeDocument/2006/relationships/image" Target="../media/image56.png"/><Relationship Id="rId118" Type="http://schemas.openxmlformats.org/officeDocument/2006/relationships/tags" Target="../tags/tag105.xml"/><Relationship Id="rId117" Type="http://schemas.openxmlformats.org/officeDocument/2006/relationships/image" Target="../media/image55.png"/><Relationship Id="rId116" Type="http://schemas.openxmlformats.org/officeDocument/2006/relationships/tags" Target="../tags/tag104.xml"/><Relationship Id="rId115" Type="http://schemas.openxmlformats.org/officeDocument/2006/relationships/image" Target="../media/image54.png"/><Relationship Id="rId114" Type="http://schemas.openxmlformats.org/officeDocument/2006/relationships/tags" Target="../tags/tag103.xml"/><Relationship Id="rId113" Type="http://schemas.openxmlformats.org/officeDocument/2006/relationships/image" Target="../media/image53.png"/><Relationship Id="rId112" Type="http://schemas.openxmlformats.org/officeDocument/2006/relationships/tags" Target="../tags/tag102.xml"/><Relationship Id="rId111" Type="http://schemas.openxmlformats.org/officeDocument/2006/relationships/image" Target="../media/image52.png"/><Relationship Id="rId110" Type="http://schemas.openxmlformats.org/officeDocument/2006/relationships/tags" Target="../tags/tag101.xml"/><Relationship Id="rId11" Type="http://schemas.openxmlformats.org/officeDocument/2006/relationships/image" Target="../media/image10.jpeg"/><Relationship Id="rId109" Type="http://schemas.openxmlformats.org/officeDocument/2006/relationships/image" Target="../media/image51.png"/><Relationship Id="rId108" Type="http://schemas.openxmlformats.org/officeDocument/2006/relationships/tags" Target="../tags/tag100.xml"/><Relationship Id="rId107" Type="http://schemas.openxmlformats.org/officeDocument/2006/relationships/image" Target="../media/image50.png"/><Relationship Id="rId106" Type="http://schemas.openxmlformats.org/officeDocument/2006/relationships/tags" Target="../tags/tag99.xml"/><Relationship Id="rId105" Type="http://schemas.openxmlformats.org/officeDocument/2006/relationships/image" Target="../media/image49.png"/><Relationship Id="rId104" Type="http://schemas.openxmlformats.org/officeDocument/2006/relationships/tags" Target="../tags/tag98.xml"/><Relationship Id="rId103" Type="http://schemas.openxmlformats.org/officeDocument/2006/relationships/image" Target="../media/image48.png"/><Relationship Id="rId102" Type="http://schemas.openxmlformats.org/officeDocument/2006/relationships/tags" Target="../tags/tag97.xml"/><Relationship Id="rId101" Type="http://schemas.openxmlformats.org/officeDocument/2006/relationships/image" Target="../media/image47.png"/><Relationship Id="rId100" Type="http://schemas.openxmlformats.org/officeDocument/2006/relationships/tags" Target="../tags/tag96.xml"/><Relationship Id="rId10" Type="http://schemas.openxmlformats.org/officeDocument/2006/relationships/tags" Target="../tags/tag43.xml"/><Relationship Id="rId1" Type="http://schemas.openxmlformats.org/officeDocument/2006/relationships/tags" Target="../tags/tag36.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image" Target="../media/image59.jpeg"/><Relationship Id="rId2" Type="http://schemas.openxmlformats.org/officeDocument/2006/relationships/image" Target="../media/image4.jpeg"/><Relationship Id="rId1" Type="http://schemas.openxmlformats.org/officeDocument/2006/relationships/tags" Target="../tags/tag109.xml"/></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24.xml"/><Relationship Id="rId7" Type="http://schemas.openxmlformats.org/officeDocument/2006/relationships/image" Target="../media/image4.jpeg"/><Relationship Id="rId6" Type="http://schemas.openxmlformats.org/officeDocument/2006/relationships/tags" Target="../tags/tag110.xml"/><Relationship Id="rId5" Type="http://schemas.openxmlformats.org/officeDocument/2006/relationships/image" Target="../media/image64.png"/><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 name="think-cell Slide" r:id="rId2" imgW="8255" imgH="8255" progId="TCLayout.ActiveDocument.1">
                  <p:embed/>
                </p:oleObj>
              </mc:Choice>
              <mc:Fallback>
                <p:oleObj name="think-cell Slide" r:id="rId2" imgW="8255" imgH="8255" progId="TCLayout.ActiveDocument.1">
                  <p:embed/>
                  <p:pic>
                    <p:nvPicPr>
                      <p:cNvPr id="0" name="think-cell data - do not delete" hidden="1"/>
                      <p:cNvPicPr/>
                      <p:nvPr/>
                    </p:nvPicPr>
                    <p:blipFill>
                      <a:blip r:embed="rId3"/>
                      <a:stretch>
                        <a:fillRect/>
                      </a:stretch>
                    </p:blipFill>
                    <p:spPr>
                      <a:xfrm>
                        <a:off x="1588" y="1588"/>
                        <a:ext cx="1588" cy="1588"/>
                      </a:xfrm>
                      <a:prstGeom prst="rect">
                        <a:avLst/>
                      </a:prstGeom>
                    </p:spPr>
                  </p:pic>
                </p:oleObj>
              </mc:Fallback>
            </mc:AlternateContent>
          </a:graphicData>
        </a:graphic>
      </p:graphicFrame>
      <p:sp>
        <p:nvSpPr>
          <p:cNvPr id="6150" name="标题 3"/>
          <p:cNvSpPr>
            <a:spLocks noGrp="1"/>
          </p:cNvSpPr>
          <p:nvPr>
            <p:ph type="ctrTitle"/>
          </p:nvPr>
        </p:nvSpPr>
        <p:spPr>
          <a:xfrm>
            <a:off x="3668395" y="1503680"/>
            <a:ext cx="4573905" cy="1790700"/>
          </a:xfrm>
        </p:spPr>
        <p:txBody>
          <a:bodyPr vert="horz" wrap="square" lIns="0" tIns="0" rIns="0" bIns="0" anchor="b" anchorCtr="0">
            <a:noAutofit/>
          </a:bodyPr>
          <a:lstStyle/>
          <a:p>
            <a:pPr marL="0" indent="0" algn="ctr" defTabSz="0">
              <a:lnSpc>
                <a:spcPct val="150000"/>
              </a:lnSpc>
              <a:spcAft>
                <a:spcPct val="0"/>
              </a:spcAft>
              <a:buClrTx/>
              <a:buSzPct val="100000"/>
              <a:buFontTx/>
              <a:buNone/>
            </a:pPr>
            <a:r>
              <a:rPr lang="zh-CN" altLang="en-US" sz="4000" b="1" dirty="0">
                <a:solidFill>
                  <a:schemeClr val="accent1"/>
                </a:solidFill>
                <a:latin typeface="微软雅黑" panose="020B0503020204020204" charset="-122"/>
                <a:ea typeface="微软雅黑" panose="020B0503020204020204" charset="-122"/>
                <a:cs typeface="微软雅黑" panose="020B0503020204020204" charset="-122"/>
                <a:sym typeface="汉仪旗黑X1-55W" panose="00020600040101010101" pitchFamily="18" charset="-122"/>
              </a:rPr>
              <a:t>东方大地液化储配站</a:t>
            </a:r>
            <a:br>
              <a:rPr lang="zh-CN" altLang="en-US" sz="4000" b="1" dirty="0">
                <a:solidFill>
                  <a:schemeClr val="accent1"/>
                </a:solidFill>
                <a:latin typeface="微软雅黑" panose="020B0503020204020204" charset="-122"/>
                <a:ea typeface="微软雅黑" panose="020B0503020204020204" charset="-122"/>
                <a:cs typeface="微软雅黑" panose="020B0503020204020204" charset="-122"/>
                <a:sym typeface="汉仪旗黑X1-55W" panose="00020600040101010101" pitchFamily="18" charset="-122"/>
              </a:rPr>
            </a:br>
            <a:r>
              <a:rPr lang="zh-CN" altLang="en-US" sz="4000" b="1" dirty="0">
                <a:solidFill>
                  <a:schemeClr val="accent1"/>
                </a:solidFill>
                <a:latin typeface="微软雅黑" panose="020B0503020204020204" charset="-122"/>
                <a:ea typeface="微软雅黑" panose="020B0503020204020204" charset="-122"/>
                <a:cs typeface="微软雅黑" panose="020B0503020204020204" charset="-122"/>
                <a:sym typeface="汉仪旗黑X1-55W" panose="00020600040101010101" pitchFamily="18" charset="-122"/>
              </a:rPr>
              <a:t>保险项目介绍</a:t>
            </a:r>
            <a:endParaRPr lang="zh-CN" altLang="en-US" sz="4000" b="1" kern="1200" baseline="0" dirty="0">
              <a:solidFill>
                <a:schemeClr val="accent1"/>
              </a:solidFill>
              <a:latin typeface="微软雅黑" panose="020B0503020204020204" charset="-122"/>
              <a:ea typeface="微软雅黑" panose="020B0503020204020204" charset="-122"/>
              <a:cs typeface="微软雅黑" panose="020B0503020204020204" charset="-122"/>
              <a:sym typeface="汉仪旗黑X1-55W" panose="00020600040101010101" pitchFamily="18" charset="-122"/>
            </a:endParaRPr>
          </a:p>
        </p:txBody>
      </p:sp>
      <p:grpSp>
        <p:nvGrpSpPr>
          <p:cNvPr id="6" name="组合 5"/>
          <p:cNvGrpSpPr/>
          <p:nvPr/>
        </p:nvGrpSpPr>
        <p:grpSpPr>
          <a:xfrm>
            <a:off x="0" y="635"/>
            <a:ext cx="3281680" cy="5142230"/>
            <a:chOff x="0" y="1"/>
            <a:chExt cx="6618" cy="8098"/>
          </a:xfrm>
        </p:grpSpPr>
        <p:sp>
          <p:nvSpPr>
            <p:cNvPr id="18" name="Rectangle 17"/>
            <p:cNvSpPr/>
            <p:nvPr/>
          </p:nvSpPr>
          <p:spPr>
            <a:xfrm>
              <a:off x="1476" y="1"/>
              <a:ext cx="1850" cy="8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grpSp>
          <p:nvGrpSpPr>
            <p:cNvPr id="5" name="组合 4"/>
            <p:cNvGrpSpPr/>
            <p:nvPr/>
          </p:nvGrpSpPr>
          <p:grpSpPr>
            <a:xfrm>
              <a:off x="0" y="1"/>
              <a:ext cx="6618" cy="8099"/>
              <a:chOff x="0" y="1"/>
              <a:chExt cx="6618" cy="8099"/>
            </a:xfrm>
          </p:grpSpPr>
          <p:sp>
            <p:nvSpPr>
              <p:cNvPr id="15" name="Isosceles Triangle 14"/>
              <p:cNvSpPr/>
              <p:nvPr/>
            </p:nvSpPr>
            <p:spPr>
              <a:xfrm rot="5400000">
                <a:off x="912" y="2394"/>
                <a:ext cx="8099" cy="3312"/>
              </a:xfrm>
              <a:prstGeom prst="triangle">
                <a:avLst>
                  <a:gd name="adj" fmla="val 4988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pic>
            <p:nvPicPr>
              <p:cNvPr id="17" name="Picture 16"/>
              <p:cNvPicPr/>
              <p:nvPr/>
            </p:nvPicPr>
            <p:blipFill>
              <a:blip r:embed="rId4"/>
              <a:srcRect/>
              <a:stretch>
                <a:fillRect/>
              </a:stretch>
            </p:blipFill>
            <p:spPr>
              <a:xfrm>
                <a:off x="0" y="1"/>
                <a:ext cx="5753" cy="8099"/>
              </a:xfrm>
              <a:custGeom>
                <a:avLst/>
                <a:gdLst>
                  <a:gd name="connsiteX0" fmla="*/ 0 w 4572000"/>
                  <a:gd name="connsiteY0" fmla="*/ 0 h 5143075"/>
                  <a:gd name="connsiteX1" fmla="*/ 4572000 w 4572000"/>
                  <a:gd name="connsiteY1" fmla="*/ 0 h 5143075"/>
                  <a:gd name="connsiteX2" fmla="*/ 4572000 w 4572000"/>
                  <a:gd name="connsiteY2" fmla="*/ 2008464 h 5143075"/>
                  <a:gd name="connsiteX3" fmla="*/ 3613495 w 4572000"/>
                  <a:gd name="connsiteY3" fmla="*/ 854708 h 5143075"/>
                  <a:gd name="connsiteX4" fmla="*/ 2800695 w 4572000"/>
                  <a:gd name="connsiteY4" fmla="*/ 1184908 h 5143075"/>
                  <a:gd name="connsiteX5" fmla="*/ 4113028 w 4572000"/>
                  <a:gd name="connsiteY5" fmla="*/ 2590375 h 5143075"/>
                  <a:gd name="connsiteX6" fmla="*/ 2792228 w 4572000"/>
                  <a:gd name="connsiteY6" fmla="*/ 3902708 h 5143075"/>
                  <a:gd name="connsiteX7" fmla="*/ 3774362 w 4572000"/>
                  <a:gd name="connsiteY7" fmla="*/ 4165175 h 5143075"/>
                  <a:gd name="connsiteX8" fmla="*/ 4572000 w 4572000"/>
                  <a:gd name="connsiteY8" fmla="*/ 3071909 h 5143075"/>
                  <a:gd name="connsiteX9" fmla="*/ 4572000 w 4572000"/>
                  <a:gd name="connsiteY9" fmla="*/ 5143075 h 5143075"/>
                  <a:gd name="connsiteX10" fmla="*/ 0 w 4572000"/>
                  <a:gd name="connsiteY10" fmla="*/ 5143075 h 514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2000" h="5143075">
                    <a:moveTo>
                      <a:pt x="0" y="0"/>
                    </a:moveTo>
                    <a:lnTo>
                      <a:pt x="4572000" y="0"/>
                    </a:lnTo>
                    <a:lnTo>
                      <a:pt x="4572000" y="2008464"/>
                    </a:lnTo>
                    <a:lnTo>
                      <a:pt x="3613495" y="854708"/>
                    </a:lnTo>
                    <a:lnTo>
                      <a:pt x="2800695" y="1184908"/>
                    </a:lnTo>
                    <a:lnTo>
                      <a:pt x="4113028" y="2590375"/>
                    </a:lnTo>
                    <a:lnTo>
                      <a:pt x="2792228" y="3902708"/>
                    </a:lnTo>
                    <a:lnTo>
                      <a:pt x="3774362" y="4165175"/>
                    </a:lnTo>
                    <a:lnTo>
                      <a:pt x="4572000" y="3071909"/>
                    </a:lnTo>
                    <a:lnTo>
                      <a:pt x="4572000" y="5143075"/>
                    </a:lnTo>
                    <a:lnTo>
                      <a:pt x="0" y="5143075"/>
                    </a:lnTo>
                    <a:close/>
                  </a:path>
                </a:pathLst>
              </a:custGeom>
            </p:spPr>
          </p:pic>
        </p:grpSp>
      </p:grpSp>
      <p:sp>
        <p:nvSpPr>
          <p:cNvPr id="25" name="Right Triangle 24"/>
          <p:cNvSpPr>
            <a:spLocks noChangeAspect="1"/>
          </p:cNvSpPr>
          <p:nvPr/>
        </p:nvSpPr>
        <p:spPr>
          <a:xfrm flipH="1" flipV="1">
            <a:off x="8365066" y="0"/>
            <a:ext cx="778933" cy="778933"/>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Shape4"/>
          <p:cNvGrpSpPr/>
          <p:nvPr/>
        </p:nvGrpSpPr>
        <p:grpSpPr>
          <a:xfrm>
            <a:off x="299618" y="412859"/>
            <a:ext cx="824633" cy="144001"/>
            <a:chOff x="7922707" y="4563003"/>
            <a:chExt cx="824632" cy="144000"/>
          </a:xfrm>
        </p:grpSpPr>
        <p:sp>
          <p:nvSpPr>
            <p:cNvPr id="1048638"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39"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0"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28"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29"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641" name="Shape5"/>
          <p:cNvSpPr txBox="1"/>
          <p:nvPr/>
        </p:nvSpPr>
        <p:spPr>
          <a:xfrm>
            <a:off x="1150409" y="338264"/>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鼎和保险简介</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655" name="Shape7"/>
          <p:cNvSpPr/>
          <p:nvPr>
            <p:custDataLst>
              <p:tags r:id="rId1"/>
            </p:custDataLst>
          </p:nvPr>
        </p:nvSpPr>
        <p:spPr>
          <a:xfrm>
            <a:off x="-9049" y="935355"/>
            <a:ext cx="5177790" cy="42081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grpSp>
        <p:nvGrpSpPr>
          <p:cNvPr id="2" name="组合 1"/>
          <p:cNvGrpSpPr/>
          <p:nvPr/>
        </p:nvGrpSpPr>
        <p:grpSpPr>
          <a:xfrm>
            <a:off x="5423535" y="1701641"/>
            <a:ext cx="3520256" cy="1983977"/>
            <a:chOff x="9658" y="4132"/>
            <a:chExt cx="8907" cy="5126"/>
          </a:xfrm>
        </p:grpSpPr>
        <p:grpSp>
          <p:nvGrpSpPr>
            <p:cNvPr id="41" name="Shape6"/>
            <p:cNvGrpSpPr/>
            <p:nvPr/>
          </p:nvGrpSpPr>
          <p:grpSpPr>
            <a:xfrm>
              <a:off x="9658" y="4132"/>
              <a:ext cx="8907" cy="5126"/>
              <a:chOff x="6132513" y="2828940"/>
              <a:chExt cx="5656110" cy="3255079"/>
            </a:xfrm>
          </p:grpSpPr>
          <p:sp>
            <p:nvSpPr>
              <p:cNvPr id="1048642" name="Shape6"/>
              <p:cNvSpPr/>
              <p:nvPr>
                <p:custDataLst>
                  <p:tags r:id="rId2"/>
                </p:custDataLst>
              </p:nvPr>
            </p:nvSpPr>
            <p:spPr bwMode="auto">
              <a:xfrm>
                <a:off x="6132513" y="5958327"/>
                <a:ext cx="2849003" cy="125692"/>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3" name="Shape6"/>
              <p:cNvSpPr/>
              <p:nvPr>
                <p:custDataLst>
                  <p:tags r:id="rId3"/>
                </p:custDataLst>
              </p:nvPr>
            </p:nvSpPr>
            <p:spPr bwMode="auto">
              <a:xfrm>
                <a:off x="8939618" y="5958327"/>
                <a:ext cx="2849003" cy="125692"/>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4" name="Shape6"/>
              <p:cNvSpPr/>
              <p:nvPr>
                <p:custDataLst>
                  <p:tags r:id="rId4"/>
                </p:custDataLst>
              </p:nvPr>
            </p:nvSpPr>
            <p:spPr bwMode="auto">
              <a:xfrm>
                <a:off x="6690066" y="2828940"/>
                <a:ext cx="4582899" cy="3139056"/>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5" name="Shape6"/>
              <p:cNvSpPr/>
              <p:nvPr>
                <p:custDataLst>
                  <p:tags r:id="rId5"/>
                </p:custDataLst>
              </p:nvPr>
            </p:nvSpPr>
            <p:spPr bwMode="auto">
              <a:xfrm>
                <a:off x="6706181" y="2845053"/>
                <a:ext cx="4553894" cy="3106828"/>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6" name="Shape6"/>
              <p:cNvSpPr/>
              <p:nvPr>
                <p:custDataLst>
                  <p:tags r:id="rId6"/>
                </p:custDataLst>
              </p:nvPr>
            </p:nvSpPr>
            <p:spPr bwMode="auto">
              <a:xfrm>
                <a:off x="6706181" y="5819745"/>
                <a:ext cx="4553894" cy="13213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7" name="Shape6"/>
              <p:cNvSpPr>
                <a:spLocks noChangeArrowheads="1"/>
              </p:cNvSpPr>
              <p:nvPr>
                <p:custDataLst>
                  <p:tags r:id="rId7"/>
                </p:custDataLst>
              </p:nvPr>
            </p:nvSpPr>
            <p:spPr bwMode="auto">
              <a:xfrm>
                <a:off x="6132513" y="5906761"/>
                <a:ext cx="5656110" cy="103131"/>
              </a:xfrm>
              <a:prstGeom prst="rect">
                <a:avLst/>
              </a:prstGeom>
              <a:solidFill>
                <a:srgbClr val="D2D6D7"/>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8" name="Shape6"/>
              <p:cNvSpPr/>
              <p:nvPr>
                <p:custDataLst>
                  <p:tags r:id="rId8"/>
                </p:custDataLst>
              </p:nvPr>
            </p:nvSpPr>
            <p:spPr bwMode="auto">
              <a:xfrm>
                <a:off x="8552875" y="5906761"/>
                <a:ext cx="812159" cy="58011"/>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49" name="Shape6"/>
              <p:cNvSpPr>
                <a:spLocks noChangeArrowheads="1"/>
              </p:cNvSpPr>
              <p:nvPr>
                <p:custDataLst>
                  <p:tags r:id="rId9"/>
                </p:custDataLst>
              </p:nvPr>
            </p:nvSpPr>
            <p:spPr bwMode="auto">
              <a:xfrm>
                <a:off x="6857654" y="3041648"/>
                <a:ext cx="4250946" cy="2684635"/>
              </a:xfrm>
              <a:prstGeom prst="rect">
                <a:avLst/>
              </a:prstGeom>
              <a:solidFill>
                <a:srgbClr val="0C0D1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50" name="Shape6"/>
              <p:cNvSpPr>
                <a:spLocks noChangeArrowheads="1"/>
              </p:cNvSpPr>
              <p:nvPr>
                <p:custDataLst>
                  <p:tags r:id="rId10"/>
                </p:custDataLst>
              </p:nvPr>
            </p:nvSpPr>
            <p:spPr bwMode="auto">
              <a:xfrm>
                <a:off x="8955733" y="2928847"/>
                <a:ext cx="48344" cy="48344"/>
              </a:xfrm>
              <a:prstGeom prst="ellipse">
                <a:avLst/>
              </a:prstGeom>
              <a:solidFill>
                <a:srgbClr val="2C2C2C"/>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51" name="Shape6"/>
              <p:cNvSpPr>
                <a:spLocks noChangeArrowheads="1"/>
              </p:cNvSpPr>
              <p:nvPr>
                <p:custDataLst>
                  <p:tags r:id="rId11"/>
                </p:custDataLst>
              </p:nvPr>
            </p:nvSpPr>
            <p:spPr bwMode="auto">
              <a:xfrm>
                <a:off x="8955733" y="2925626"/>
                <a:ext cx="48344" cy="45120"/>
              </a:xfrm>
              <a:prstGeom prst="ellipse">
                <a:avLst/>
              </a:prstGeom>
              <a:solidFill>
                <a:srgbClr val="0A0A0A"/>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52" name="Shape6"/>
              <p:cNvSpPr>
                <a:spLocks noChangeArrowheads="1"/>
              </p:cNvSpPr>
              <p:nvPr>
                <p:custDataLst>
                  <p:tags r:id="rId12"/>
                </p:custDataLst>
              </p:nvPr>
            </p:nvSpPr>
            <p:spPr bwMode="auto">
              <a:xfrm>
                <a:off x="8965401" y="2932071"/>
                <a:ext cx="29007" cy="32229"/>
              </a:xfrm>
              <a:prstGeom prst="ellipse">
                <a:avLst/>
              </a:prstGeom>
              <a:solidFill>
                <a:srgbClr val="00000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53" name="Shape6"/>
              <p:cNvSpPr>
                <a:spLocks noChangeArrowheads="1"/>
              </p:cNvSpPr>
              <p:nvPr>
                <p:custDataLst>
                  <p:tags r:id="rId13"/>
                </p:custDataLst>
              </p:nvPr>
            </p:nvSpPr>
            <p:spPr bwMode="auto">
              <a:xfrm>
                <a:off x="8971846" y="2941739"/>
                <a:ext cx="16115" cy="16115"/>
              </a:xfrm>
              <a:prstGeom prst="ellipse">
                <a:avLst/>
              </a:prstGeom>
              <a:solidFill>
                <a:srgbClr val="2C99B4"/>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54" name="Shape6"/>
              <p:cNvSpPr/>
              <p:nvPr>
                <p:custDataLst>
                  <p:tags r:id="rId14"/>
                </p:custDataLst>
              </p:nvPr>
            </p:nvSpPr>
            <p:spPr bwMode="auto">
              <a:xfrm>
                <a:off x="8978292" y="2944963"/>
                <a:ext cx="3224" cy="6446"/>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pPr>
                <a:endParaRPr kumimoji="0" lang="id-ID" sz="1350" b="0" i="0" u="none" strike="noStrike" kern="1200" cap="none" spc="0" normalizeH="0" baseline="0" noProof="0">
                  <a:ln>
                    <a:noFill/>
                  </a:ln>
                  <a:solidFill>
                    <a:prstClr val="black"/>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grpSp>
        <p:sp>
          <p:nvSpPr>
            <p:cNvPr id="1048656" name="Shape8"/>
            <p:cNvSpPr/>
            <p:nvPr/>
          </p:nvSpPr>
          <p:spPr>
            <a:xfrm>
              <a:off x="10820" y="4492"/>
              <a:ext cx="6649" cy="4182"/>
            </a:xfrm>
            <a:custGeom>
              <a:avLst/>
              <a:gdLst>
                <a:gd name="connsiteX0" fmla="*/ 0 w 4221938"/>
                <a:gd name="connsiteY0" fmla="*/ 0 h 2655629"/>
                <a:gd name="connsiteX1" fmla="*/ 4221938 w 4221938"/>
                <a:gd name="connsiteY1" fmla="*/ 0 h 2655629"/>
                <a:gd name="connsiteX2" fmla="*/ 4221938 w 4221938"/>
                <a:gd name="connsiteY2" fmla="*/ 2655629 h 2655629"/>
                <a:gd name="connsiteX3" fmla="*/ 0 w 4221938"/>
                <a:gd name="connsiteY3" fmla="*/ 2655629 h 2655629"/>
              </a:gdLst>
              <a:ahLst/>
              <a:cxnLst>
                <a:cxn ang="0">
                  <a:pos x="connsiteX0" y="connsiteY0"/>
                </a:cxn>
                <a:cxn ang="0">
                  <a:pos x="connsiteX1" y="connsiteY1"/>
                </a:cxn>
                <a:cxn ang="0">
                  <a:pos x="connsiteX2" y="connsiteY2"/>
                </a:cxn>
                <a:cxn ang="0">
                  <a:pos x="connsiteX3" y="connsiteY3"/>
                </a:cxn>
              </a:cxnLst>
              <a:rect l="l" t="t" r="r" b="b"/>
              <a:pathLst>
                <a:path w="4221938" h="2655629">
                  <a:moveTo>
                    <a:pt x="0" y="0"/>
                  </a:moveTo>
                  <a:lnTo>
                    <a:pt x="4221938" y="0"/>
                  </a:lnTo>
                  <a:lnTo>
                    <a:pt x="4221938" y="2655629"/>
                  </a:lnTo>
                  <a:lnTo>
                    <a:pt x="0" y="2655629"/>
                  </a:lnTo>
                  <a:close/>
                </a:path>
              </a:pathLst>
            </a:custGeom>
            <a:blipFill rotWithShape="1">
              <a:blip r:embed="rId15"/>
              <a:srcRect/>
              <a:stretch>
                <a:fillRect t="-3041" b="-3041"/>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grpSp>
      <p:sp>
        <p:nvSpPr>
          <p:cNvPr id="1048661" name="Shape11"/>
          <p:cNvSpPr txBox="1"/>
          <p:nvPr/>
        </p:nvSpPr>
        <p:spPr>
          <a:xfrm>
            <a:off x="155734" y="1095851"/>
            <a:ext cx="4852035" cy="3895249"/>
          </a:xfrm>
          <a:prstGeom prst="rect">
            <a:avLst/>
          </a:prstGeom>
          <a:noFill/>
          <a:ln>
            <a:noFill/>
          </a:ln>
        </p:spPr>
        <p:txBody>
          <a:bodyPr wrap="square" rtlCol="0">
            <a:noAutofit/>
            <a:scene3d>
              <a:camera prst="orthographicFront"/>
              <a:lightRig rig="threePt" dir="t"/>
            </a:scene3d>
            <a:sp3d contourW="12700"/>
          </a:bodyPr>
          <a:lstStyle/>
          <a:p>
            <a:pPr indent="457200" algn="just" fontAlgn="auto">
              <a:lnSpc>
                <a:spcPct val="170000"/>
              </a:lnSpc>
              <a:spcBef>
                <a:spcPts val="0"/>
              </a:spcBef>
              <a:spcAft>
                <a:spcPts val="0"/>
              </a:spcAft>
            </a:pPr>
            <a:r>
              <a:rPr lang="zh-CN" altLang="en-US" sz="1125" dirty="0">
                <a:solidFill>
                  <a:schemeClr val="bg1"/>
                </a:solidFill>
                <a:latin typeface="微软雅黑" panose="020B0503020204020204" charset="-122"/>
                <a:ea typeface="微软雅黑" panose="020B0503020204020204" charset="-122"/>
                <a:sym typeface="+mn-ea"/>
              </a:rPr>
              <a:t>鼎和保险公司成立于</a:t>
            </a:r>
            <a:r>
              <a:rPr lang="en-US" altLang="zh-CN" sz="1125" dirty="0">
                <a:solidFill>
                  <a:schemeClr val="bg1"/>
                </a:solidFill>
                <a:latin typeface="微软雅黑" panose="020B0503020204020204" charset="-122"/>
                <a:ea typeface="微软雅黑" panose="020B0503020204020204" charset="-122"/>
                <a:sym typeface="+mn-ea"/>
              </a:rPr>
              <a:t>2008</a:t>
            </a:r>
            <a:r>
              <a:rPr lang="zh-CN" altLang="en-US" sz="1125" dirty="0">
                <a:solidFill>
                  <a:schemeClr val="bg1"/>
                </a:solidFill>
                <a:latin typeface="微软雅黑" panose="020B0503020204020204" charset="-122"/>
                <a:ea typeface="微软雅黑" panose="020B0503020204020204" charset="-122"/>
                <a:sym typeface="+mn-ea"/>
              </a:rPr>
              <a:t>年</a:t>
            </a:r>
            <a:r>
              <a:rPr lang="en-US" altLang="zh-CN" sz="1125" dirty="0">
                <a:solidFill>
                  <a:schemeClr val="bg1"/>
                </a:solidFill>
                <a:latin typeface="微软雅黑" panose="020B0503020204020204" charset="-122"/>
                <a:ea typeface="微软雅黑" panose="020B0503020204020204" charset="-122"/>
                <a:sym typeface="+mn-ea"/>
              </a:rPr>
              <a:t>5</a:t>
            </a:r>
            <a:r>
              <a:rPr lang="zh-CN" altLang="en-US" sz="1125" dirty="0">
                <a:solidFill>
                  <a:schemeClr val="bg1"/>
                </a:solidFill>
                <a:latin typeface="微软雅黑" panose="020B0503020204020204" charset="-122"/>
                <a:ea typeface="微软雅黑" panose="020B0503020204020204" charset="-122"/>
                <a:sym typeface="+mn-ea"/>
              </a:rPr>
              <a:t>月，总部设在深圳，注册资本为</a:t>
            </a:r>
            <a:r>
              <a:rPr lang="en-US" altLang="zh-CN" sz="1125" dirty="0">
                <a:solidFill>
                  <a:schemeClr val="bg1"/>
                </a:solidFill>
                <a:latin typeface="微软雅黑" panose="020B0503020204020204" charset="-122"/>
                <a:ea typeface="微软雅黑" panose="020B0503020204020204" charset="-122"/>
                <a:sym typeface="+mn-ea"/>
              </a:rPr>
              <a:t>46.43</a:t>
            </a:r>
            <a:r>
              <a:rPr lang="zh-CN" altLang="en-US" sz="1125" dirty="0">
                <a:solidFill>
                  <a:schemeClr val="bg1"/>
                </a:solidFill>
                <a:latin typeface="微软雅黑" panose="020B0503020204020204" charset="-122"/>
                <a:ea typeface="微软雅黑" panose="020B0503020204020204" charset="-122"/>
                <a:sym typeface="+mn-ea"/>
              </a:rPr>
              <a:t>亿元。作为一家特色鲜明的全国性专家型财险公司，鼎和保险公司经营范围涵盖非寿险各个领域。</a:t>
            </a:r>
            <a:endParaRPr lang="zh-CN" altLang="en-US" sz="1125" dirty="0">
              <a:solidFill>
                <a:schemeClr val="bg1"/>
              </a:solidFill>
              <a:latin typeface="微软雅黑" panose="020B0503020204020204" charset="-122"/>
              <a:ea typeface="微软雅黑" panose="020B0503020204020204" charset="-122"/>
              <a:sym typeface="+mn-ea"/>
            </a:endParaRPr>
          </a:p>
          <a:p>
            <a:pPr indent="457200" algn="just" fontAlgn="auto">
              <a:lnSpc>
                <a:spcPct val="170000"/>
              </a:lnSpc>
              <a:spcBef>
                <a:spcPts val="0"/>
              </a:spcBef>
              <a:spcAft>
                <a:spcPts val="0"/>
              </a:spcAft>
            </a:pPr>
            <a:r>
              <a:rPr lang="zh-CN" altLang="en-US" sz="1125" dirty="0">
                <a:solidFill>
                  <a:schemeClr val="bg1"/>
                </a:solidFill>
                <a:latin typeface="微软雅黑" panose="020B0503020204020204" charset="-122"/>
                <a:ea typeface="微软雅黑" panose="020B0503020204020204" charset="-122"/>
                <a:sym typeface="+mn-ea"/>
              </a:rPr>
              <a:t>鼎和保险公司经过多年发展，保费与利润保持同步增长。</a:t>
            </a:r>
            <a:r>
              <a:rPr lang="en-US" altLang="zh-CN" sz="1125" dirty="0">
                <a:solidFill>
                  <a:schemeClr val="bg1"/>
                </a:solidFill>
                <a:latin typeface="微软雅黑" panose="020B0503020204020204" charset="-122"/>
                <a:ea typeface="微软雅黑" panose="020B0503020204020204" charset="-122"/>
                <a:sym typeface="+mn-ea"/>
              </a:rPr>
              <a:t>2023</a:t>
            </a:r>
            <a:r>
              <a:rPr lang="zh-CN" altLang="en-US" sz="1125" dirty="0">
                <a:solidFill>
                  <a:schemeClr val="bg1"/>
                </a:solidFill>
                <a:latin typeface="微软雅黑" panose="020B0503020204020204" charset="-122"/>
                <a:ea typeface="微软雅黑" panose="020B0503020204020204" charset="-122"/>
                <a:sym typeface="+mn-ea"/>
              </a:rPr>
              <a:t>年鼎和保险上下积极进取、持续奋斗，公司保费收入</a:t>
            </a:r>
            <a:r>
              <a:rPr lang="en-US" altLang="zh-CN" sz="1125" dirty="0">
                <a:solidFill>
                  <a:schemeClr val="bg1"/>
                </a:solidFill>
                <a:latin typeface="微软雅黑" panose="020B0503020204020204" charset="-122"/>
                <a:ea typeface="微软雅黑" panose="020B0503020204020204" charset="-122"/>
                <a:sym typeface="+mn-ea"/>
              </a:rPr>
              <a:t>70</a:t>
            </a:r>
            <a:r>
              <a:rPr lang="zh-CN" altLang="en-US" sz="1125" dirty="0">
                <a:solidFill>
                  <a:schemeClr val="bg1"/>
                </a:solidFill>
                <a:latin typeface="微软雅黑" panose="020B0503020204020204" charset="-122"/>
                <a:ea typeface="微软雅黑" panose="020B0503020204020204" charset="-122"/>
                <a:sym typeface="+mn-ea"/>
              </a:rPr>
              <a:t>亿元，同比增长</a:t>
            </a:r>
            <a:r>
              <a:rPr lang="en-US" altLang="zh-CN" sz="1125" dirty="0">
                <a:solidFill>
                  <a:schemeClr val="bg1"/>
                </a:solidFill>
                <a:latin typeface="微软雅黑" panose="020B0503020204020204" charset="-122"/>
                <a:ea typeface="微软雅黑" panose="020B0503020204020204" charset="-122"/>
                <a:sym typeface="+mn-ea"/>
              </a:rPr>
              <a:t>18%</a:t>
            </a:r>
            <a:r>
              <a:rPr lang="zh-CN" altLang="en-US" sz="1125" dirty="0">
                <a:solidFill>
                  <a:schemeClr val="bg1"/>
                </a:solidFill>
                <a:latin typeface="微软雅黑" panose="020B0503020204020204" charset="-122"/>
                <a:ea typeface="微软雅黑" panose="020B0503020204020204" charset="-122"/>
                <a:sym typeface="+mn-ea"/>
              </a:rPr>
              <a:t>，再次跨上新台阶。迄今已为</a:t>
            </a:r>
            <a:r>
              <a:rPr lang="en-US" sz="1125" dirty="0">
                <a:solidFill>
                  <a:schemeClr val="bg1"/>
                </a:solidFill>
                <a:latin typeface="微软雅黑" panose="020B0503020204020204" charset="-122"/>
                <a:ea typeface="微软雅黑" panose="020B0503020204020204" charset="-122"/>
                <a:sym typeface="+mn-ea"/>
              </a:rPr>
              <a:t>8</a:t>
            </a:r>
            <a:r>
              <a:rPr sz="1125" dirty="0">
                <a:solidFill>
                  <a:schemeClr val="bg1"/>
                </a:solidFill>
                <a:latin typeface="微软雅黑" panose="020B0503020204020204" charset="-122"/>
                <a:ea typeface="微软雅黑" panose="020B0503020204020204" charset="-122"/>
                <a:sym typeface="+mn-ea"/>
              </a:rPr>
              <a:t>53万名客户和约28万亿资产</a:t>
            </a:r>
            <a:r>
              <a:rPr lang="zh-CN" altLang="en-US" sz="1125" dirty="0">
                <a:solidFill>
                  <a:schemeClr val="bg1"/>
                </a:solidFill>
                <a:latin typeface="微软雅黑" panose="020B0503020204020204" charset="-122"/>
                <a:ea typeface="微软雅黑" panose="020B0503020204020204" charset="-122"/>
                <a:sym typeface="+mn-ea"/>
              </a:rPr>
              <a:t>提供了机动车辆保险、财产损失保险、责任保险、短期健康和意外伤害保险保障。</a:t>
            </a:r>
            <a:endParaRPr lang="zh-CN" altLang="en-US" sz="1125" dirty="0">
              <a:solidFill>
                <a:schemeClr val="bg1"/>
              </a:solidFill>
              <a:latin typeface="微软雅黑" panose="020B0503020204020204" charset="-122"/>
              <a:ea typeface="微软雅黑" panose="020B0503020204020204" charset="-122"/>
            </a:endParaRPr>
          </a:p>
          <a:p>
            <a:pPr indent="457200" algn="just" fontAlgn="auto">
              <a:lnSpc>
                <a:spcPct val="170000"/>
              </a:lnSpc>
              <a:spcBef>
                <a:spcPts val="0"/>
              </a:spcBef>
              <a:spcAft>
                <a:spcPts val="0"/>
              </a:spcAft>
            </a:pPr>
            <a:r>
              <a:rPr lang="zh-CN" altLang="en-US" sz="1125" dirty="0">
                <a:solidFill>
                  <a:schemeClr val="bg1"/>
                </a:solidFill>
                <a:latin typeface="微软雅黑" panose="020B0503020204020204" charset="-122"/>
                <a:ea typeface="微软雅黑" panose="020B0503020204020204" charset="-122"/>
                <a:sym typeface="+mn-ea"/>
              </a:rPr>
              <a:t>截至</a:t>
            </a:r>
            <a:r>
              <a:rPr lang="en-US" altLang="zh-CN" sz="1125" dirty="0">
                <a:solidFill>
                  <a:schemeClr val="bg1"/>
                </a:solidFill>
                <a:latin typeface="微软雅黑" panose="020B0503020204020204" charset="-122"/>
                <a:ea typeface="微软雅黑" panose="020B0503020204020204" charset="-122"/>
                <a:sym typeface="+mn-ea"/>
              </a:rPr>
              <a:t>2024</a:t>
            </a:r>
            <a:r>
              <a:rPr lang="zh-CN" altLang="en-US" sz="1125" dirty="0">
                <a:solidFill>
                  <a:schemeClr val="bg1"/>
                </a:solidFill>
                <a:latin typeface="微软雅黑" panose="020B0503020204020204" charset="-122"/>
                <a:ea typeface="微软雅黑" panose="020B0503020204020204" charset="-122"/>
                <a:sym typeface="+mn-ea"/>
              </a:rPr>
              <a:t>年，鼎和保险公司已拥有15家省级分公司，</a:t>
            </a:r>
            <a:r>
              <a:rPr lang="en-US" altLang="zh-CN" sz="1125" dirty="0">
                <a:solidFill>
                  <a:schemeClr val="bg1"/>
                </a:solidFill>
                <a:latin typeface="微软雅黑" panose="020B0503020204020204" charset="-122"/>
                <a:ea typeface="微软雅黑" panose="020B0503020204020204" charset="-122"/>
                <a:sym typeface="+mn-ea"/>
              </a:rPr>
              <a:t>180</a:t>
            </a:r>
            <a:r>
              <a:rPr lang="zh-CN" altLang="en-US" sz="1125" dirty="0">
                <a:solidFill>
                  <a:schemeClr val="bg1"/>
                </a:solidFill>
                <a:latin typeface="微软雅黑" panose="020B0503020204020204" charset="-122"/>
                <a:ea typeface="微软雅黑" panose="020B0503020204020204" charset="-122"/>
                <a:sym typeface="+mn-ea"/>
              </a:rPr>
              <a:t>家三、四级机构，机构布局持续快速完善，服务能力不断夯实提升。</a:t>
            </a:r>
            <a:endParaRPr lang="en-US" altLang="zh-CN" sz="1125" dirty="0">
              <a:solidFill>
                <a:schemeClr val="bg1"/>
              </a:solidFill>
              <a:latin typeface="微软雅黑" panose="020B0503020204020204" charset="-122"/>
              <a:ea typeface="微软雅黑" panose="020B0503020204020204" charset="-122"/>
              <a:sym typeface="+mn-ea"/>
            </a:endParaRPr>
          </a:p>
          <a:p>
            <a:pPr indent="457200" algn="just" fontAlgn="auto">
              <a:lnSpc>
                <a:spcPct val="170000"/>
              </a:lnSpc>
              <a:spcBef>
                <a:spcPts val="0"/>
              </a:spcBef>
              <a:spcAft>
                <a:spcPts val="0"/>
              </a:spcAft>
            </a:pPr>
            <a:r>
              <a:rPr lang="zh-CN" altLang="en-US" sz="1125" dirty="0">
                <a:solidFill>
                  <a:schemeClr val="bg1"/>
                </a:solidFill>
                <a:latin typeface="微软雅黑" panose="020B0503020204020204" charset="-122"/>
                <a:ea typeface="微软雅黑" panose="020B0503020204020204" charset="-122"/>
                <a:sym typeface="+mn-ea"/>
              </a:rPr>
              <a:t>公司连续七年荣获中国银保监会法人机构经营评价、服务评价、风险综合评级三项 </a:t>
            </a:r>
            <a:r>
              <a:rPr lang="en-US" altLang="zh-CN" sz="1125" dirty="0">
                <a:solidFill>
                  <a:schemeClr val="bg1"/>
                </a:solidFill>
                <a:latin typeface="微软雅黑" panose="020B0503020204020204" charset="-122"/>
                <a:ea typeface="微软雅黑" panose="020B0503020204020204" charset="-122"/>
                <a:sym typeface="+mn-ea"/>
              </a:rPr>
              <a:t>A </a:t>
            </a:r>
            <a:r>
              <a:rPr lang="zh-CN" altLang="en-US" sz="1125" dirty="0">
                <a:solidFill>
                  <a:schemeClr val="bg1"/>
                </a:solidFill>
                <a:latin typeface="微软雅黑" panose="020B0503020204020204" charset="-122"/>
                <a:ea typeface="微软雅黑" panose="020B0503020204020204" charset="-122"/>
                <a:sym typeface="+mn-ea"/>
              </a:rPr>
              <a:t>类，穆迪保险财务实力国际</a:t>
            </a:r>
            <a:r>
              <a:rPr lang="en-US" altLang="zh-CN" sz="1125" dirty="0">
                <a:solidFill>
                  <a:schemeClr val="bg1"/>
                </a:solidFill>
                <a:latin typeface="微软雅黑" panose="020B0503020204020204" charset="-122"/>
                <a:ea typeface="微软雅黑" panose="020B0503020204020204" charset="-122"/>
                <a:sym typeface="+mn-ea"/>
              </a:rPr>
              <a:t>A3</a:t>
            </a:r>
            <a:r>
              <a:rPr lang="zh-CN" altLang="en-US" sz="1125" dirty="0">
                <a:solidFill>
                  <a:schemeClr val="bg1"/>
                </a:solidFill>
                <a:latin typeface="微软雅黑" panose="020B0503020204020204" charset="-122"/>
                <a:ea typeface="微软雅黑" panose="020B0503020204020204" charset="-122"/>
                <a:sym typeface="+mn-ea"/>
              </a:rPr>
              <a:t>评级。</a:t>
            </a:r>
            <a:endParaRPr lang="zh-CN" altLang="en-US" sz="1125" dirty="0">
              <a:solidFill>
                <a:schemeClr val="bg1"/>
              </a:solidFill>
              <a:latin typeface="微软雅黑" panose="020B0503020204020204" charset="-122"/>
              <a:ea typeface="微软雅黑" panose="020B0503020204020204" charset="-122"/>
              <a:sym typeface="+mn-ea"/>
            </a:endParaRPr>
          </a:p>
          <a:p>
            <a:pPr indent="457200" algn="just" fontAlgn="auto">
              <a:lnSpc>
                <a:spcPct val="170000"/>
              </a:lnSpc>
              <a:spcBef>
                <a:spcPts val="0"/>
              </a:spcBef>
              <a:spcAft>
                <a:spcPts val="0"/>
              </a:spcAft>
            </a:pPr>
            <a:r>
              <a:rPr lang="zh-CN" altLang="en-US" sz="1125" dirty="0">
                <a:solidFill>
                  <a:schemeClr val="bg1"/>
                </a:solidFill>
                <a:latin typeface="微软雅黑" panose="020B0503020204020204" charset="-122"/>
                <a:ea typeface="微软雅黑" panose="020B0503020204020204" charset="-122"/>
                <a:sym typeface="+mn-ea"/>
              </a:rPr>
              <a:t>公司也是中国核保险共同体、中国“一带一路”再保险共同体指定成员。</a:t>
            </a:r>
            <a:endParaRPr kumimoji="0" lang="zh-CN" altLang="en-US" sz="1125"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bldLst>
      <p:bldP spid="1048655"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68" name="Shape3"/>
          <p:cNvSpPr/>
          <p:nvPr/>
        </p:nvSpPr>
        <p:spPr>
          <a:xfrm>
            <a:off x="8369076" y="4610420"/>
            <a:ext cx="119063" cy="119063"/>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grpSp>
        <p:nvGrpSpPr>
          <p:cNvPr id="43" name="Shape4"/>
          <p:cNvGrpSpPr/>
          <p:nvPr/>
        </p:nvGrpSpPr>
        <p:grpSpPr>
          <a:xfrm>
            <a:off x="299618" y="412859"/>
            <a:ext cx="824633" cy="144001"/>
            <a:chOff x="7922707" y="4563003"/>
            <a:chExt cx="824632" cy="144000"/>
          </a:xfrm>
        </p:grpSpPr>
        <p:sp>
          <p:nvSpPr>
            <p:cNvPr id="1048669"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70"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71"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30"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31"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672" name="Shape5"/>
          <p:cNvSpPr txBox="1"/>
          <p:nvPr/>
        </p:nvSpPr>
        <p:spPr>
          <a:xfrm>
            <a:off x="1150409" y="338264"/>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鼎和保险简介</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673" name="Shape6"/>
          <p:cNvSpPr/>
          <p:nvPr/>
        </p:nvSpPr>
        <p:spPr bwMode="auto">
          <a:xfrm>
            <a:off x="6930023" y="3323846"/>
            <a:ext cx="1373699" cy="1819655"/>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a:effectLst/>
        </p:spPr>
        <p:txBody>
          <a:bodyPr vert="horz" wrap="square" lIns="34290" tIns="17145" rIns="34290" bIns="17145" numCol="1" anchor="t" anchorCtr="0" compatLnSpc="1"/>
          <a:lstStyle/>
          <a:p>
            <a:endParaRPr lang="en-US" sz="675">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74" name="Shape7"/>
          <p:cNvSpPr/>
          <p:nvPr/>
        </p:nvSpPr>
        <p:spPr>
          <a:xfrm rot="18900000">
            <a:off x="7012305" y="3844290"/>
            <a:ext cx="1330643" cy="247650"/>
          </a:xfrm>
          <a:prstGeom prst="rect">
            <a:avLst/>
          </a:prstGeom>
          <a:effectLst/>
        </p:spPr>
        <p:txBody>
          <a:bodyPr wrap="square">
            <a:spAutoFit/>
          </a:bodyPr>
          <a:lstStyle/>
          <a:p>
            <a:pPr>
              <a:lnSpc>
                <a:spcPct val="85000"/>
              </a:lnSpc>
            </a:pP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(2021</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年</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27位</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1048675" name="Shape8"/>
          <p:cNvSpPr/>
          <p:nvPr/>
        </p:nvSpPr>
        <p:spPr bwMode="auto">
          <a:xfrm>
            <a:off x="6614926" y="2612753"/>
            <a:ext cx="1140869" cy="1176875"/>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a:effectLst/>
        </p:spPr>
        <p:txBody>
          <a:bodyPr vert="horz" wrap="square" lIns="34290" tIns="17145" rIns="34290" bIns="17145" numCol="1" anchor="t" anchorCtr="0" compatLnSpc="1"/>
          <a:lstStyle/>
          <a:p>
            <a:endParaRPr lang="en-US" sz="675">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76" name="Shape9"/>
          <p:cNvSpPr/>
          <p:nvPr/>
        </p:nvSpPr>
        <p:spPr>
          <a:xfrm rot="2700000">
            <a:off x="6540974" y="3072908"/>
            <a:ext cx="1274162" cy="247650"/>
          </a:xfrm>
          <a:prstGeom prst="rect">
            <a:avLst/>
          </a:prstGeom>
          <a:effectLst/>
        </p:spPr>
        <p:txBody>
          <a:bodyPr wrap="square">
            <a:spAutoFit/>
          </a:bodyPr>
          <a:lstStyle/>
          <a:p>
            <a:pPr>
              <a:lnSpc>
                <a:spcPct val="85000"/>
              </a:lnSpc>
            </a:pP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(2022</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年</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2</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1</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位</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1048677" name="Shape10"/>
          <p:cNvSpPr/>
          <p:nvPr/>
        </p:nvSpPr>
        <p:spPr bwMode="auto">
          <a:xfrm>
            <a:off x="7173719" y="1907870"/>
            <a:ext cx="1130003" cy="1159796"/>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1"/>
          </a:solidFill>
          <a:ln w="9525">
            <a:noFill/>
            <a:round/>
          </a:ln>
          <a:effectLst/>
        </p:spPr>
        <p:txBody>
          <a:bodyPr vert="horz" wrap="square" lIns="34290" tIns="17145" rIns="34290" bIns="17145" numCol="1" anchor="t" anchorCtr="0" compatLnSpc="1"/>
          <a:lstStyle/>
          <a:p>
            <a:endParaRPr lang="en-US" sz="675">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78" name="Shape11"/>
          <p:cNvSpPr/>
          <p:nvPr/>
        </p:nvSpPr>
        <p:spPr>
          <a:xfrm rot="18900000">
            <a:off x="7155180" y="2233295"/>
            <a:ext cx="1424940" cy="247650"/>
          </a:xfrm>
          <a:prstGeom prst="rect">
            <a:avLst/>
          </a:prstGeom>
          <a:effectLst/>
        </p:spPr>
        <p:txBody>
          <a:bodyPr wrap="square">
            <a:spAutoFit/>
          </a:bodyPr>
          <a:lstStyle/>
          <a:p>
            <a:pPr>
              <a:lnSpc>
                <a:spcPct val="85000"/>
              </a:lnSpc>
            </a:pP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(2023</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年</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前</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mn-ea"/>
              </a:rPr>
              <a:t>20</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位</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1048679" name="Shape12"/>
          <p:cNvSpPr/>
          <p:nvPr/>
        </p:nvSpPr>
        <p:spPr bwMode="auto">
          <a:xfrm>
            <a:off x="6618030" y="1189013"/>
            <a:ext cx="1130003" cy="1167560"/>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2"/>
          </a:solidFill>
          <a:ln w="9525">
            <a:noFill/>
            <a:round/>
          </a:ln>
          <a:effectLst/>
        </p:spPr>
        <p:txBody>
          <a:bodyPr vert="horz" wrap="square" lIns="34290" tIns="17145" rIns="34290" bIns="17145" numCol="1" anchor="t" anchorCtr="0" compatLnSpc="1"/>
          <a:lstStyle/>
          <a:p>
            <a:endParaRPr lang="en-US" sz="675">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80" name="Shape13"/>
          <p:cNvSpPr/>
          <p:nvPr/>
        </p:nvSpPr>
        <p:spPr>
          <a:xfrm rot="2700000">
            <a:off x="6573940" y="1662206"/>
            <a:ext cx="1274162" cy="326390"/>
          </a:xfrm>
          <a:prstGeom prst="rect">
            <a:avLst/>
          </a:prstGeom>
          <a:effectLst/>
        </p:spPr>
        <p:txBody>
          <a:bodyPr wrap="square">
            <a:spAutoFit/>
          </a:bodyPr>
          <a:lstStyle/>
          <a:p>
            <a:pPr>
              <a:lnSpc>
                <a:spcPct val="85000"/>
              </a:lnSpc>
            </a:pPr>
            <a:r>
              <a:rPr lang="zh-CN" altLang="en-US" sz="1800" b="1">
                <a:solidFill>
                  <a:schemeClr val="tx1">
                    <a:lumMod val="75000"/>
                    <a:lumOff val="25000"/>
                  </a:schemeClr>
                </a:solidFill>
                <a:sym typeface="+mn-ea"/>
              </a:rPr>
              <a:t>行业排名</a:t>
            </a:r>
            <a:endParaRPr lang="en-US" sz="12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nvGrpSpPr>
          <p:cNvPr id="44" name="Shape14"/>
          <p:cNvGrpSpPr/>
          <p:nvPr>
            <p:custDataLst>
              <p:tags r:id="rId1"/>
            </p:custDataLst>
          </p:nvPr>
        </p:nvGrpSpPr>
        <p:grpSpPr>
          <a:xfrm>
            <a:off x="639604" y="1555433"/>
            <a:ext cx="5259705" cy="515303"/>
            <a:chOff x="1979029" y="3369809"/>
            <a:chExt cx="8177662" cy="839108"/>
          </a:xfrm>
          <a:blipFill>
            <a:blip r:embed="rId2"/>
            <a:stretch>
              <a:fillRect/>
            </a:stretch>
          </a:blipFill>
        </p:grpSpPr>
        <p:grpSp>
          <p:nvGrpSpPr>
            <p:cNvPr id="45" name="组合 10"/>
            <p:cNvGrpSpPr/>
            <p:nvPr/>
          </p:nvGrpSpPr>
          <p:grpSpPr>
            <a:xfrm>
              <a:off x="1979029" y="3369809"/>
              <a:ext cx="839108" cy="839108"/>
              <a:chOff x="1979029" y="3369809"/>
              <a:chExt cx="839108" cy="839108"/>
            </a:xfrm>
            <a:grpFill/>
          </p:grpSpPr>
          <p:sp>
            <p:nvSpPr>
              <p:cNvPr id="1048681" name="Shape14"/>
              <p:cNvSpPr/>
              <p:nvPr>
                <p:custDataLst>
                  <p:tags r:id="rId3"/>
                </p:custDataLst>
              </p:nvPr>
            </p:nvSpPr>
            <p:spPr>
              <a:xfrm>
                <a:off x="1979029" y="3369809"/>
                <a:ext cx="839108" cy="839108"/>
              </a:xfrm>
              <a:prstGeom prst="rect">
                <a:avLst/>
              </a:prstGeom>
              <a:solidFill>
                <a:schemeClr val="tx1">
                  <a:lumMod val="95000"/>
                  <a:lumOff val="5000"/>
                  <a:alpha val="62000"/>
                </a:schemeClr>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82" name="Shape14"/>
              <p:cNvSpPr/>
              <p:nvPr>
                <p:custDataLst>
                  <p:tags r:id="rId4"/>
                </p:custDataLst>
              </p:nvPr>
            </p:nvSpPr>
            <p:spPr>
              <a:xfrm>
                <a:off x="2137326" y="3552967"/>
                <a:ext cx="522514" cy="472791"/>
              </a:xfrm>
              <a:custGeom>
                <a:avLst/>
                <a:gdLst>
                  <a:gd name="connsiteX0" fmla="*/ 310417 w 606580"/>
                  <a:gd name="connsiteY0" fmla="*/ 230326 h 548858"/>
                  <a:gd name="connsiteX1" fmla="*/ 322111 w 606580"/>
                  <a:gd name="connsiteY1" fmla="*/ 237104 h 548858"/>
                  <a:gd name="connsiteX2" fmla="*/ 325730 w 606580"/>
                  <a:gd name="connsiteY2" fmla="*/ 247503 h 548858"/>
                  <a:gd name="connsiteX3" fmla="*/ 321461 w 606580"/>
                  <a:gd name="connsiteY3" fmla="*/ 259295 h 548858"/>
                  <a:gd name="connsiteX4" fmla="*/ 310417 w 606580"/>
                  <a:gd name="connsiteY4" fmla="*/ 265609 h 548858"/>
                  <a:gd name="connsiteX5" fmla="*/ 297292 w 606580"/>
                  <a:gd name="connsiteY5" fmla="*/ 169569 h 548858"/>
                  <a:gd name="connsiteX6" fmla="*/ 297292 w 606580"/>
                  <a:gd name="connsiteY6" fmla="*/ 200759 h 548858"/>
                  <a:gd name="connsiteX7" fmla="*/ 288589 w 606580"/>
                  <a:gd name="connsiteY7" fmla="*/ 194096 h 548858"/>
                  <a:gd name="connsiteX8" fmla="*/ 285719 w 606580"/>
                  <a:gd name="connsiteY8" fmla="*/ 185303 h 548858"/>
                  <a:gd name="connsiteX9" fmla="*/ 288867 w 606580"/>
                  <a:gd name="connsiteY9" fmla="*/ 175770 h 548858"/>
                  <a:gd name="connsiteX10" fmla="*/ 297292 w 606580"/>
                  <a:gd name="connsiteY10" fmla="*/ 169569 h 548858"/>
                  <a:gd name="connsiteX11" fmla="*/ 297303 w 606580"/>
                  <a:gd name="connsiteY11" fmla="*/ 141004 h 548858"/>
                  <a:gd name="connsiteX12" fmla="*/ 297303 w 606580"/>
                  <a:gd name="connsiteY12" fmla="*/ 149903 h 548858"/>
                  <a:gd name="connsiteX13" fmla="*/ 272421 w 606580"/>
                  <a:gd name="connsiteY13" fmla="*/ 161489 h 548858"/>
                  <a:gd name="connsiteX14" fmla="*/ 263044 w 606580"/>
                  <a:gd name="connsiteY14" fmla="*/ 186332 h 548858"/>
                  <a:gd name="connsiteX15" fmla="*/ 271307 w 606580"/>
                  <a:gd name="connsiteY15" fmla="*/ 211174 h 548858"/>
                  <a:gd name="connsiteX16" fmla="*/ 297303 w 606580"/>
                  <a:gd name="connsiteY16" fmla="*/ 226468 h 548858"/>
                  <a:gd name="connsiteX17" fmla="*/ 297303 w 606580"/>
                  <a:gd name="connsiteY17" fmla="*/ 264288 h 548858"/>
                  <a:gd name="connsiteX18" fmla="*/ 288483 w 606580"/>
                  <a:gd name="connsiteY18" fmla="*/ 256687 h 548858"/>
                  <a:gd name="connsiteX19" fmla="*/ 283005 w 606580"/>
                  <a:gd name="connsiteY19" fmla="*/ 244266 h 548858"/>
                  <a:gd name="connsiteX20" fmla="*/ 259424 w 606580"/>
                  <a:gd name="connsiteY20" fmla="*/ 246768 h 548858"/>
                  <a:gd name="connsiteX21" fmla="*/ 271957 w 606580"/>
                  <a:gd name="connsiteY21" fmla="*/ 274299 h 548858"/>
                  <a:gd name="connsiteX22" fmla="*/ 297303 w 606580"/>
                  <a:gd name="connsiteY22" fmla="*/ 285886 h 548858"/>
                  <a:gd name="connsiteX23" fmla="*/ 297303 w 606580"/>
                  <a:gd name="connsiteY23" fmla="*/ 302293 h 548858"/>
                  <a:gd name="connsiteX24" fmla="*/ 310393 w 606580"/>
                  <a:gd name="connsiteY24" fmla="*/ 302293 h 548858"/>
                  <a:gd name="connsiteX25" fmla="*/ 310393 w 606580"/>
                  <a:gd name="connsiteY25" fmla="*/ 285422 h 548858"/>
                  <a:gd name="connsiteX26" fmla="*/ 337874 w 606580"/>
                  <a:gd name="connsiteY26" fmla="*/ 271703 h 548858"/>
                  <a:gd name="connsiteX27" fmla="*/ 347808 w 606580"/>
                  <a:gd name="connsiteY27" fmla="*/ 244266 h 548858"/>
                  <a:gd name="connsiteX28" fmla="*/ 339916 w 606580"/>
                  <a:gd name="connsiteY28" fmla="*/ 220350 h 548858"/>
                  <a:gd name="connsiteX29" fmla="*/ 310393 w 606580"/>
                  <a:gd name="connsiteY29" fmla="*/ 205149 h 548858"/>
                  <a:gd name="connsiteX30" fmla="*/ 310393 w 606580"/>
                  <a:gd name="connsiteY30" fmla="*/ 169832 h 548858"/>
                  <a:gd name="connsiteX31" fmla="*/ 321255 w 606580"/>
                  <a:gd name="connsiteY31" fmla="*/ 184292 h 548858"/>
                  <a:gd name="connsiteX32" fmla="*/ 344094 w 606580"/>
                  <a:gd name="connsiteY32" fmla="*/ 181326 h 548858"/>
                  <a:gd name="connsiteX33" fmla="*/ 333232 w 606580"/>
                  <a:gd name="connsiteY33" fmla="*/ 159728 h 548858"/>
                  <a:gd name="connsiteX34" fmla="*/ 310393 w 606580"/>
                  <a:gd name="connsiteY34" fmla="*/ 149903 h 548858"/>
                  <a:gd name="connsiteX35" fmla="*/ 310393 w 606580"/>
                  <a:gd name="connsiteY35" fmla="*/ 141004 h 548858"/>
                  <a:gd name="connsiteX36" fmla="*/ 303337 w 606580"/>
                  <a:gd name="connsiteY36" fmla="*/ 87148 h 548858"/>
                  <a:gd name="connsiteX37" fmla="*/ 438141 w 606580"/>
                  <a:gd name="connsiteY37" fmla="*/ 221741 h 548858"/>
                  <a:gd name="connsiteX38" fmla="*/ 303337 w 606580"/>
                  <a:gd name="connsiteY38" fmla="*/ 356426 h 548858"/>
                  <a:gd name="connsiteX39" fmla="*/ 168440 w 606580"/>
                  <a:gd name="connsiteY39" fmla="*/ 221741 h 548858"/>
                  <a:gd name="connsiteX40" fmla="*/ 303337 w 606580"/>
                  <a:gd name="connsiteY40" fmla="*/ 87148 h 548858"/>
                  <a:gd name="connsiteX41" fmla="*/ 37882 w 606580"/>
                  <a:gd name="connsiteY41" fmla="*/ 37913 h 548858"/>
                  <a:gd name="connsiteX42" fmla="*/ 37882 w 606580"/>
                  <a:gd name="connsiteY42" fmla="*/ 405364 h 548858"/>
                  <a:gd name="connsiteX43" fmla="*/ 568698 w 606580"/>
                  <a:gd name="connsiteY43" fmla="*/ 405364 h 548858"/>
                  <a:gd name="connsiteX44" fmla="*/ 568698 w 606580"/>
                  <a:gd name="connsiteY44" fmla="*/ 37913 h 548858"/>
                  <a:gd name="connsiteX45" fmla="*/ 18941 w 606580"/>
                  <a:gd name="connsiteY45" fmla="*/ 0 h 548858"/>
                  <a:gd name="connsiteX46" fmla="*/ 587639 w 606580"/>
                  <a:gd name="connsiteY46" fmla="*/ 0 h 548858"/>
                  <a:gd name="connsiteX47" fmla="*/ 606580 w 606580"/>
                  <a:gd name="connsiteY47" fmla="*/ 18910 h 548858"/>
                  <a:gd name="connsiteX48" fmla="*/ 606580 w 606580"/>
                  <a:gd name="connsiteY48" fmla="*/ 424274 h 548858"/>
                  <a:gd name="connsiteX49" fmla="*/ 587639 w 606580"/>
                  <a:gd name="connsiteY49" fmla="*/ 443184 h 548858"/>
                  <a:gd name="connsiteX50" fmla="*/ 322278 w 606580"/>
                  <a:gd name="connsiteY50" fmla="*/ 443184 h 548858"/>
                  <a:gd name="connsiteX51" fmla="*/ 322278 w 606580"/>
                  <a:gd name="connsiteY51" fmla="*/ 511038 h 548858"/>
                  <a:gd name="connsiteX52" fmla="*/ 450223 w 606580"/>
                  <a:gd name="connsiteY52" fmla="*/ 511038 h 548858"/>
                  <a:gd name="connsiteX53" fmla="*/ 450223 w 606580"/>
                  <a:gd name="connsiteY53" fmla="*/ 548858 h 548858"/>
                  <a:gd name="connsiteX54" fmla="*/ 156357 w 606580"/>
                  <a:gd name="connsiteY54" fmla="*/ 548858 h 548858"/>
                  <a:gd name="connsiteX55" fmla="*/ 156357 w 606580"/>
                  <a:gd name="connsiteY55" fmla="*/ 511038 h 548858"/>
                  <a:gd name="connsiteX56" fmla="*/ 284303 w 606580"/>
                  <a:gd name="connsiteY56" fmla="*/ 511038 h 548858"/>
                  <a:gd name="connsiteX57" fmla="*/ 284303 w 606580"/>
                  <a:gd name="connsiteY57" fmla="*/ 443184 h 548858"/>
                  <a:gd name="connsiteX58" fmla="*/ 18941 w 606580"/>
                  <a:gd name="connsiteY58" fmla="*/ 443184 h 548858"/>
                  <a:gd name="connsiteX59" fmla="*/ 0 w 606580"/>
                  <a:gd name="connsiteY59" fmla="*/ 424274 h 548858"/>
                  <a:gd name="connsiteX60" fmla="*/ 0 w 606580"/>
                  <a:gd name="connsiteY60" fmla="*/ 18910 h 548858"/>
                  <a:gd name="connsiteX61" fmla="*/ 18941 w 606580"/>
                  <a:gd name="connsiteY61" fmla="*/ 0 h 54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06580" h="548858">
                    <a:moveTo>
                      <a:pt x="310417" y="230326"/>
                    </a:moveTo>
                    <a:cubicBezTo>
                      <a:pt x="315893" y="231905"/>
                      <a:pt x="319791" y="234133"/>
                      <a:pt x="322111" y="237104"/>
                    </a:cubicBezTo>
                    <a:cubicBezTo>
                      <a:pt x="324524" y="239983"/>
                      <a:pt x="325730" y="243418"/>
                      <a:pt x="325730" y="247503"/>
                    </a:cubicBezTo>
                    <a:cubicBezTo>
                      <a:pt x="325730" y="252053"/>
                      <a:pt x="324245" y="255953"/>
                      <a:pt x="321461" y="259295"/>
                    </a:cubicBezTo>
                    <a:cubicBezTo>
                      <a:pt x="318584" y="262638"/>
                      <a:pt x="314965" y="264774"/>
                      <a:pt x="310417" y="265609"/>
                    </a:cubicBezTo>
                    <a:close/>
                    <a:moveTo>
                      <a:pt x="297292" y="169569"/>
                    </a:moveTo>
                    <a:lnTo>
                      <a:pt x="297292" y="200759"/>
                    </a:lnTo>
                    <a:cubicBezTo>
                      <a:pt x="293404" y="199093"/>
                      <a:pt x="290441" y="196872"/>
                      <a:pt x="288589" y="194096"/>
                    </a:cubicBezTo>
                    <a:cubicBezTo>
                      <a:pt x="286645" y="191412"/>
                      <a:pt x="285719" y="188450"/>
                      <a:pt x="285719" y="185303"/>
                    </a:cubicBezTo>
                    <a:cubicBezTo>
                      <a:pt x="285719" y="181786"/>
                      <a:pt x="286738" y="178639"/>
                      <a:pt x="288867" y="175770"/>
                    </a:cubicBezTo>
                    <a:cubicBezTo>
                      <a:pt x="290904" y="172809"/>
                      <a:pt x="293774" y="170772"/>
                      <a:pt x="297292" y="169569"/>
                    </a:cubicBezTo>
                    <a:close/>
                    <a:moveTo>
                      <a:pt x="297303" y="141004"/>
                    </a:moveTo>
                    <a:lnTo>
                      <a:pt x="297303" y="149903"/>
                    </a:lnTo>
                    <a:cubicBezTo>
                      <a:pt x="286997" y="150922"/>
                      <a:pt x="278642" y="154815"/>
                      <a:pt x="272421" y="161489"/>
                    </a:cubicBezTo>
                    <a:cubicBezTo>
                      <a:pt x="266201" y="168256"/>
                      <a:pt x="263044" y="176506"/>
                      <a:pt x="263044" y="186332"/>
                    </a:cubicBezTo>
                    <a:cubicBezTo>
                      <a:pt x="263044" y="196064"/>
                      <a:pt x="265830" y="204407"/>
                      <a:pt x="271307" y="211174"/>
                    </a:cubicBezTo>
                    <a:cubicBezTo>
                      <a:pt x="276878" y="218033"/>
                      <a:pt x="285512" y="223131"/>
                      <a:pt x="297303" y="226468"/>
                    </a:cubicBezTo>
                    <a:lnTo>
                      <a:pt x="297303" y="264288"/>
                    </a:lnTo>
                    <a:cubicBezTo>
                      <a:pt x="294053" y="262712"/>
                      <a:pt x="291082" y="260116"/>
                      <a:pt x="288483" y="256687"/>
                    </a:cubicBezTo>
                    <a:cubicBezTo>
                      <a:pt x="285790" y="253164"/>
                      <a:pt x="284026" y="249086"/>
                      <a:pt x="283005" y="244266"/>
                    </a:cubicBezTo>
                    <a:lnTo>
                      <a:pt x="259424" y="246768"/>
                    </a:lnTo>
                    <a:cubicBezTo>
                      <a:pt x="261281" y="258633"/>
                      <a:pt x="265458" y="267810"/>
                      <a:pt x="271957" y="274299"/>
                    </a:cubicBezTo>
                    <a:cubicBezTo>
                      <a:pt x="278456" y="280787"/>
                      <a:pt x="286904" y="284588"/>
                      <a:pt x="297303" y="285886"/>
                    </a:cubicBezTo>
                    <a:lnTo>
                      <a:pt x="297303" y="302293"/>
                    </a:lnTo>
                    <a:lnTo>
                      <a:pt x="310393" y="302293"/>
                    </a:lnTo>
                    <a:lnTo>
                      <a:pt x="310393" y="285422"/>
                    </a:lnTo>
                    <a:cubicBezTo>
                      <a:pt x="322091" y="283754"/>
                      <a:pt x="331282" y="279212"/>
                      <a:pt x="337874" y="271703"/>
                    </a:cubicBezTo>
                    <a:cubicBezTo>
                      <a:pt x="344465" y="264288"/>
                      <a:pt x="347808" y="255111"/>
                      <a:pt x="347808" y="244266"/>
                    </a:cubicBezTo>
                    <a:cubicBezTo>
                      <a:pt x="347808" y="234533"/>
                      <a:pt x="345208" y="226561"/>
                      <a:pt x="339916" y="220350"/>
                    </a:cubicBezTo>
                    <a:cubicBezTo>
                      <a:pt x="334717" y="214047"/>
                      <a:pt x="324876" y="209042"/>
                      <a:pt x="310393" y="205149"/>
                    </a:cubicBezTo>
                    <a:lnTo>
                      <a:pt x="310393" y="169832"/>
                    </a:lnTo>
                    <a:cubicBezTo>
                      <a:pt x="316242" y="172335"/>
                      <a:pt x="319863" y="177155"/>
                      <a:pt x="321255" y="184292"/>
                    </a:cubicBezTo>
                    <a:lnTo>
                      <a:pt x="344094" y="181326"/>
                    </a:lnTo>
                    <a:cubicBezTo>
                      <a:pt x="342516" y="172335"/>
                      <a:pt x="338895" y="165104"/>
                      <a:pt x="333232" y="159728"/>
                    </a:cubicBezTo>
                    <a:cubicBezTo>
                      <a:pt x="327568" y="154352"/>
                      <a:pt x="319956" y="151108"/>
                      <a:pt x="310393" y="149903"/>
                    </a:cubicBezTo>
                    <a:lnTo>
                      <a:pt x="310393" y="141004"/>
                    </a:lnTo>
                    <a:close/>
                    <a:moveTo>
                      <a:pt x="303337" y="87148"/>
                    </a:moveTo>
                    <a:cubicBezTo>
                      <a:pt x="377795" y="87148"/>
                      <a:pt x="438141" y="147400"/>
                      <a:pt x="438141" y="221741"/>
                    </a:cubicBezTo>
                    <a:cubicBezTo>
                      <a:pt x="438141" y="296175"/>
                      <a:pt x="377795" y="356426"/>
                      <a:pt x="303337" y="356426"/>
                    </a:cubicBezTo>
                    <a:cubicBezTo>
                      <a:pt x="228786" y="356426"/>
                      <a:pt x="168440" y="296082"/>
                      <a:pt x="168440" y="221741"/>
                    </a:cubicBezTo>
                    <a:cubicBezTo>
                      <a:pt x="168440" y="147400"/>
                      <a:pt x="228786" y="87148"/>
                      <a:pt x="303337" y="87148"/>
                    </a:cubicBezTo>
                    <a:close/>
                    <a:moveTo>
                      <a:pt x="37882" y="37913"/>
                    </a:moveTo>
                    <a:lnTo>
                      <a:pt x="37882" y="405364"/>
                    </a:lnTo>
                    <a:lnTo>
                      <a:pt x="568698" y="405364"/>
                    </a:lnTo>
                    <a:lnTo>
                      <a:pt x="568698" y="37913"/>
                    </a:lnTo>
                    <a:close/>
                    <a:moveTo>
                      <a:pt x="18941" y="0"/>
                    </a:moveTo>
                    <a:lnTo>
                      <a:pt x="587639" y="0"/>
                    </a:lnTo>
                    <a:cubicBezTo>
                      <a:pt x="598038" y="0"/>
                      <a:pt x="606580" y="8528"/>
                      <a:pt x="606580" y="18910"/>
                    </a:cubicBezTo>
                    <a:lnTo>
                      <a:pt x="606580" y="424274"/>
                    </a:lnTo>
                    <a:cubicBezTo>
                      <a:pt x="606580" y="434656"/>
                      <a:pt x="598038" y="443184"/>
                      <a:pt x="587639" y="443184"/>
                    </a:cubicBezTo>
                    <a:lnTo>
                      <a:pt x="322278" y="443184"/>
                    </a:lnTo>
                    <a:lnTo>
                      <a:pt x="322278" y="511038"/>
                    </a:lnTo>
                    <a:lnTo>
                      <a:pt x="450223" y="511038"/>
                    </a:lnTo>
                    <a:lnTo>
                      <a:pt x="450223" y="548858"/>
                    </a:lnTo>
                    <a:lnTo>
                      <a:pt x="156357" y="548858"/>
                    </a:lnTo>
                    <a:lnTo>
                      <a:pt x="156357" y="511038"/>
                    </a:lnTo>
                    <a:lnTo>
                      <a:pt x="284303" y="511038"/>
                    </a:lnTo>
                    <a:lnTo>
                      <a:pt x="284303" y="443184"/>
                    </a:lnTo>
                    <a:lnTo>
                      <a:pt x="18941" y="443184"/>
                    </a:lnTo>
                    <a:cubicBezTo>
                      <a:pt x="8542" y="443184"/>
                      <a:pt x="0" y="434656"/>
                      <a:pt x="0" y="424274"/>
                    </a:cubicBezTo>
                    <a:lnTo>
                      <a:pt x="0" y="18910"/>
                    </a:lnTo>
                    <a:cubicBezTo>
                      <a:pt x="0" y="8528"/>
                      <a:pt x="8542" y="0"/>
                      <a:pt x="189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46" name="组合 11"/>
            <p:cNvGrpSpPr/>
            <p:nvPr/>
          </p:nvGrpSpPr>
          <p:grpSpPr>
            <a:xfrm>
              <a:off x="4425214" y="3369809"/>
              <a:ext cx="839108" cy="839108"/>
              <a:chOff x="1979029" y="3369809"/>
              <a:chExt cx="839108" cy="839108"/>
            </a:xfrm>
            <a:grpFill/>
          </p:grpSpPr>
          <p:sp>
            <p:nvSpPr>
              <p:cNvPr id="1048683" name="Shape14"/>
              <p:cNvSpPr/>
              <p:nvPr>
                <p:custDataLst>
                  <p:tags r:id="rId5"/>
                </p:custDataLst>
              </p:nvPr>
            </p:nvSpPr>
            <p:spPr>
              <a:xfrm>
                <a:off x="1979029" y="3369809"/>
                <a:ext cx="839108" cy="839108"/>
              </a:xfrm>
              <a:prstGeom prst="rect">
                <a:avLst/>
              </a:prstGeom>
              <a:solidFill>
                <a:schemeClr val="tx1">
                  <a:lumMod val="95000"/>
                  <a:lumOff val="5000"/>
                  <a:alpha val="62000"/>
                </a:schemeClr>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84" name="Shape14"/>
              <p:cNvSpPr/>
              <p:nvPr>
                <p:custDataLst>
                  <p:tags r:id="rId6"/>
                </p:custDataLst>
              </p:nvPr>
            </p:nvSpPr>
            <p:spPr>
              <a:xfrm>
                <a:off x="2137326" y="3533597"/>
                <a:ext cx="522514" cy="511531"/>
              </a:xfrm>
              <a:custGeom>
                <a:avLst/>
                <a:gdLst>
                  <a:gd name="connsiteX0" fmla="*/ 458310 w 607639"/>
                  <a:gd name="connsiteY0" fmla="*/ 445743 h 594867"/>
                  <a:gd name="connsiteX1" fmla="*/ 475124 w 607639"/>
                  <a:gd name="connsiteY1" fmla="*/ 445743 h 594867"/>
                  <a:gd name="connsiteX2" fmla="*/ 500389 w 607639"/>
                  <a:gd name="connsiteY2" fmla="*/ 470978 h 594867"/>
                  <a:gd name="connsiteX3" fmla="*/ 525654 w 607639"/>
                  <a:gd name="connsiteY3" fmla="*/ 445743 h 594867"/>
                  <a:gd name="connsiteX4" fmla="*/ 542468 w 607639"/>
                  <a:gd name="connsiteY4" fmla="*/ 445743 h 594867"/>
                  <a:gd name="connsiteX5" fmla="*/ 542468 w 607639"/>
                  <a:gd name="connsiteY5" fmla="*/ 462537 h 594867"/>
                  <a:gd name="connsiteX6" fmla="*/ 517203 w 607639"/>
                  <a:gd name="connsiteY6" fmla="*/ 487771 h 594867"/>
                  <a:gd name="connsiteX7" fmla="*/ 542468 w 607639"/>
                  <a:gd name="connsiteY7" fmla="*/ 513005 h 594867"/>
                  <a:gd name="connsiteX8" fmla="*/ 542468 w 607639"/>
                  <a:gd name="connsiteY8" fmla="*/ 529798 h 594867"/>
                  <a:gd name="connsiteX9" fmla="*/ 534106 w 607639"/>
                  <a:gd name="connsiteY9" fmla="*/ 533263 h 594867"/>
                  <a:gd name="connsiteX10" fmla="*/ 525654 w 607639"/>
                  <a:gd name="connsiteY10" fmla="*/ 529798 h 594867"/>
                  <a:gd name="connsiteX11" fmla="*/ 500389 w 607639"/>
                  <a:gd name="connsiteY11" fmla="*/ 504564 h 594867"/>
                  <a:gd name="connsiteX12" fmla="*/ 475124 w 607639"/>
                  <a:gd name="connsiteY12" fmla="*/ 529798 h 594867"/>
                  <a:gd name="connsiteX13" fmla="*/ 466672 w 607639"/>
                  <a:gd name="connsiteY13" fmla="*/ 533263 h 594867"/>
                  <a:gd name="connsiteX14" fmla="*/ 458310 w 607639"/>
                  <a:gd name="connsiteY14" fmla="*/ 529798 h 594867"/>
                  <a:gd name="connsiteX15" fmla="*/ 458310 w 607639"/>
                  <a:gd name="connsiteY15" fmla="*/ 513005 h 594867"/>
                  <a:gd name="connsiteX16" fmla="*/ 483575 w 607639"/>
                  <a:gd name="connsiteY16" fmla="*/ 487771 h 594867"/>
                  <a:gd name="connsiteX17" fmla="*/ 458310 w 607639"/>
                  <a:gd name="connsiteY17" fmla="*/ 462537 h 594867"/>
                  <a:gd name="connsiteX18" fmla="*/ 458310 w 607639"/>
                  <a:gd name="connsiteY18" fmla="*/ 445743 h 594867"/>
                  <a:gd name="connsiteX19" fmla="*/ 500379 w 607639"/>
                  <a:gd name="connsiteY19" fmla="*/ 404517 h 594867"/>
                  <a:gd name="connsiteX20" fmla="*/ 416975 w 607639"/>
                  <a:gd name="connsiteY20" fmla="*/ 487784 h 594867"/>
                  <a:gd name="connsiteX21" fmla="*/ 500379 w 607639"/>
                  <a:gd name="connsiteY21" fmla="*/ 571051 h 594867"/>
                  <a:gd name="connsiteX22" fmla="*/ 583784 w 607639"/>
                  <a:gd name="connsiteY22" fmla="*/ 487784 h 594867"/>
                  <a:gd name="connsiteX23" fmla="*/ 500379 w 607639"/>
                  <a:gd name="connsiteY23" fmla="*/ 404517 h 594867"/>
                  <a:gd name="connsiteX24" fmla="*/ 500379 w 607639"/>
                  <a:gd name="connsiteY24" fmla="*/ 380701 h 594867"/>
                  <a:gd name="connsiteX25" fmla="*/ 607639 w 607639"/>
                  <a:gd name="connsiteY25" fmla="*/ 487784 h 594867"/>
                  <a:gd name="connsiteX26" fmla="*/ 500379 w 607639"/>
                  <a:gd name="connsiteY26" fmla="*/ 594867 h 594867"/>
                  <a:gd name="connsiteX27" fmla="*/ 393120 w 607639"/>
                  <a:gd name="connsiteY27" fmla="*/ 487784 h 594867"/>
                  <a:gd name="connsiteX28" fmla="*/ 500379 w 607639"/>
                  <a:gd name="connsiteY28" fmla="*/ 380701 h 594867"/>
                  <a:gd name="connsiteX29" fmla="*/ 262121 w 607639"/>
                  <a:gd name="connsiteY29" fmla="*/ 178474 h 594867"/>
                  <a:gd name="connsiteX30" fmla="*/ 262121 w 607639"/>
                  <a:gd name="connsiteY30" fmla="*/ 280598 h 594867"/>
                  <a:gd name="connsiteX31" fmla="*/ 289445 w 607639"/>
                  <a:gd name="connsiteY31" fmla="*/ 253312 h 594867"/>
                  <a:gd name="connsiteX32" fmla="*/ 297812 w 607639"/>
                  <a:gd name="connsiteY32" fmla="*/ 249845 h 594867"/>
                  <a:gd name="connsiteX33" fmla="*/ 306267 w 607639"/>
                  <a:gd name="connsiteY33" fmla="*/ 253312 h 594867"/>
                  <a:gd name="connsiteX34" fmla="*/ 333592 w 607639"/>
                  <a:gd name="connsiteY34" fmla="*/ 280598 h 594867"/>
                  <a:gd name="connsiteX35" fmla="*/ 333592 w 607639"/>
                  <a:gd name="connsiteY35" fmla="*/ 178474 h 594867"/>
                  <a:gd name="connsiteX36" fmla="*/ 357446 w 607639"/>
                  <a:gd name="connsiteY36" fmla="*/ 23820 h 594867"/>
                  <a:gd name="connsiteX37" fmla="*/ 357446 w 607639"/>
                  <a:gd name="connsiteY37" fmla="*/ 154653 h 594867"/>
                  <a:gd name="connsiteX38" fmla="*/ 562425 w 607639"/>
                  <a:gd name="connsiteY38" fmla="*/ 154653 h 594867"/>
                  <a:gd name="connsiteX39" fmla="*/ 481786 w 607639"/>
                  <a:gd name="connsiteY39" fmla="*/ 23820 h 594867"/>
                  <a:gd name="connsiteX40" fmla="*/ 262121 w 607639"/>
                  <a:gd name="connsiteY40" fmla="*/ 23820 h 594867"/>
                  <a:gd name="connsiteX41" fmla="*/ 262121 w 607639"/>
                  <a:gd name="connsiteY41" fmla="*/ 154653 h 594867"/>
                  <a:gd name="connsiteX42" fmla="*/ 333592 w 607639"/>
                  <a:gd name="connsiteY42" fmla="*/ 154653 h 594867"/>
                  <a:gd name="connsiteX43" fmla="*/ 333592 w 607639"/>
                  <a:gd name="connsiteY43" fmla="*/ 23820 h 594867"/>
                  <a:gd name="connsiteX44" fmla="*/ 113927 w 607639"/>
                  <a:gd name="connsiteY44" fmla="*/ 23820 h 594867"/>
                  <a:gd name="connsiteX45" fmla="*/ 33199 w 607639"/>
                  <a:gd name="connsiteY45" fmla="*/ 154653 h 594867"/>
                  <a:gd name="connsiteX46" fmla="*/ 238267 w 607639"/>
                  <a:gd name="connsiteY46" fmla="*/ 154653 h 594867"/>
                  <a:gd name="connsiteX47" fmla="*/ 238267 w 607639"/>
                  <a:gd name="connsiteY47" fmla="*/ 23820 h 594867"/>
                  <a:gd name="connsiteX48" fmla="*/ 107251 w 607639"/>
                  <a:gd name="connsiteY48" fmla="*/ 0 h 594867"/>
                  <a:gd name="connsiteX49" fmla="*/ 250194 w 607639"/>
                  <a:gd name="connsiteY49" fmla="*/ 0 h 594867"/>
                  <a:gd name="connsiteX50" fmla="*/ 345519 w 607639"/>
                  <a:gd name="connsiteY50" fmla="*/ 0 h 594867"/>
                  <a:gd name="connsiteX51" fmla="*/ 488462 w 607639"/>
                  <a:gd name="connsiteY51" fmla="*/ 0 h 594867"/>
                  <a:gd name="connsiteX52" fmla="*/ 498608 w 607639"/>
                  <a:gd name="connsiteY52" fmla="*/ 5689 h 594867"/>
                  <a:gd name="connsiteX53" fmla="*/ 593933 w 607639"/>
                  <a:gd name="connsiteY53" fmla="*/ 160342 h 594867"/>
                  <a:gd name="connsiteX54" fmla="*/ 594734 w 607639"/>
                  <a:gd name="connsiteY54" fmla="*/ 161853 h 594867"/>
                  <a:gd name="connsiteX55" fmla="*/ 594823 w 607639"/>
                  <a:gd name="connsiteY55" fmla="*/ 162208 h 594867"/>
                  <a:gd name="connsiteX56" fmla="*/ 595357 w 607639"/>
                  <a:gd name="connsiteY56" fmla="*/ 163808 h 594867"/>
                  <a:gd name="connsiteX57" fmla="*/ 595446 w 607639"/>
                  <a:gd name="connsiteY57" fmla="*/ 164430 h 594867"/>
                  <a:gd name="connsiteX58" fmla="*/ 595713 w 607639"/>
                  <a:gd name="connsiteY58" fmla="*/ 166475 h 594867"/>
                  <a:gd name="connsiteX59" fmla="*/ 595713 w 607639"/>
                  <a:gd name="connsiteY59" fmla="*/ 166564 h 594867"/>
                  <a:gd name="connsiteX60" fmla="*/ 595713 w 607639"/>
                  <a:gd name="connsiteY60" fmla="*/ 368768 h 594867"/>
                  <a:gd name="connsiteX61" fmla="*/ 583786 w 607639"/>
                  <a:gd name="connsiteY61" fmla="*/ 380678 h 594867"/>
                  <a:gd name="connsiteX62" fmla="*/ 571860 w 607639"/>
                  <a:gd name="connsiteY62" fmla="*/ 368768 h 594867"/>
                  <a:gd name="connsiteX63" fmla="*/ 571860 w 607639"/>
                  <a:gd name="connsiteY63" fmla="*/ 178474 h 594867"/>
                  <a:gd name="connsiteX64" fmla="*/ 357446 w 607639"/>
                  <a:gd name="connsiteY64" fmla="*/ 178474 h 594867"/>
                  <a:gd name="connsiteX65" fmla="*/ 357446 w 607639"/>
                  <a:gd name="connsiteY65" fmla="*/ 309307 h 594867"/>
                  <a:gd name="connsiteX66" fmla="*/ 350058 w 607639"/>
                  <a:gd name="connsiteY66" fmla="*/ 320328 h 594867"/>
                  <a:gd name="connsiteX67" fmla="*/ 345519 w 607639"/>
                  <a:gd name="connsiteY67" fmla="*/ 321217 h 594867"/>
                  <a:gd name="connsiteX68" fmla="*/ 337063 w 607639"/>
                  <a:gd name="connsiteY68" fmla="*/ 317750 h 594867"/>
                  <a:gd name="connsiteX69" fmla="*/ 297812 w 607639"/>
                  <a:gd name="connsiteY69" fmla="*/ 278554 h 594867"/>
                  <a:gd name="connsiteX70" fmla="*/ 258650 w 607639"/>
                  <a:gd name="connsiteY70" fmla="*/ 317750 h 594867"/>
                  <a:gd name="connsiteX71" fmla="*/ 245655 w 607639"/>
                  <a:gd name="connsiteY71" fmla="*/ 320328 h 594867"/>
                  <a:gd name="connsiteX72" fmla="*/ 238267 w 607639"/>
                  <a:gd name="connsiteY72" fmla="*/ 309307 h 594867"/>
                  <a:gd name="connsiteX73" fmla="*/ 238267 w 607639"/>
                  <a:gd name="connsiteY73" fmla="*/ 178474 h 594867"/>
                  <a:gd name="connsiteX74" fmla="*/ 23853 w 607639"/>
                  <a:gd name="connsiteY74" fmla="*/ 178474 h 594867"/>
                  <a:gd name="connsiteX75" fmla="*/ 23853 w 607639"/>
                  <a:gd name="connsiteY75" fmla="*/ 487780 h 594867"/>
                  <a:gd name="connsiteX76" fmla="*/ 345519 w 607639"/>
                  <a:gd name="connsiteY76" fmla="*/ 487780 h 594867"/>
                  <a:gd name="connsiteX77" fmla="*/ 357446 w 607639"/>
                  <a:gd name="connsiteY77" fmla="*/ 499690 h 594867"/>
                  <a:gd name="connsiteX78" fmla="*/ 345519 w 607639"/>
                  <a:gd name="connsiteY78" fmla="*/ 511600 h 594867"/>
                  <a:gd name="connsiteX79" fmla="*/ 11927 w 607639"/>
                  <a:gd name="connsiteY79" fmla="*/ 511600 h 594867"/>
                  <a:gd name="connsiteX80" fmla="*/ 0 w 607639"/>
                  <a:gd name="connsiteY80" fmla="*/ 499690 h 594867"/>
                  <a:gd name="connsiteX81" fmla="*/ 0 w 607639"/>
                  <a:gd name="connsiteY81" fmla="*/ 166564 h 594867"/>
                  <a:gd name="connsiteX82" fmla="*/ 0 w 607639"/>
                  <a:gd name="connsiteY82" fmla="*/ 166475 h 594867"/>
                  <a:gd name="connsiteX83" fmla="*/ 178 w 607639"/>
                  <a:gd name="connsiteY83" fmla="*/ 164430 h 594867"/>
                  <a:gd name="connsiteX84" fmla="*/ 356 w 607639"/>
                  <a:gd name="connsiteY84" fmla="*/ 163808 h 594867"/>
                  <a:gd name="connsiteX85" fmla="*/ 890 w 607639"/>
                  <a:gd name="connsiteY85" fmla="*/ 162208 h 594867"/>
                  <a:gd name="connsiteX86" fmla="*/ 979 w 607639"/>
                  <a:gd name="connsiteY86" fmla="*/ 161853 h 594867"/>
                  <a:gd name="connsiteX87" fmla="*/ 1780 w 607639"/>
                  <a:gd name="connsiteY87" fmla="*/ 160342 h 594867"/>
                  <a:gd name="connsiteX88" fmla="*/ 97105 w 607639"/>
                  <a:gd name="connsiteY88" fmla="*/ 5689 h 594867"/>
                  <a:gd name="connsiteX89" fmla="*/ 107251 w 607639"/>
                  <a:gd name="connsiteY89" fmla="*/ 0 h 59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07639" h="594867">
                    <a:moveTo>
                      <a:pt x="458310" y="445743"/>
                    </a:moveTo>
                    <a:cubicBezTo>
                      <a:pt x="462936" y="441034"/>
                      <a:pt x="470498" y="441034"/>
                      <a:pt x="475124" y="445743"/>
                    </a:cubicBezTo>
                    <a:lnTo>
                      <a:pt x="500389" y="470978"/>
                    </a:lnTo>
                    <a:lnTo>
                      <a:pt x="525654" y="445743"/>
                    </a:lnTo>
                    <a:cubicBezTo>
                      <a:pt x="530280" y="441034"/>
                      <a:pt x="537842" y="441034"/>
                      <a:pt x="542468" y="445743"/>
                    </a:cubicBezTo>
                    <a:cubicBezTo>
                      <a:pt x="547094" y="450364"/>
                      <a:pt x="547094" y="457916"/>
                      <a:pt x="542468" y="462537"/>
                    </a:cubicBezTo>
                    <a:lnTo>
                      <a:pt x="517203" y="487771"/>
                    </a:lnTo>
                    <a:lnTo>
                      <a:pt x="542468" y="513005"/>
                    </a:lnTo>
                    <a:cubicBezTo>
                      <a:pt x="547094" y="517625"/>
                      <a:pt x="547094" y="525178"/>
                      <a:pt x="542468" y="529798"/>
                    </a:cubicBezTo>
                    <a:cubicBezTo>
                      <a:pt x="540155" y="532108"/>
                      <a:pt x="537130" y="533263"/>
                      <a:pt x="534106" y="533263"/>
                    </a:cubicBezTo>
                    <a:cubicBezTo>
                      <a:pt x="530992" y="533263"/>
                      <a:pt x="527967" y="532108"/>
                      <a:pt x="525654" y="529798"/>
                    </a:cubicBezTo>
                    <a:lnTo>
                      <a:pt x="500389" y="504564"/>
                    </a:lnTo>
                    <a:lnTo>
                      <a:pt x="475124" y="529798"/>
                    </a:lnTo>
                    <a:cubicBezTo>
                      <a:pt x="472811" y="532108"/>
                      <a:pt x="469786" y="533263"/>
                      <a:pt x="466672" y="533263"/>
                    </a:cubicBezTo>
                    <a:cubicBezTo>
                      <a:pt x="463648" y="533263"/>
                      <a:pt x="460623" y="532108"/>
                      <a:pt x="458310" y="529798"/>
                    </a:cubicBezTo>
                    <a:cubicBezTo>
                      <a:pt x="453595" y="525178"/>
                      <a:pt x="453595" y="517625"/>
                      <a:pt x="458310" y="513005"/>
                    </a:cubicBezTo>
                    <a:lnTo>
                      <a:pt x="483575" y="487771"/>
                    </a:lnTo>
                    <a:lnTo>
                      <a:pt x="458310" y="462537"/>
                    </a:lnTo>
                    <a:cubicBezTo>
                      <a:pt x="453595" y="457916"/>
                      <a:pt x="453595" y="450364"/>
                      <a:pt x="458310" y="445743"/>
                    </a:cubicBezTo>
                    <a:close/>
                    <a:moveTo>
                      <a:pt x="500379" y="404517"/>
                    </a:moveTo>
                    <a:cubicBezTo>
                      <a:pt x="454360" y="404517"/>
                      <a:pt x="416975" y="441841"/>
                      <a:pt x="416975" y="487784"/>
                    </a:cubicBezTo>
                    <a:cubicBezTo>
                      <a:pt x="416975" y="533728"/>
                      <a:pt x="454360" y="571051"/>
                      <a:pt x="500379" y="571051"/>
                    </a:cubicBezTo>
                    <a:cubicBezTo>
                      <a:pt x="546399" y="571051"/>
                      <a:pt x="583784" y="533728"/>
                      <a:pt x="583784" y="487784"/>
                    </a:cubicBezTo>
                    <a:cubicBezTo>
                      <a:pt x="583784" y="441841"/>
                      <a:pt x="546399" y="404517"/>
                      <a:pt x="500379" y="404517"/>
                    </a:cubicBezTo>
                    <a:close/>
                    <a:moveTo>
                      <a:pt x="500379" y="380701"/>
                    </a:moveTo>
                    <a:cubicBezTo>
                      <a:pt x="559483" y="380701"/>
                      <a:pt x="607639" y="428778"/>
                      <a:pt x="607639" y="487784"/>
                    </a:cubicBezTo>
                    <a:cubicBezTo>
                      <a:pt x="607639" y="546791"/>
                      <a:pt x="559483" y="594867"/>
                      <a:pt x="500379" y="594867"/>
                    </a:cubicBezTo>
                    <a:cubicBezTo>
                      <a:pt x="441276" y="594867"/>
                      <a:pt x="393120" y="546791"/>
                      <a:pt x="393120" y="487784"/>
                    </a:cubicBezTo>
                    <a:cubicBezTo>
                      <a:pt x="393120" y="428778"/>
                      <a:pt x="441276" y="380701"/>
                      <a:pt x="500379" y="380701"/>
                    </a:cubicBezTo>
                    <a:close/>
                    <a:moveTo>
                      <a:pt x="262121" y="178474"/>
                    </a:moveTo>
                    <a:lnTo>
                      <a:pt x="262121" y="280598"/>
                    </a:lnTo>
                    <a:lnTo>
                      <a:pt x="289445" y="253312"/>
                    </a:lnTo>
                    <a:cubicBezTo>
                      <a:pt x="291760" y="251001"/>
                      <a:pt x="294786" y="249845"/>
                      <a:pt x="297812" y="249845"/>
                    </a:cubicBezTo>
                    <a:cubicBezTo>
                      <a:pt x="300927" y="249845"/>
                      <a:pt x="303953" y="251001"/>
                      <a:pt x="306267" y="253312"/>
                    </a:cubicBezTo>
                    <a:lnTo>
                      <a:pt x="333592" y="280598"/>
                    </a:lnTo>
                    <a:lnTo>
                      <a:pt x="333592" y="178474"/>
                    </a:lnTo>
                    <a:close/>
                    <a:moveTo>
                      <a:pt x="357446" y="23820"/>
                    </a:moveTo>
                    <a:lnTo>
                      <a:pt x="357446" y="154653"/>
                    </a:lnTo>
                    <a:lnTo>
                      <a:pt x="562425" y="154653"/>
                    </a:lnTo>
                    <a:lnTo>
                      <a:pt x="481786" y="23820"/>
                    </a:lnTo>
                    <a:close/>
                    <a:moveTo>
                      <a:pt x="262121" y="23820"/>
                    </a:moveTo>
                    <a:lnTo>
                      <a:pt x="262121" y="154653"/>
                    </a:lnTo>
                    <a:lnTo>
                      <a:pt x="333592" y="154653"/>
                    </a:lnTo>
                    <a:lnTo>
                      <a:pt x="333592" y="23820"/>
                    </a:lnTo>
                    <a:close/>
                    <a:moveTo>
                      <a:pt x="113927" y="23820"/>
                    </a:moveTo>
                    <a:lnTo>
                      <a:pt x="33199" y="154653"/>
                    </a:lnTo>
                    <a:lnTo>
                      <a:pt x="238267" y="154653"/>
                    </a:lnTo>
                    <a:lnTo>
                      <a:pt x="238267" y="23820"/>
                    </a:lnTo>
                    <a:close/>
                    <a:moveTo>
                      <a:pt x="107251" y="0"/>
                    </a:moveTo>
                    <a:lnTo>
                      <a:pt x="250194" y="0"/>
                    </a:lnTo>
                    <a:lnTo>
                      <a:pt x="345519" y="0"/>
                    </a:lnTo>
                    <a:lnTo>
                      <a:pt x="488462" y="0"/>
                    </a:lnTo>
                    <a:cubicBezTo>
                      <a:pt x="492645" y="0"/>
                      <a:pt x="496472" y="2133"/>
                      <a:pt x="498608" y="5689"/>
                    </a:cubicBezTo>
                    <a:lnTo>
                      <a:pt x="593933" y="160342"/>
                    </a:lnTo>
                    <a:cubicBezTo>
                      <a:pt x="594200" y="160786"/>
                      <a:pt x="594467" y="161320"/>
                      <a:pt x="594734" y="161853"/>
                    </a:cubicBezTo>
                    <a:cubicBezTo>
                      <a:pt x="594734" y="161942"/>
                      <a:pt x="594823" y="162119"/>
                      <a:pt x="594823" y="162208"/>
                    </a:cubicBezTo>
                    <a:cubicBezTo>
                      <a:pt x="595090" y="162742"/>
                      <a:pt x="595268" y="163275"/>
                      <a:pt x="595357" y="163808"/>
                    </a:cubicBezTo>
                    <a:cubicBezTo>
                      <a:pt x="595357" y="163986"/>
                      <a:pt x="595446" y="164164"/>
                      <a:pt x="595446" y="164430"/>
                    </a:cubicBezTo>
                    <a:cubicBezTo>
                      <a:pt x="595624" y="165053"/>
                      <a:pt x="595713" y="165764"/>
                      <a:pt x="595713" y="166475"/>
                    </a:cubicBezTo>
                    <a:cubicBezTo>
                      <a:pt x="595713" y="166475"/>
                      <a:pt x="595713" y="166564"/>
                      <a:pt x="595713" y="166564"/>
                    </a:cubicBezTo>
                    <a:lnTo>
                      <a:pt x="595713" y="368768"/>
                    </a:lnTo>
                    <a:cubicBezTo>
                      <a:pt x="595713" y="375345"/>
                      <a:pt x="590373" y="380678"/>
                      <a:pt x="583786" y="380678"/>
                    </a:cubicBezTo>
                    <a:cubicBezTo>
                      <a:pt x="577200" y="380678"/>
                      <a:pt x="571860" y="375345"/>
                      <a:pt x="571860" y="368768"/>
                    </a:cubicBezTo>
                    <a:lnTo>
                      <a:pt x="571860" y="178474"/>
                    </a:lnTo>
                    <a:lnTo>
                      <a:pt x="357446" y="178474"/>
                    </a:lnTo>
                    <a:lnTo>
                      <a:pt x="357446" y="309307"/>
                    </a:lnTo>
                    <a:cubicBezTo>
                      <a:pt x="357446" y="314106"/>
                      <a:pt x="354508" y="318461"/>
                      <a:pt x="350058" y="320328"/>
                    </a:cubicBezTo>
                    <a:cubicBezTo>
                      <a:pt x="348545" y="320950"/>
                      <a:pt x="347032" y="321217"/>
                      <a:pt x="345519" y="321217"/>
                    </a:cubicBezTo>
                    <a:cubicBezTo>
                      <a:pt x="342404" y="321217"/>
                      <a:pt x="339377" y="319972"/>
                      <a:pt x="337063" y="317750"/>
                    </a:cubicBezTo>
                    <a:lnTo>
                      <a:pt x="297812" y="278554"/>
                    </a:lnTo>
                    <a:lnTo>
                      <a:pt x="258650" y="317750"/>
                    </a:lnTo>
                    <a:cubicBezTo>
                      <a:pt x="255178" y="321128"/>
                      <a:pt x="250105" y="322106"/>
                      <a:pt x="245655" y="320328"/>
                    </a:cubicBezTo>
                    <a:cubicBezTo>
                      <a:pt x="241205" y="318461"/>
                      <a:pt x="238267" y="314106"/>
                      <a:pt x="238267" y="309307"/>
                    </a:cubicBezTo>
                    <a:lnTo>
                      <a:pt x="238267" y="178474"/>
                    </a:lnTo>
                    <a:lnTo>
                      <a:pt x="23853" y="178474"/>
                    </a:lnTo>
                    <a:lnTo>
                      <a:pt x="23853" y="487780"/>
                    </a:lnTo>
                    <a:lnTo>
                      <a:pt x="345519" y="487780"/>
                    </a:lnTo>
                    <a:cubicBezTo>
                      <a:pt x="352105" y="487780"/>
                      <a:pt x="357446" y="493113"/>
                      <a:pt x="357446" y="499690"/>
                    </a:cubicBezTo>
                    <a:cubicBezTo>
                      <a:pt x="357446" y="506267"/>
                      <a:pt x="352105" y="511600"/>
                      <a:pt x="345519" y="511600"/>
                    </a:cubicBezTo>
                    <a:lnTo>
                      <a:pt x="11927" y="511600"/>
                    </a:lnTo>
                    <a:cubicBezTo>
                      <a:pt x="5340" y="511600"/>
                      <a:pt x="0" y="506267"/>
                      <a:pt x="0" y="499690"/>
                    </a:cubicBezTo>
                    <a:lnTo>
                      <a:pt x="0" y="166564"/>
                    </a:lnTo>
                    <a:cubicBezTo>
                      <a:pt x="0" y="166564"/>
                      <a:pt x="0" y="166475"/>
                      <a:pt x="0" y="166475"/>
                    </a:cubicBezTo>
                    <a:cubicBezTo>
                      <a:pt x="0" y="165764"/>
                      <a:pt x="89" y="165053"/>
                      <a:pt x="178" y="164430"/>
                    </a:cubicBezTo>
                    <a:cubicBezTo>
                      <a:pt x="267" y="164164"/>
                      <a:pt x="267" y="163986"/>
                      <a:pt x="356" y="163808"/>
                    </a:cubicBezTo>
                    <a:cubicBezTo>
                      <a:pt x="445" y="163275"/>
                      <a:pt x="623" y="162742"/>
                      <a:pt x="890" y="162208"/>
                    </a:cubicBezTo>
                    <a:cubicBezTo>
                      <a:pt x="890" y="162119"/>
                      <a:pt x="890" y="161942"/>
                      <a:pt x="979" y="161853"/>
                    </a:cubicBezTo>
                    <a:cubicBezTo>
                      <a:pt x="1246" y="161320"/>
                      <a:pt x="1424" y="160786"/>
                      <a:pt x="1780" y="160342"/>
                    </a:cubicBezTo>
                    <a:lnTo>
                      <a:pt x="97105" y="5689"/>
                    </a:lnTo>
                    <a:cubicBezTo>
                      <a:pt x="99241" y="2133"/>
                      <a:pt x="103068" y="0"/>
                      <a:pt x="1072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47" name="组合 12"/>
            <p:cNvGrpSpPr/>
            <p:nvPr/>
          </p:nvGrpSpPr>
          <p:grpSpPr>
            <a:xfrm>
              <a:off x="6871399" y="3369809"/>
              <a:ext cx="839108" cy="839108"/>
              <a:chOff x="1979029" y="3369809"/>
              <a:chExt cx="839108" cy="839108"/>
            </a:xfrm>
            <a:grpFill/>
          </p:grpSpPr>
          <p:sp>
            <p:nvSpPr>
              <p:cNvPr id="1048685" name="Shape14"/>
              <p:cNvSpPr/>
              <p:nvPr>
                <p:custDataLst>
                  <p:tags r:id="rId7"/>
                </p:custDataLst>
              </p:nvPr>
            </p:nvSpPr>
            <p:spPr>
              <a:xfrm>
                <a:off x="1979029" y="3369809"/>
                <a:ext cx="839108" cy="839108"/>
              </a:xfrm>
              <a:prstGeom prst="rect">
                <a:avLst/>
              </a:prstGeom>
              <a:solidFill>
                <a:schemeClr val="tx1">
                  <a:lumMod val="95000"/>
                  <a:lumOff val="5000"/>
                  <a:alpha val="62000"/>
                </a:schemeClr>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86" name="Shape14"/>
              <p:cNvSpPr/>
              <p:nvPr>
                <p:custDataLst>
                  <p:tags r:id="rId8"/>
                </p:custDataLst>
              </p:nvPr>
            </p:nvSpPr>
            <p:spPr>
              <a:xfrm>
                <a:off x="2137326" y="3528532"/>
                <a:ext cx="522514" cy="521662"/>
              </a:xfrm>
              <a:custGeom>
                <a:avLst/>
                <a:gdLst>
                  <a:gd name="connsiteX0" fmla="*/ 383735 w 606580"/>
                  <a:gd name="connsiteY0" fmla="*/ 494381 h 605592"/>
                  <a:gd name="connsiteX1" fmla="*/ 544695 w 606580"/>
                  <a:gd name="connsiteY1" fmla="*/ 494381 h 605592"/>
                  <a:gd name="connsiteX2" fmla="*/ 544695 w 606580"/>
                  <a:gd name="connsiteY2" fmla="*/ 519079 h 605592"/>
                  <a:gd name="connsiteX3" fmla="*/ 383735 w 606580"/>
                  <a:gd name="connsiteY3" fmla="*/ 519079 h 605592"/>
                  <a:gd name="connsiteX4" fmla="*/ 55676 w 606580"/>
                  <a:gd name="connsiteY4" fmla="*/ 438775 h 605592"/>
                  <a:gd name="connsiteX5" fmla="*/ 303360 w 606580"/>
                  <a:gd name="connsiteY5" fmla="*/ 438775 h 605592"/>
                  <a:gd name="connsiteX6" fmla="*/ 303360 w 606580"/>
                  <a:gd name="connsiteY6" fmla="*/ 463473 h 605592"/>
                  <a:gd name="connsiteX7" fmla="*/ 55676 w 606580"/>
                  <a:gd name="connsiteY7" fmla="*/ 463473 h 605592"/>
                  <a:gd name="connsiteX8" fmla="*/ 383735 w 606580"/>
                  <a:gd name="connsiteY8" fmla="*/ 420217 h 605592"/>
                  <a:gd name="connsiteX9" fmla="*/ 544695 w 606580"/>
                  <a:gd name="connsiteY9" fmla="*/ 420217 h 605592"/>
                  <a:gd name="connsiteX10" fmla="*/ 544695 w 606580"/>
                  <a:gd name="connsiteY10" fmla="*/ 444985 h 605592"/>
                  <a:gd name="connsiteX11" fmla="*/ 383735 w 606580"/>
                  <a:gd name="connsiteY11" fmla="*/ 444985 h 605592"/>
                  <a:gd name="connsiteX12" fmla="*/ 55676 w 606580"/>
                  <a:gd name="connsiteY12" fmla="*/ 377031 h 605592"/>
                  <a:gd name="connsiteX13" fmla="*/ 303360 w 606580"/>
                  <a:gd name="connsiteY13" fmla="*/ 377031 h 605592"/>
                  <a:gd name="connsiteX14" fmla="*/ 303360 w 606580"/>
                  <a:gd name="connsiteY14" fmla="*/ 401658 h 605592"/>
                  <a:gd name="connsiteX15" fmla="*/ 55676 w 606580"/>
                  <a:gd name="connsiteY15" fmla="*/ 401658 h 605592"/>
                  <a:gd name="connsiteX16" fmla="*/ 383735 w 606580"/>
                  <a:gd name="connsiteY16" fmla="*/ 346053 h 605592"/>
                  <a:gd name="connsiteX17" fmla="*/ 544695 w 606580"/>
                  <a:gd name="connsiteY17" fmla="*/ 346053 h 605592"/>
                  <a:gd name="connsiteX18" fmla="*/ 544695 w 606580"/>
                  <a:gd name="connsiteY18" fmla="*/ 370821 h 605592"/>
                  <a:gd name="connsiteX19" fmla="*/ 383735 w 606580"/>
                  <a:gd name="connsiteY19" fmla="*/ 370821 h 605592"/>
                  <a:gd name="connsiteX20" fmla="*/ 55676 w 606580"/>
                  <a:gd name="connsiteY20" fmla="*/ 315145 h 605592"/>
                  <a:gd name="connsiteX21" fmla="*/ 303360 w 606580"/>
                  <a:gd name="connsiteY21" fmla="*/ 315145 h 605592"/>
                  <a:gd name="connsiteX22" fmla="*/ 303360 w 606580"/>
                  <a:gd name="connsiteY22" fmla="*/ 339913 h 605592"/>
                  <a:gd name="connsiteX23" fmla="*/ 55676 w 606580"/>
                  <a:gd name="connsiteY23" fmla="*/ 339913 h 605592"/>
                  <a:gd name="connsiteX24" fmla="*/ 383735 w 606580"/>
                  <a:gd name="connsiteY24" fmla="*/ 271888 h 605592"/>
                  <a:gd name="connsiteX25" fmla="*/ 544695 w 606580"/>
                  <a:gd name="connsiteY25" fmla="*/ 271888 h 605592"/>
                  <a:gd name="connsiteX26" fmla="*/ 544695 w 606580"/>
                  <a:gd name="connsiteY26" fmla="*/ 296656 h 605592"/>
                  <a:gd name="connsiteX27" fmla="*/ 383735 w 606580"/>
                  <a:gd name="connsiteY27" fmla="*/ 296656 h 605592"/>
                  <a:gd name="connsiteX28" fmla="*/ 55676 w 606580"/>
                  <a:gd name="connsiteY28" fmla="*/ 253330 h 605592"/>
                  <a:gd name="connsiteX29" fmla="*/ 303360 w 606580"/>
                  <a:gd name="connsiteY29" fmla="*/ 253330 h 605592"/>
                  <a:gd name="connsiteX30" fmla="*/ 303360 w 606580"/>
                  <a:gd name="connsiteY30" fmla="*/ 278098 h 605592"/>
                  <a:gd name="connsiteX31" fmla="*/ 55676 w 606580"/>
                  <a:gd name="connsiteY31" fmla="*/ 278098 h 605592"/>
                  <a:gd name="connsiteX32" fmla="*/ 383735 w 606580"/>
                  <a:gd name="connsiteY32" fmla="*/ 197724 h 605592"/>
                  <a:gd name="connsiteX33" fmla="*/ 544695 w 606580"/>
                  <a:gd name="connsiteY33" fmla="*/ 197724 h 605592"/>
                  <a:gd name="connsiteX34" fmla="*/ 544695 w 606580"/>
                  <a:gd name="connsiteY34" fmla="*/ 222492 h 605592"/>
                  <a:gd name="connsiteX35" fmla="*/ 383735 w 606580"/>
                  <a:gd name="connsiteY35" fmla="*/ 222492 h 605592"/>
                  <a:gd name="connsiteX36" fmla="*/ 55676 w 606580"/>
                  <a:gd name="connsiteY36" fmla="*/ 179165 h 605592"/>
                  <a:gd name="connsiteX37" fmla="*/ 136191 w 606580"/>
                  <a:gd name="connsiteY37" fmla="*/ 179165 h 605592"/>
                  <a:gd name="connsiteX38" fmla="*/ 136191 w 606580"/>
                  <a:gd name="connsiteY38" fmla="*/ 203933 h 605592"/>
                  <a:gd name="connsiteX39" fmla="*/ 55676 w 606580"/>
                  <a:gd name="connsiteY39" fmla="*/ 203933 h 605592"/>
                  <a:gd name="connsiteX40" fmla="*/ 55676 w 606580"/>
                  <a:gd name="connsiteY40" fmla="*/ 129770 h 605592"/>
                  <a:gd name="connsiteX41" fmla="*/ 136191 w 606580"/>
                  <a:gd name="connsiteY41" fmla="*/ 129770 h 605592"/>
                  <a:gd name="connsiteX42" fmla="*/ 136191 w 606580"/>
                  <a:gd name="connsiteY42" fmla="*/ 154538 h 605592"/>
                  <a:gd name="connsiteX43" fmla="*/ 55676 w 606580"/>
                  <a:gd name="connsiteY43" fmla="*/ 154538 h 605592"/>
                  <a:gd name="connsiteX44" fmla="*/ 263040 w 606580"/>
                  <a:gd name="connsiteY44" fmla="*/ 116335 h 605592"/>
                  <a:gd name="connsiteX45" fmla="*/ 263040 w 606580"/>
                  <a:gd name="connsiteY45" fmla="*/ 169914 h 605592"/>
                  <a:gd name="connsiteX46" fmla="*/ 316707 w 606580"/>
                  <a:gd name="connsiteY46" fmla="*/ 169914 h 605592"/>
                  <a:gd name="connsiteX47" fmla="*/ 24791 w 606580"/>
                  <a:gd name="connsiteY47" fmla="*/ 98908 h 605592"/>
                  <a:gd name="connsiteX48" fmla="*/ 24791 w 606580"/>
                  <a:gd name="connsiteY48" fmla="*/ 512895 h 605592"/>
                  <a:gd name="connsiteX49" fmla="*/ 334255 w 606580"/>
                  <a:gd name="connsiteY49" fmla="*/ 512895 h 605592"/>
                  <a:gd name="connsiteX50" fmla="*/ 334255 w 606580"/>
                  <a:gd name="connsiteY50" fmla="*/ 194664 h 605592"/>
                  <a:gd name="connsiteX51" fmla="*/ 250691 w 606580"/>
                  <a:gd name="connsiteY51" fmla="*/ 194664 h 605592"/>
                  <a:gd name="connsiteX52" fmla="*/ 238342 w 606580"/>
                  <a:gd name="connsiteY52" fmla="*/ 182336 h 605592"/>
                  <a:gd name="connsiteX53" fmla="*/ 238342 w 606580"/>
                  <a:gd name="connsiteY53" fmla="*/ 98908 h 605592"/>
                  <a:gd name="connsiteX54" fmla="*/ 482813 w 606580"/>
                  <a:gd name="connsiteY54" fmla="*/ 42177 h 605592"/>
                  <a:gd name="connsiteX55" fmla="*/ 482813 w 606580"/>
                  <a:gd name="connsiteY55" fmla="*/ 123565 h 605592"/>
                  <a:gd name="connsiteX56" fmla="*/ 564334 w 606580"/>
                  <a:gd name="connsiteY56" fmla="*/ 123565 h 605592"/>
                  <a:gd name="connsiteX57" fmla="*/ 148558 w 606580"/>
                  <a:gd name="connsiteY57" fmla="*/ 24750 h 605592"/>
                  <a:gd name="connsiteX58" fmla="*/ 148558 w 606580"/>
                  <a:gd name="connsiteY58" fmla="*/ 74158 h 605592"/>
                  <a:gd name="connsiteX59" fmla="*/ 250691 w 606580"/>
                  <a:gd name="connsiteY59" fmla="*/ 74158 h 605592"/>
                  <a:gd name="connsiteX60" fmla="*/ 259419 w 606580"/>
                  <a:gd name="connsiteY60" fmla="*/ 77773 h 605592"/>
                  <a:gd name="connsiteX61" fmla="*/ 355425 w 606580"/>
                  <a:gd name="connsiteY61" fmla="*/ 173529 h 605592"/>
                  <a:gd name="connsiteX62" fmla="*/ 359046 w 606580"/>
                  <a:gd name="connsiteY62" fmla="*/ 182336 h 605592"/>
                  <a:gd name="connsiteX63" fmla="*/ 359046 w 606580"/>
                  <a:gd name="connsiteY63" fmla="*/ 525316 h 605592"/>
                  <a:gd name="connsiteX64" fmla="*/ 346604 w 606580"/>
                  <a:gd name="connsiteY64" fmla="*/ 537645 h 605592"/>
                  <a:gd name="connsiteX65" fmla="*/ 148558 w 606580"/>
                  <a:gd name="connsiteY65" fmla="*/ 537645 h 605592"/>
                  <a:gd name="connsiteX66" fmla="*/ 148558 w 606580"/>
                  <a:gd name="connsiteY66" fmla="*/ 580935 h 605592"/>
                  <a:gd name="connsiteX67" fmla="*/ 581882 w 606580"/>
                  <a:gd name="connsiteY67" fmla="*/ 580935 h 605592"/>
                  <a:gd name="connsiteX68" fmla="*/ 581882 w 606580"/>
                  <a:gd name="connsiteY68" fmla="*/ 148316 h 605592"/>
                  <a:gd name="connsiteX69" fmla="*/ 470464 w 606580"/>
                  <a:gd name="connsiteY69" fmla="*/ 148316 h 605592"/>
                  <a:gd name="connsiteX70" fmla="*/ 458022 w 606580"/>
                  <a:gd name="connsiteY70" fmla="*/ 135987 h 605592"/>
                  <a:gd name="connsiteX71" fmla="*/ 458022 w 606580"/>
                  <a:gd name="connsiteY71" fmla="*/ 24750 h 605592"/>
                  <a:gd name="connsiteX72" fmla="*/ 136209 w 606580"/>
                  <a:gd name="connsiteY72" fmla="*/ 0 h 605592"/>
                  <a:gd name="connsiteX73" fmla="*/ 470464 w 606580"/>
                  <a:gd name="connsiteY73" fmla="*/ 0 h 605592"/>
                  <a:gd name="connsiteX74" fmla="*/ 479192 w 606580"/>
                  <a:gd name="connsiteY74" fmla="*/ 3615 h 605592"/>
                  <a:gd name="connsiteX75" fmla="*/ 602959 w 606580"/>
                  <a:gd name="connsiteY75" fmla="*/ 127181 h 605592"/>
                  <a:gd name="connsiteX76" fmla="*/ 606580 w 606580"/>
                  <a:gd name="connsiteY76" fmla="*/ 135987 h 605592"/>
                  <a:gd name="connsiteX77" fmla="*/ 606580 w 606580"/>
                  <a:gd name="connsiteY77" fmla="*/ 593263 h 605592"/>
                  <a:gd name="connsiteX78" fmla="*/ 594231 w 606580"/>
                  <a:gd name="connsiteY78" fmla="*/ 605592 h 605592"/>
                  <a:gd name="connsiteX79" fmla="*/ 136209 w 606580"/>
                  <a:gd name="connsiteY79" fmla="*/ 605592 h 605592"/>
                  <a:gd name="connsiteX80" fmla="*/ 123767 w 606580"/>
                  <a:gd name="connsiteY80" fmla="*/ 593263 h 605592"/>
                  <a:gd name="connsiteX81" fmla="*/ 123767 w 606580"/>
                  <a:gd name="connsiteY81" fmla="*/ 537645 h 605592"/>
                  <a:gd name="connsiteX82" fmla="*/ 12349 w 606580"/>
                  <a:gd name="connsiteY82" fmla="*/ 537645 h 605592"/>
                  <a:gd name="connsiteX83" fmla="*/ 0 w 606580"/>
                  <a:gd name="connsiteY83" fmla="*/ 525316 h 605592"/>
                  <a:gd name="connsiteX84" fmla="*/ 0 w 606580"/>
                  <a:gd name="connsiteY84" fmla="*/ 86487 h 605592"/>
                  <a:gd name="connsiteX85" fmla="*/ 12349 w 606580"/>
                  <a:gd name="connsiteY85" fmla="*/ 74158 h 605592"/>
                  <a:gd name="connsiteX86" fmla="*/ 123767 w 606580"/>
                  <a:gd name="connsiteY86" fmla="*/ 74158 h 605592"/>
                  <a:gd name="connsiteX87" fmla="*/ 123767 w 606580"/>
                  <a:gd name="connsiteY87" fmla="*/ 12329 h 605592"/>
                  <a:gd name="connsiteX88" fmla="*/ 136209 w 606580"/>
                  <a:gd name="connsiteY88"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6580" h="605592">
                    <a:moveTo>
                      <a:pt x="383735" y="494381"/>
                    </a:moveTo>
                    <a:lnTo>
                      <a:pt x="544695" y="494381"/>
                    </a:lnTo>
                    <a:lnTo>
                      <a:pt x="544695" y="519079"/>
                    </a:lnTo>
                    <a:lnTo>
                      <a:pt x="383735" y="519079"/>
                    </a:lnTo>
                    <a:close/>
                    <a:moveTo>
                      <a:pt x="55676" y="438775"/>
                    </a:moveTo>
                    <a:lnTo>
                      <a:pt x="303360" y="438775"/>
                    </a:lnTo>
                    <a:lnTo>
                      <a:pt x="303360" y="463473"/>
                    </a:lnTo>
                    <a:lnTo>
                      <a:pt x="55676" y="463473"/>
                    </a:lnTo>
                    <a:close/>
                    <a:moveTo>
                      <a:pt x="383735" y="420217"/>
                    </a:moveTo>
                    <a:lnTo>
                      <a:pt x="544695" y="420217"/>
                    </a:lnTo>
                    <a:lnTo>
                      <a:pt x="544695" y="444985"/>
                    </a:lnTo>
                    <a:lnTo>
                      <a:pt x="383735" y="444985"/>
                    </a:lnTo>
                    <a:close/>
                    <a:moveTo>
                      <a:pt x="55676" y="377031"/>
                    </a:moveTo>
                    <a:lnTo>
                      <a:pt x="303360" y="377031"/>
                    </a:lnTo>
                    <a:lnTo>
                      <a:pt x="303360" y="401658"/>
                    </a:lnTo>
                    <a:lnTo>
                      <a:pt x="55676" y="401658"/>
                    </a:lnTo>
                    <a:close/>
                    <a:moveTo>
                      <a:pt x="383735" y="346053"/>
                    </a:moveTo>
                    <a:lnTo>
                      <a:pt x="544695" y="346053"/>
                    </a:lnTo>
                    <a:lnTo>
                      <a:pt x="544695" y="370821"/>
                    </a:lnTo>
                    <a:lnTo>
                      <a:pt x="383735" y="370821"/>
                    </a:lnTo>
                    <a:close/>
                    <a:moveTo>
                      <a:pt x="55676" y="315145"/>
                    </a:moveTo>
                    <a:lnTo>
                      <a:pt x="303360" y="315145"/>
                    </a:lnTo>
                    <a:lnTo>
                      <a:pt x="303360" y="339913"/>
                    </a:lnTo>
                    <a:lnTo>
                      <a:pt x="55676" y="339913"/>
                    </a:lnTo>
                    <a:close/>
                    <a:moveTo>
                      <a:pt x="383735" y="271888"/>
                    </a:moveTo>
                    <a:lnTo>
                      <a:pt x="544695" y="271888"/>
                    </a:lnTo>
                    <a:lnTo>
                      <a:pt x="544695" y="296656"/>
                    </a:lnTo>
                    <a:lnTo>
                      <a:pt x="383735" y="296656"/>
                    </a:lnTo>
                    <a:close/>
                    <a:moveTo>
                      <a:pt x="55676" y="253330"/>
                    </a:moveTo>
                    <a:lnTo>
                      <a:pt x="303360" y="253330"/>
                    </a:lnTo>
                    <a:lnTo>
                      <a:pt x="303360" y="278098"/>
                    </a:lnTo>
                    <a:lnTo>
                      <a:pt x="55676" y="278098"/>
                    </a:lnTo>
                    <a:close/>
                    <a:moveTo>
                      <a:pt x="383735" y="197724"/>
                    </a:moveTo>
                    <a:lnTo>
                      <a:pt x="544695" y="197724"/>
                    </a:lnTo>
                    <a:lnTo>
                      <a:pt x="544695" y="222492"/>
                    </a:lnTo>
                    <a:lnTo>
                      <a:pt x="383735" y="222492"/>
                    </a:lnTo>
                    <a:close/>
                    <a:moveTo>
                      <a:pt x="55676" y="179165"/>
                    </a:moveTo>
                    <a:lnTo>
                      <a:pt x="136191" y="179165"/>
                    </a:lnTo>
                    <a:lnTo>
                      <a:pt x="136191" y="203933"/>
                    </a:lnTo>
                    <a:lnTo>
                      <a:pt x="55676" y="203933"/>
                    </a:lnTo>
                    <a:close/>
                    <a:moveTo>
                      <a:pt x="55676" y="129770"/>
                    </a:moveTo>
                    <a:lnTo>
                      <a:pt x="136191" y="129770"/>
                    </a:lnTo>
                    <a:lnTo>
                      <a:pt x="136191" y="154538"/>
                    </a:lnTo>
                    <a:lnTo>
                      <a:pt x="55676" y="154538"/>
                    </a:lnTo>
                    <a:close/>
                    <a:moveTo>
                      <a:pt x="263040" y="116335"/>
                    </a:moveTo>
                    <a:lnTo>
                      <a:pt x="263040" y="169914"/>
                    </a:lnTo>
                    <a:lnTo>
                      <a:pt x="316707" y="169914"/>
                    </a:lnTo>
                    <a:close/>
                    <a:moveTo>
                      <a:pt x="24791" y="98908"/>
                    </a:moveTo>
                    <a:lnTo>
                      <a:pt x="24791" y="512895"/>
                    </a:lnTo>
                    <a:lnTo>
                      <a:pt x="334255" y="512895"/>
                    </a:lnTo>
                    <a:lnTo>
                      <a:pt x="334255" y="194664"/>
                    </a:lnTo>
                    <a:lnTo>
                      <a:pt x="250691" y="194664"/>
                    </a:lnTo>
                    <a:cubicBezTo>
                      <a:pt x="243820" y="194664"/>
                      <a:pt x="238342" y="189103"/>
                      <a:pt x="238342" y="182336"/>
                    </a:cubicBezTo>
                    <a:lnTo>
                      <a:pt x="238342" y="98908"/>
                    </a:lnTo>
                    <a:close/>
                    <a:moveTo>
                      <a:pt x="482813" y="42177"/>
                    </a:moveTo>
                    <a:lnTo>
                      <a:pt x="482813" y="123565"/>
                    </a:lnTo>
                    <a:lnTo>
                      <a:pt x="564334" y="123565"/>
                    </a:lnTo>
                    <a:close/>
                    <a:moveTo>
                      <a:pt x="148558" y="24750"/>
                    </a:moveTo>
                    <a:lnTo>
                      <a:pt x="148558" y="74158"/>
                    </a:lnTo>
                    <a:lnTo>
                      <a:pt x="250691" y="74158"/>
                    </a:lnTo>
                    <a:cubicBezTo>
                      <a:pt x="253941" y="74158"/>
                      <a:pt x="257098" y="75456"/>
                      <a:pt x="259419" y="77773"/>
                    </a:cubicBezTo>
                    <a:lnTo>
                      <a:pt x="355425" y="173529"/>
                    </a:lnTo>
                    <a:cubicBezTo>
                      <a:pt x="357746" y="175847"/>
                      <a:pt x="359046" y="178999"/>
                      <a:pt x="359046" y="182336"/>
                    </a:cubicBezTo>
                    <a:lnTo>
                      <a:pt x="359046" y="525316"/>
                    </a:lnTo>
                    <a:cubicBezTo>
                      <a:pt x="359046" y="532083"/>
                      <a:pt x="353475" y="537645"/>
                      <a:pt x="346604" y="537645"/>
                    </a:cubicBezTo>
                    <a:lnTo>
                      <a:pt x="148558" y="537645"/>
                    </a:lnTo>
                    <a:lnTo>
                      <a:pt x="148558" y="580935"/>
                    </a:lnTo>
                    <a:lnTo>
                      <a:pt x="581882" y="580935"/>
                    </a:lnTo>
                    <a:lnTo>
                      <a:pt x="581882" y="148316"/>
                    </a:lnTo>
                    <a:lnTo>
                      <a:pt x="470464" y="148316"/>
                    </a:lnTo>
                    <a:cubicBezTo>
                      <a:pt x="463593" y="148316"/>
                      <a:pt x="458022" y="142754"/>
                      <a:pt x="458022" y="135987"/>
                    </a:cubicBezTo>
                    <a:lnTo>
                      <a:pt x="458022" y="24750"/>
                    </a:lnTo>
                    <a:close/>
                    <a:moveTo>
                      <a:pt x="136209" y="0"/>
                    </a:moveTo>
                    <a:lnTo>
                      <a:pt x="470464" y="0"/>
                    </a:lnTo>
                    <a:cubicBezTo>
                      <a:pt x="473621" y="0"/>
                      <a:pt x="476778" y="1298"/>
                      <a:pt x="479192" y="3615"/>
                    </a:cubicBezTo>
                    <a:lnTo>
                      <a:pt x="602959" y="127181"/>
                    </a:lnTo>
                    <a:cubicBezTo>
                      <a:pt x="605373" y="129591"/>
                      <a:pt x="606580" y="132743"/>
                      <a:pt x="606580" y="135987"/>
                    </a:cubicBezTo>
                    <a:lnTo>
                      <a:pt x="606580" y="593263"/>
                    </a:lnTo>
                    <a:cubicBezTo>
                      <a:pt x="606580" y="600123"/>
                      <a:pt x="601102" y="605592"/>
                      <a:pt x="594231" y="605592"/>
                    </a:cubicBezTo>
                    <a:lnTo>
                      <a:pt x="136209" y="605592"/>
                    </a:lnTo>
                    <a:cubicBezTo>
                      <a:pt x="129338" y="605592"/>
                      <a:pt x="123767" y="600123"/>
                      <a:pt x="123767" y="593263"/>
                    </a:cubicBezTo>
                    <a:lnTo>
                      <a:pt x="123767" y="537645"/>
                    </a:lnTo>
                    <a:lnTo>
                      <a:pt x="12349" y="537645"/>
                    </a:lnTo>
                    <a:cubicBezTo>
                      <a:pt x="5571" y="537645"/>
                      <a:pt x="0" y="532083"/>
                      <a:pt x="0" y="525316"/>
                    </a:cubicBezTo>
                    <a:lnTo>
                      <a:pt x="0" y="86487"/>
                    </a:lnTo>
                    <a:cubicBezTo>
                      <a:pt x="0" y="79720"/>
                      <a:pt x="5571" y="74158"/>
                      <a:pt x="12349" y="74158"/>
                    </a:cubicBezTo>
                    <a:lnTo>
                      <a:pt x="123767" y="74158"/>
                    </a:lnTo>
                    <a:lnTo>
                      <a:pt x="123767" y="12329"/>
                    </a:lnTo>
                    <a:cubicBezTo>
                      <a:pt x="123767" y="5562"/>
                      <a:pt x="129338" y="0"/>
                      <a:pt x="1362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48" name="组合 13"/>
            <p:cNvGrpSpPr/>
            <p:nvPr/>
          </p:nvGrpSpPr>
          <p:grpSpPr>
            <a:xfrm>
              <a:off x="9317583" y="3369809"/>
              <a:ext cx="839108" cy="839108"/>
              <a:chOff x="1979029" y="3369809"/>
              <a:chExt cx="839108" cy="839108"/>
            </a:xfrm>
            <a:grpFill/>
          </p:grpSpPr>
          <p:sp>
            <p:nvSpPr>
              <p:cNvPr id="1048687" name="Shape14"/>
              <p:cNvSpPr/>
              <p:nvPr>
                <p:custDataLst>
                  <p:tags r:id="rId9"/>
                </p:custDataLst>
              </p:nvPr>
            </p:nvSpPr>
            <p:spPr>
              <a:xfrm>
                <a:off x="1979029" y="3369809"/>
                <a:ext cx="839108" cy="839108"/>
              </a:xfrm>
              <a:prstGeom prst="rect">
                <a:avLst/>
              </a:prstGeom>
              <a:solidFill>
                <a:schemeClr val="tx1">
                  <a:lumMod val="95000"/>
                  <a:lumOff val="5000"/>
                  <a:alpha val="62000"/>
                </a:schemeClr>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88" name="Shape14"/>
              <p:cNvSpPr/>
              <p:nvPr>
                <p:custDataLst>
                  <p:tags r:id="rId10"/>
                </p:custDataLst>
              </p:nvPr>
            </p:nvSpPr>
            <p:spPr>
              <a:xfrm>
                <a:off x="2153775" y="3528106"/>
                <a:ext cx="489616" cy="522514"/>
              </a:xfrm>
              <a:custGeom>
                <a:avLst/>
                <a:gdLst>
                  <a:gd name="T0" fmla="*/ 1934 w 3867"/>
                  <a:gd name="T1" fmla="*/ 0 h 4133"/>
                  <a:gd name="T2" fmla="*/ 1734 w 3867"/>
                  <a:gd name="T3" fmla="*/ 200 h 4133"/>
                  <a:gd name="T4" fmla="*/ 1734 w 3867"/>
                  <a:gd name="T5" fmla="*/ 400 h 4133"/>
                  <a:gd name="T6" fmla="*/ 467 w 3867"/>
                  <a:gd name="T7" fmla="*/ 400 h 4133"/>
                  <a:gd name="T8" fmla="*/ 200 w 3867"/>
                  <a:gd name="T9" fmla="*/ 400 h 4133"/>
                  <a:gd name="T10" fmla="*/ 0 w 3867"/>
                  <a:gd name="T11" fmla="*/ 600 h 4133"/>
                  <a:gd name="T12" fmla="*/ 200 w 3867"/>
                  <a:gd name="T13" fmla="*/ 800 h 4133"/>
                  <a:gd name="T14" fmla="*/ 267 w 3867"/>
                  <a:gd name="T15" fmla="*/ 800 h 4133"/>
                  <a:gd name="T16" fmla="*/ 267 w 3867"/>
                  <a:gd name="T17" fmla="*/ 2733 h 4133"/>
                  <a:gd name="T18" fmla="*/ 467 w 3867"/>
                  <a:gd name="T19" fmla="*/ 2933 h 4133"/>
                  <a:gd name="T20" fmla="*/ 1734 w 3867"/>
                  <a:gd name="T21" fmla="*/ 2933 h 4133"/>
                  <a:gd name="T22" fmla="*/ 1734 w 3867"/>
                  <a:gd name="T23" fmla="*/ 3733 h 4133"/>
                  <a:gd name="T24" fmla="*/ 1267 w 3867"/>
                  <a:gd name="T25" fmla="*/ 3733 h 4133"/>
                  <a:gd name="T26" fmla="*/ 1067 w 3867"/>
                  <a:gd name="T27" fmla="*/ 3933 h 4133"/>
                  <a:gd name="T28" fmla="*/ 1267 w 3867"/>
                  <a:gd name="T29" fmla="*/ 4133 h 4133"/>
                  <a:gd name="T30" fmla="*/ 2600 w 3867"/>
                  <a:gd name="T31" fmla="*/ 4133 h 4133"/>
                  <a:gd name="T32" fmla="*/ 2800 w 3867"/>
                  <a:gd name="T33" fmla="*/ 3933 h 4133"/>
                  <a:gd name="T34" fmla="*/ 2600 w 3867"/>
                  <a:gd name="T35" fmla="*/ 3733 h 4133"/>
                  <a:gd name="T36" fmla="*/ 2134 w 3867"/>
                  <a:gd name="T37" fmla="*/ 3733 h 4133"/>
                  <a:gd name="T38" fmla="*/ 2134 w 3867"/>
                  <a:gd name="T39" fmla="*/ 2933 h 4133"/>
                  <a:gd name="T40" fmla="*/ 3400 w 3867"/>
                  <a:gd name="T41" fmla="*/ 2933 h 4133"/>
                  <a:gd name="T42" fmla="*/ 3600 w 3867"/>
                  <a:gd name="T43" fmla="*/ 2733 h 4133"/>
                  <a:gd name="T44" fmla="*/ 3600 w 3867"/>
                  <a:gd name="T45" fmla="*/ 800 h 4133"/>
                  <a:gd name="T46" fmla="*/ 3667 w 3867"/>
                  <a:gd name="T47" fmla="*/ 800 h 4133"/>
                  <a:gd name="T48" fmla="*/ 3867 w 3867"/>
                  <a:gd name="T49" fmla="*/ 600 h 4133"/>
                  <a:gd name="T50" fmla="*/ 3667 w 3867"/>
                  <a:gd name="T51" fmla="*/ 400 h 4133"/>
                  <a:gd name="T52" fmla="*/ 3400 w 3867"/>
                  <a:gd name="T53" fmla="*/ 400 h 4133"/>
                  <a:gd name="T54" fmla="*/ 2134 w 3867"/>
                  <a:gd name="T55" fmla="*/ 400 h 4133"/>
                  <a:gd name="T56" fmla="*/ 2134 w 3867"/>
                  <a:gd name="T57" fmla="*/ 200 h 4133"/>
                  <a:gd name="T58" fmla="*/ 1934 w 3867"/>
                  <a:gd name="T59" fmla="*/ 0 h 4133"/>
                  <a:gd name="T60" fmla="*/ 2459 w 3867"/>
                  <a:gd name="T61" fmla="*/ 1125 h 4133"/>
                  <a:gd name="T62" fmla="*/ 2742 w 3867"/>
                  <a:gd name="T63" fmla="*/ 1125 h 4133"/>
                  <a:gd name="T64" fmla="*/ 2742 w 3867"/>
                  <a:gd name="T65" fmla="*/ 1408 h 4133"/>
                  <a:gd name="T66" fmla="*/ 2208 w 3867"/>
                  <a:gd name="T67" fmla="*/ 1941 h 4133"/>
                  <a:gd name="T68" fmla="*/ 1926 w 3867"/>
                  <a:gd name="T69" fmla="*/ 1941 h 4133"/>
                  <a:gd name="T70" fmla="*/ 1800 w 3867"/>
                  <a:gd name="T71" fmla="*/ 1816 h 4133"/>
                  <a:gd name="T72" fmla="*/ 1408 w 3867"/>
                  <a:gd name="T73" fmla="*/ 2208 h 4133"/>
                  <a:gd name="T74" fmla="*/ 1267 w 3867"/>
                  <a:gd name="T75" fmla="*/ 2267 h 4133"/>
                  <a:gd name="T76" fmla="*/ 1126 w 3867"/>
                  <a:gd name="T77" fmla="*/ 2208 h 4133"/>
                  <a:gd name="T78" fmla="*/ 1126 w 3867"/>
                  <a:gd name="T79" fmla="*/ 1925 h 4133"/>
                  <a:gd name="T80" fmla="*/ 1659 w 3867"/>
                  <a:gd name="T81" fmla="*/ 1392 h 4133"/>
                  <a:gd name="T82" fmla="*/ 1942 w 3867"/>
                  <a:gd name="T83" fmla="*/ 1392 h 4133"/>
                  <a:gd name="T84" fmla="*/ 2067 w 3867"/>
                  <a:gd name="T85" fmla="*/ 1517 h 4133"/>
                  <a:gd name="T86" fmla="*/ 2459 w 3867"/>
                  <a:gd name="T87" fmla="*/ 1125 h 4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67" h="4133">
                    <a:moveTo>
                      <a:pt x="1934" y="0"/>
                    </a:moveTo>
                    <a:cubicBezTo>
                      <a:pt x="1823" y="0"/>
                      <a:pt x="1734" y="90"/>
                      <a:pt x="1734" y="200"/>
                    </a:cubicBezTo>
                    <a:lnTo>
                      <a:pt x="1734" y="400"/>
                    </a:lnTo>
                    <a:lnTo>
                      <a:pt x="467" y="400"/>
                    </a:lnTo>
                    <a:lnTo>
                      <a:pt x="200" y="400"/>
                    </a:lnTo>
                    <a:cubicBezTo>
                      <a:pt x="90" y="400"/>
                      <a:pt x="0" y="490"/>
                      <a:pt x="0" y="600"/>
                    </a:cubicBezTo>
                    <a:cubicBezTo>
                      <a:pt x="0" y="710"/>
                      <a:pt x="90" y="800"/>
                      <a:pt x="200" y="800"/>
                    </a:cubicBezTo>
                    <a:lnTo>
                      <a:pt x="267" y="800"/>
                    </a:lnTo>
                    <a:lnTo>
                      <a:pt x="267" y="2733"/>
                    </a:lnTo>
                    <a:cubicBezTo>
                      <a:pt x="267" y="2844"/>
                      <a:pt x="357" y="2933"/>
                      <a:pt x="467" y="2933"/>
                    </a:cubicBezTo>
                    <a:lnTo>
                      <a:pt x="1734" y="2933"/>
                    </a:lnTo>
                    <a:lnTo>
                      <a:pt x="1734" y="3733"/>
                    </a:lnTo>
                    <a:lnTo>
                      <a:pt x="1267" y="3733"/>
                    </a:lnTo>
                    <a:cubicBezTo>
                      <a:pt x="1157" y="3733"/>
                      <a:pt x="1067" y="3823"/>
                      <a:pt x="1067" y="3933"/>
                    </a:cubicBezTo>
                    <a:cubicBezTo>
                      <a:pt x="1067" y="4044"/>
                      <a:pt x="1157" y="4133"/>
                      <a:pt x="1267" y="4133"/>
                    </a:cubicBezTo>
                    <a:lnTo>
                      <a:pt x="2600" y="4133"/>
                    </a:lnTo>
                    <a:cubicBezTo>
                      <a:pt x="2711" y="4133"/>
                      <a:pt x="2800" y="4044"/>
                      <a:pt x="2800" y="3933"/>
                    </a:cubicBezTo>
                    <a:cubicBezTo>
                      <a:pt x="2800" y="3823"/>
                      <a:pt x="2711" y="3733"/>
                      <a:pt x="2600" y="3733"/>
                    </a:cubicBezTo>
                    <a:lnTo>
                      <a:pt x="2134" y="3733"/>
                    </a:lnTo>
                    <a:lnTo>
                      <a:pt x="2134" y="2933"/>
                    </a:lnTo>
                    <a:lnTo>
                      <a:pt x="3400" y="2933"/>
                    </a:lnTo>
                    <a:cubicBezTo>
                      <a:pt x="3511" y="2933"/>
                      <a:pt x="3600" y="2844"/>
                      <a:pt x="3600" y="2733"/>
                    </a:cubicBezTo>
                    <a:lnTo>
                      <a:pt x="3600" y="800"/>
                    </a:lnTo>
                    <a:lnTo>
                      <a:pt x="3667" y="800"/>
                    </a:lnTo>
                    <a:cubicBezTo>
                      <a:pt x="3777" y="800"/>
                      <a:pt x="3867" y="710"/>
                      <a:pt x="3867" y="600"/>
                    </a:cubicBezTo>
                    <a:cubicBezTo>
                      <a:pt x="3867" y="490"/>
                      <a:pt x="3777" y="400"/>
                      <a:pt x="3667" y="400"/>
                    </a:cubicBezTo>
                    <a:lnTo>
                      <a:pt x="3400" y="400"/>
                    </a:lnTo>
                    <a:lnTo>
                      <a:pt x="2134" y="400"/>
                    </a:lnTo>
                    <a:lnTo>
                      <a:pt x="2134" y="200"/>
                    </a:lnTo>
                    <a:cubicBezTo>
                      <a:pt x="2134" y="90"/>
                      <a:pt x="2044" y="0"/>
                      <a:pt x="1934" y="0"/>
                    </a:cubicBezTo>
                    <a:close/>
                    <a:moveTo>
                      <a:pt x="2459" y="1125"/>
                    </a:moveTo>
                    <a:cubicBezTo>
                      <a:pt x="2537" y="1047"/>
                      <a:pt x="2664" y="1047"/>
                      <a:pt x="2742" y="1125"/>
                    </a:cubicBezTo>
                    <a:cubicBezTo>
                      <a:pt x="2820" y="1203"/>
                      <a:pt x="2820" y="1330"/>
                      <a:pt x="2742" y="1408"/>
                    </a:cubicBezTo>
                    <a:lnTo>
                      <a:pt x="2208" y="1941"/>
                    </a:lnTo>
                    <a:cubicBezTo>
                      <a:pt x="2130" y="2020"/>
                      <a:pt x="2004" y="2020"/>
                      <a:pt x="1926" y="1941"/>
                    </a:cubicBezTo>
                    <a:lnTo>
                      <a:pt x="1800" y="1816"/>
                    </a:lnTo>
                    <a:lnTo>
                      <a:pt x="1408" y="2208"/>
                    </a:lnTo>
                    <a:cubicBezTo>
                      <a:pt x="1369" y="2247"/>
                      <a:pt x="1318" y="2267"/>
                      <a:pt x="1267" y="2267"/>
                    </a:cubicBezTo>
                    <a:cubicBezTo>
                      <a:pt x="1216" y="2267"/>
                      <a:pt x="1165" y="2247"/>
                      <a:pt x="1126" y="2208"/>
                    </a:cubicBezTo>
                    <a:cubicBezTo>
                      <a:pt x="1047" y="2130"/>
                      <a:pt x="1047" y="2003"/>
                      <a:pt x="1126" y="1925"/>
                    </a:cubicBezTo>
                    <a:lnTo>
                      <a:pt x="1659" y="1392"/>
                    </a:lnTo>
                    <a:cubicBezTo>
                      <a:pt x="1737" y="1314"/>
                      <a:pt x="1864" y="1314"/>
                      <a:pt x="1942" y="1392"/>
                    </a:cubicBezTo>
                    <a:lnTo>
                      <a:pt x="2067" y="1517"/>
                    </a:lnTo>
                    <a:lnTo>
                      <a:pt x="2459" y="112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sp>
        <p:nvSpPr>
          <p:cNvPr id="2" name="Shape20"/>
          <p:cNvSpPr txBox="1"/>
          <p:nvPr>
            <p:custDataLst>
              <p:tags r:id="rId11"/>
            </p:custDataLst>
          </p:nvPr>
        </p:nvSpPr>
        <p:spPr>
          <a:xfrm>
            <a:off x="5349240" y="4300061"/>
            <a:ext cx="1675924" cy="36830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lnSpc>
                <a:spcPct val="150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全国</a:t>
            </a:r>
            <a:r>
              <a:rPr lang="en-US" altLang="zh-CN"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 </a:t>
            </a:r>
            <a:r>
              <a:rPr lang="en-US" altLang="zh-CN" sz="1200" b="1" dirty="0">
                <a:solidFill>
                  <a:srgbClr val="C00000"/>
                </a:solidFill>
                <a:latin typeface="微软雅黑" panose="020B0503020204020204" charset="-122"/>
                <a:ea typeface="微软雅黑" panose="020B0503020204020204" charset="-122"/>
                <a:cs typeface="微软雅黑" panose="020B0503020204020204" charset="-122"/>
                <a:sym typeface="+mn-ea"/>
              </a:rPr>
              <a:t>88 </a:t>
            </a: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家财险公司</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Shape15"/>
          <p:cNvSpPr txBox="1"/>
          <p:nvPr>
            <p:custDataLst>
              <p:tags r:id="rId12"/>
            </p:custDataLst>
          </p:nvPr>
        </p:nvSpPr>
        <p:spPr>
          <a:xfrm>
            <a:off x="-174625" y="2233295"/>
            <a:ext cx="2113915" cy="737235"/>
          </a:xfrm>
          <a:prstGeom prst="rect">
            <a:avLst/>
          </a:prstGeom>
          <a:noFill/>
        </p:spPr>
        <p:txBody>
          <a:bodyPr wrap="square" rtlCol="0">
            <a:spAutoFit/>
          </a:bodyPr>
          <a:p>
            <a:pPr algn="ctr">
              <a:lnSpc>
                <a:spcPct val="150000"/>
              </a:lnSpc>
            </a:pPr>
            <a:r>
              <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2023</a:t>
            </a:r>
            <a:r>
              <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年保费规模</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70亿</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元</a:t>
            </a:r>
            <a:endPar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
        <p:nvSpPr>
          <p:cNvPr id="6" name="Shape17"/>
          <p:cNvSpPr txBox="1"/>
          <p:nvPr>
            <p:custDataLst>
              <p:tags r:id="rId13"/>
            </p:custDataLst>
          </p:nvPr>
        </p:nvSpPr>
        <p:spPr>
          <a:xfrm>
            <a:off x="2976245" y="2233295"/>
            <a:ext cx="2160270" cy="1383665"/>
          </a:xfrm>
          <a:prstGeom prst="rect">
            <a:avLst/>
          </a:prstGeom>
          <a:noFill/>
        </p:spPr>
        <p:txBody>
          <a:bodyPr wrap="square" rtlCol="0">
            <a:spAutoFit/>
          </a:bodyPr>
          <a:p>
            <a:pPr algn="ctr">
              <a:lnSpc>
                <a:spcPct val="150000"/>
              </a:lnSpc>
            </a:pPr>
            <a:r>
              <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目前唯一一家</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保险</a:t>
            </a: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能源</a:t>
            </a: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安全</a:t>
            </a:r>
            <a:endPar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科技</a:t>
            </a: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的差异化、</a:t>
            </a:r>
            <a:endPar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专业化保险公司</a:t>
            </a:r>
            <a:endPar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
        <p:nvSpPr>
          <p:cNvPr id="7" name="Shape19"/>
          <p:cNvSpPr txBox="1"/>
          <p:nvPr>
            <p:custDataLst>
              <p:tags r:id="rId14"/>
            </p:custDataLst>
          </p:nvPr>
        </p:nvSpPr>
        <p:spPr>
          <a:xfrm>
            <a:off x="1425575" y="2242820"/>
            <a:ext cx="2115185" cy="737235"/>
          </a:xfrm>
          <a:prstGeom prst="rect">
            <a:avLst/>
          </a:prstGeom>
          <a:noFill/>
        </p:spPr>
        <p:txBody>
          <a:bodyPr wrap="square" rtlCol="0">
            <a:spAutoFit/>
          </a:bodyPr>
          <a:p>
            <a:pPr algn="ctr">
              <a:lnSpc>
                <a:spcPct val="150000"/>
              </a:lnSpc>
            </a:pPr>
            <a:r>
              <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2023</a:t>
            </a:r>
            <a:r>
              <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年</a:t>
            </a:r>
            <a:r>
              <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盈利能力</a:t>
            </a:r>
            <a:endPar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16亿</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元</a:t>
            </a:r>
            <a:endPar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
        <p:nvSpPr>
          <p:cNvPr id="8" name="Shape21"/>
          <p:cNvSpPr txBox="1"/>
          <p:nvPr>
            <p:custDataLst>
              <p:tags r:id="rId15"/>
            </p:custDataLst>
          </p:nvPr>
        </p:nvSpPr>
        <p:spPr>
          <a:xfrm>
            <a:off x="4516120" y="2244090"/>
            <a:ext cx="2226945" cy="1060450"/>
          </a:xfrm>
          <a:prstGeom prst="rect">
            <a:avLst/>
          </a:prstGeom>
          <a:noFill/>
        </p:spPr>
        <p:txBody>
          <a:bodyPr wrap="square" rtlCol="0">
            <a:spAutoFit/>
          </a:bodyPr>
          <a:p>
            <a:pPr algn="ctr">
              <a:lnSpc>
                <a:spcPct val="150000"/>
              </a:lnSpc>
            </a:pPr>
            <a:r>
              <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鼎和保险2022年</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引入战略投资股东</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algn="ctr">
              <a:lnSpc>
                <a:spcPct val="150000"/>
              </a:lnSpc>
            </a:pP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融资合计</a:t>
            </a:r>
            <a:r>
              <a:rPr lang="en-US" altLang="zh-CN" sz="1400" b="1" dirty="0">
                <a:solidFill>
                  <a:srgbClr val="C00000"/>
                </a:solidFill>
                <a:latin typeface="微软雅黑" panose="020B0503020204020204" charset="-122"/>
                <a:ea typeface="微软雅黑" panose="020B0503020204020204" charset="-122"/>
                <a:cs typeface="微软雅黑" panose="020B0503020204020204" charset="-122"/>
                <a:sym typeface="+mn-ea"/>
              </a:rPr>
              <a:t>64.5</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rPr>
              <a:t>亿元</a:t>
            </a:r>
            <a:endParaRPr lang="zh-CN" altLang="en-US" sz="1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bldLst>
      <p:bldP spid="1048673" grpId="0" bldLvl="0" animBg="1"/>
      <p:bldP spid="1048675" grpId="0" bldLvl="0" animBg="1"/>
      <p:bldP spid="1048677" grpId="0" bldLvl="0" animBg="1"/>
      <p:bldP spid="104867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4" name="Shape1"/>
          <p:cNvSpPr/>
          <p:nvPr/>
        </p:nvSpPr>
        <p:spPr>
          <a:xfrm rot="17882113" flipH="1">
            <a:off x="-1914221" y="661306"/>
            <a:ext cx="5348278" cy="3704140"/>
          </a:xfrm>
          <a:custGeom>
            <a:avLst/>
            <a:gdLst>
              <a:gd name="connsiteX0" fmla="*/ 1083810 w 7131037"/>
              <a:gd name="connsiteY0" fmla="*/ 0 h 4938853"/>
              <a:gd name="connsiteX1" fmla="*/ 0 w 7131037"/>
              <a:gd name="connsiteY1" fmla="*/ 2035332 h 4938853"/>
              <a:gd name="connsiteX2" fmla="*/ 100465 w 7131037"/>
              <a:gd name="connsiteY2" fmla="*/ 2136288 h 4938853"/>
              <a:gd name="connsiteX3" fmla="*/ 654764 w 7131037"/>
              <a:gd name="connsiteY3" fmla="*/ 2506857 h 4938853"/>
              <a:gd name="connsiteX4" fmla="*/ 3360401 w 7131037"/>
              <a:gd name="connsiteY4" fmla="*/ 2563592 h 4938853"/>
              <a:gd name="connsiteX5" fmla="*/ 5283416 w 7131037"/>
              <a:gd name="connsiteY5" fmla="*/ 4738430 h 4938853"/>
              <a:gd name="connsiteX6" fmla="*/ 6032094 w 7131037"/>
              <a:gd name="connsiteY6" fmla="*/ 4913222 h 4938853"/>
              <a:gd name="connsiteX7" fmla="*/ 6215824 w 7131037"/>
              <a:gd name="connsiteY7" fmla="*/ 4938853 h 4938853"/>
              <a:gd name="connsiteX8" fmla="*/ 7131037 w 7131037"/>
              <a:gd name="connsiteY8" fmla="*/ 3220137 h 493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1037" h="4938853">
                <a:moveTo>
                  <a:pt x="1083810" y="0"/>
                </a:moveTo>
                <a:lnTo>
                  <a:pt x="0" y="2035332"/>
                </a:lnTo>
                <a:lnTo>
                  <a:pt x="100465" y="2136288"/>
                </a:lnTo>
                <a:cubicBezTo>
                  <a:pt x="261170" y="2287443"/>
                  <a:pt x="444574" y="2417973"/>
                  <a:pt x="654764" y="2506857"/>
                </a:cubicBezTo>
                <a:cubicBezTo>
                  <a:pt x="1495524" y="2862396"/>
                  <a:pt x="2434671" y="2117278"/>
                  <a:pt x="3360401" y="2563592"/>
                </a:cubicBezTo>
                <a:cubicBezTo>
                  <a:pt x="4286132" y="3009907"/>
                  <a:pt x="4120663" y="4356415"/>
                  <a:pt x="5283416" y="4738430"/>
                </a:cubicBezTo>
                <a:cubicBezTo>
                  <a:pt x="5501433" y="4810058"/>
                  <a:pt x="5757183" y="4869053"/>
                  <a:pt x="6032094" y="4913222"/>
                </a:cubicBezTo>
                <a:lnTo>
                  <a:pt x="6215824" y="4938853"/>
                </a:lnTo>
                <a:lnTo>
                  <a:pt x="7131037" y="32201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15" name="Shape2"/>
          <p:cNvSpPr/>
          <p:nvPr/>
        </p:nvSpPr>
        <p:spPr>
          <a:xfrm>
            <a:off x="2211422" y="1591535"/>
            <a:ext cx="1960433" cy="1960431"/>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汉仪旗黑X1-55W" panose="00020600040101010101" pitchFamily="18" charset="-122"/>
              <a:ea typeface="汉仪旗黑X1-55W" panose="00020600040101010101" pitchFamily="18" charset="-122"/>
              <a:cs typeface="汉仪润圆-65简" panose="00020600040101010101" pitchFamily="18" charset="-122"/>
              <a:sym typeface="汉仪旗黑X1-55W" panose="00020600040101010101" pitchFamily="18" charset="-122"/>
            </a:endParaRPr>
          </a:p>
        </p:txBody>
      </p:sp>
      <p:sp>
        <p:nvSpPr>
          <p:cNvPr id="1048716" name="Shape3"/>
          <p:cNvSpPr/>
          <p:nvPr/>
        </p:nvSpPr>
        <p:spPr>
          <a:xfrm>
            <a:off x="2357732" y="1759300"/>
            <a:ext cx="1667813" cy="1667813"/>
          </a:xfrm>
          <a:prstGeom prst="ellipse">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9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17" name="Shape4"/>
          <p:cNvSpPr txBox="1"/>
          <p:nvPr/>
        </p:nvSpPr>
        <p:spPr>
          <a:xfrm>
            <a:off x="2715010" y="2190875"/>
            <a:ext cx="953255" cy="783590"/>
          </a:xfrm>
          <a:prstGeom prst="rect">
            <a:avLst/>
          </a:prstGeom>
          <a:noFill/>
        </p:spPr>
        <p:txBody>
          <a:bodyPr wrap="square" rtlCol="0">
            <a:spAutoFit/>
          </a:bodyPr>
          <a:lstStyle/>
          <a:p>
            <a:pPr algn="ctr"/>
            <a:r>
              <a:rPr lang="en-US" altLang="zh-CN" sz="4500" b="1"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rPr>
              <a:t>03</a:t>
            </a:r>
            <a:endParaRPr lang="zh-CN" altLang="en-US" sz="4500" b="1"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endParaRPr>
          </a:p>
        </p:txBody>
      </p:sp>
      <p:sp>
        <p:nvSpPr>
          <p:cNvPr id="1048718" name="Shape5"/>
          <p:cNvSpPr txBox="1"/>
          <p:nvPr/>
        </p:nvSpPr>
        <p:spPr>
          <a:xfrm>
            <a:off x="4622113" y="1599363"/>
            <a:ext cx="2281372" cy="460375"/>
          </a:xfrm>
          <a:prstGeom prst="rect">
            <a:avLst/>
          </a:prstGeom>
          <a:noFill/>
        </p:spPr>
        <p:txBody>
          <a:bodyPr wrap="square" rtlCol="0">
            <a:spAutoFit/>
            <a:scene3d>
              <a:camera prst="orthographicFront"/>
              <a:lightRig rig="threePt" dir="t"/>
            </a:scene3d>
            <a:sp3d contourW="12700"/>
          </a:bodyPr>
          <a:lstStyle/>
          <a:p>
            <a:r>
              <a:rPr lang="zh-CN" altLang="en-US" sz="2400"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保险方案</a:t>
            </a:r>
            <a:endParaRPr lang="zh-CN" altLang="en-US" sz="2400" b="1" dirty="0">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19" name="Shape6"/>
          <p:cNvSpPr/>
          <p:nvPr/>
        </p:nvSpPr>
        <p:spPr>
          <a:xfrm>
            <a:off x="4622006" y="2019776"/>
            <a:ext cx="3498533" cy="575945"/>
          </a:xfrm>
          <a:prstGeom prst="rect">
            <a:avLst/>
          </a:prstGeom>
        </p:spPr>
        <p:txBody>
          <a:bodyPr wrap="square">
            <a:spAutoFit/>
          </a:bodyPr>
          <a:lstStyle/>
          <a:p>
            <a:pPr>
              <a:lnSpc>
                <a:spcPct val="150000"/>
              </a:lnSpc>
            </a:pPr>
            <a:r>
              <a:rPr lang="en-US" altLang="zh-CN"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特种设备第三者责任保险</a:t>
            </a:r>
            <a:endParaRPr lang="en-US" altLang="zh-CN"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a:p>
            <a:pPr>
              <a:lnSpc>
                <a:spcPct val="150000"/>
              </a:lnSpc>
            </a:pPr>
            <a:endParaRPr lang="en-US" altLang="zh-CN"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p:txBody>
      </p:sp>
      <p:sp>
        <p:nvSpPr>
          <p:cNvPr id="1048628" name="Shape7"/>
          <p:cNvSpPr txBox="1"/>
          <p:nvPr/>
        </p:nvSpPr>
        <p:spPr>
          <a:xfrm>
            <a:off x="4641562" y="2416932"/>
            <a:ext cx="3195052" cy="99504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marL="171450" indent="-171450">
              <a:lnSpc>
                <a:spcPct val="200000"/>
              </a:lnSpc>
              <a:buFont typeface="Wingdings" panose="05000000000000000000" charset="0"/>
              <a:buChar char="u"/>
            </a:pPr>
            <a:r>
              <a:rPr lang="en-US" altLang="zh-CN" sz="975" b="1" dirty="0">
                <a:solidFill>
                  <a:prstClr val="black"/>
                </a:solidFill>
                <a:latin typeface="微软雅黑" panose="020B0503020204020204" charset="-122"/>
                <a:ea typeface="微软雅黑" panose="020B0503020204020204" charset="-122"/>
                <a:sym typeface="+mn-ea"/>
              </a:rPr>
              <a:t>  </a:t>
            </a: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rPr>
              <a:t>保险方案</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a:p>
            <a:pPr marL="171450" indent="-171450">
              <a:lnSpc>
                <a:spcPct val="200000"/>
              </a:lnSpc>
              <a:buFont typeface="Wingdings" panose="05000000000000000000" charset="0"/>
              <a:buChar char="u"/>
            </a:pPr>
            <a:r>
              <a:rPr lang="en-US" altLang="zh-CN" sz="975"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 </a:t>
            </a: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保险责任</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a:p>
            <a:pPr marL="171450" indent="-171450" algn="l">
              <a:lnSpc>
                <a:spcPct val="200000"/>
              </a:lnSpc>
              <a:buClrTx/>
              <a:buSzTx/>
              <a:buFont typeface="Wingdings" panose="05000000000000000000" charset="0"/>
              <a:buChar char="u"/>
            </a:pP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 责任免除</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p:txBody>
      </p:sp>
    </p:spTree>
  </p:cSld>
  <p:clrMapOvr>
    <a:masterClrMapping/>
  </p:clrMapOvr>
  <p:timing>
    <p:tnLst>
      <p:par>
        <p:cTn id="1" dur="indefinite" restart="never" nodeType="tmRoot"/>
      </p:par>
    </p:tnLst>
    <p:bldLst>
      <p:bldP spid="1048719" grpId="0"/>
      <p:bldP spid="10486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7" name="Shape3"/>
          <p:cNvSpPr/>
          <p:nvPr/>
        </p:nvSpPr>
        <p:spPr>
          <a:xfrm>
            <a:off x="8635776" y="4869500"/>
            <a:ext cx="119063" cy="119063"/>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grpSp>
        <p:nvGrpSpPr>
          <p:cNvPr id="58" name="Shape4"/>
          <p:cNvGrpSpPr/>
          <p:nvPr/>
        </p:nvGrpSpPr>
        <p:grpSpPr>
          <a:xfrm>
            <a:off x="299618" y="412859"/>
            <a:ext cx="824633" cy="144001"/>
            <a:chOff x="7922707" y="4563003"/>
            <a:chExt cx="824632" cy="144000"/>
          </a:xfrm>
        </p:grpSpPr>
        <p:sp>
          <p:nvSpPr>
            <p:cNvPr id="1048758"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59"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60"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2"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3"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61"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保险方案</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762" name="Shape6"/>
          <p:cNvSpPr/>
          <p:nvPr/>
        </p:nvSpPr>
        <p:spPr>
          <a:xfrm>
            <a:off x="541061" y="1608180"/>
            <a:ext cx="2306999" cy="2316877"/>
          </a:xfrm>
          <a:custGeom>
            <a:avLst/>
            <a:gdLst>
              <a:gd name="connsiteX0" fmla="*/ 1538000 w 3075998"/>
              <a:gd name="connsiteY0" fmla="*/ 0 h 3089169"/>
              <a:gd name="connsiteX1" fmla="*/ 3075998 w 3075998"/>
              <a:gd name="connsiteY1" fmla="*/ 1544584 h 3089169"/>
              <a:gd name="connsiteX2" fmla="*/ 1538000 w 3075998"/>
              <a:gd name="connsiteY2" fmla="*/ 3089169 h 3089169"/>
              <a:gd name="connsiteX3" fmla="*/ 0 w 3075998"/>
              <a:gd name="connsiteY3" fmla="*/ 1544584 h 3089169"/>
              <a:gd name="connsiteX4" fmla="*/ 1538000 w 3075998"/>
              <a:gd name="connsiteY4" fmla="*/ 0 h 3089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5998" h="3089169">
                <a:moveTo>
                  <a:pt x="1538000" y="0"/>
                </a:moveTo>
                <a:cubicBezTo>
                  <a:pt x="2387412" y="0"/>
                  <a:pt x="3075998" y="691534"/>
                  <a:pt x="3075998" y="1544584"/>
                </a:cubicBezTo>
                <a:cubicBezTo>
                  <a:pt x="3075998" y="2397634"/>
                  <a:pt x="2387412" y="3089169"/>
                  <a:pt x="1538000" y="3089169"/>
                </a:cubicBezTo>
                <a:cubicBezTo>
                  <a:pt x="688586" y="3089169"/>
                  <a:pt x="0" y="2397634"/>
                  <a:pt x="0" y="1544584"/>
                </a:cubicBezTo>
                <a:cubicBezTo>
                  <a:pt x="0" y="691534"/>
                  <a:pt x="688586" y="0"/>
                  <a:pt x="1538000" y="0"/>
                </a:cubicBez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pic>
        <p:nvPicPr>
          <p:cNvPr id="100" name="图片 99" descr="D:\360data\重要数据\桌面\文字文稿1_01.png文字文稿1_01"/>
          <p:cNvPicPr/>
          <p:nvPr/>
        </p:nvPicPr>
        <p:blipFill>
          <a:blip r:embed="rId1"/>
          <a:srcRect t="9063" b="9063"/>
          <a:stretch>
            <a:fillRect/>
          </a:stretch>
        </p:blipFill>
        <p:spPr>
          <a:xfrm>
            <a:off x="2384584" y="1827848"/>
            <a:ext cx="6639878" cy="2924651"/>
          </a:xfrm>
          <a:prstGeom prst="rect">
            <a:avLst/>
          </a:prstGeom>
          <a:noFill/>
          <a:ln w="9525">
            <a:noFill/>
          </a:ln>
        </p:spPr>
      </p:pic>
      <p:sp>
        <p:nvSpPr>
          <p:cNvPr id="1048813" name="Shape6"/>
          <p:cNvSpPr/>
          <p:nvPr/>
        </p:nvSpPr>
        <p:spPr>
          <a:xfrm>
            <a:off x="2649855" y="949166"/>
            <a:ext cx="1734503" cy="19954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投、被保险人</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4" name="Shape6"/>
          <p:cNvSpPr/>
          <p:nvPr/>
        </p:nvSpPr>
        <p:spPr>
          <a:xfrm>
            <a:off x="3331369" y="1608296"/>
            <a:ext cx="1377315" cy="19954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保险期限</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97" name="Shape11"/>
          <p:cNvSpPr txBox="1"/>
          <p:nvPr>
            <p:custDataLst>
              <p:tags r:id="rId2"/>
            </p:custDataLst>
          </p:nvPr>
        </p:nvSpPr>
        <p:spPr>
          <a:xfrm>
            <a:off x="4495800" y="872490"/>
            <a:ext cx="3555206" cy="33337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lnSpc>
                <a:spcPct val="150000"/>
              </a:lnSpc>
            </a:pPr>
            <a:r>
              <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液化气储配站</a:t>
            </a:r>
            <a:endPar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5" name="Shape11"/>
          <p:cNvSpPr txBox="1"/>
          <p:nvPr>
            <p:custDataLst>
              <p:tags r:id="rId3"/>
            </p:custDataLst>
          </p:nvPr>
        </p:nvSpPr>
        <p:spPr>
          <a:xfrm>
            <a:off x="4781550" y="1291590"/>
            <a:ext cx="3854768" cy="81851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marL="171450" indent="-171450" algn="l">
              <a:lnSpc>
                <a:spcPct val="150000"/>
              </a:lnSpc>
              <a:buFont typeface="Wingdings" panose="05000000000000000000" charset="0"/>
              <a:buChar char="Ø"/>
            </a:pPr>
            <a:r>
              <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前期出具短期保单三个月；</a:t>
            </a:r>
            <a:endPar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a:p>
            <a:pPr marL="171450" indent="-171450" algn="l">
              <a:lnSpc>
                <a:spcPct val="150000"/>
              </a:lnSpc>
              <a:buFont typeface="Wingdings" panose="05000000000000000000" charset="0"/>
              <a:buChar char="Ø"/>
            </a:pPr>
            <a:r>
              <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采取“一充一保”模式，系统完成对接后，保险责任从每只燃气气瓶充装时起，到下次充装时止，</a:t>
            </a:r>
            <a:r>
              <a:rPr lang="zh-CN" altLang="en-US" sz="1050" dirty="0">
                <a:latin typeface="汉仪旗黑X1-55W" panose="00020600040101010101" pitchFamily="18" charset="-122"/>
                <a:ea typeface="汉仪旗黑X1-55W" panose="00020600040101010101" pitchFamily="18" charset="-122"/>
                <a:sym typeface="汉仪旗黑X1-55W" panose="00020600040101010101" pitchFamily="18" charset="-122"/>
              </a:rPr>
              <a:t>最长不超过3个月</a:t>
            </a:r>
            <a:r>
              <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a:t>
            </a:r>
            <a:endParaRPr lang="zh-CN" altLang="en-US" sz="1050"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2" name="Shape6"/>
          <p:cNvSpPr/>
          <p:nvPr/>
        </p:nvSpPr>
        <p:spPr>
          <a:xfrm>
            <a:off x="592972" y="1608180"/>
            <a:ext cx="2306999" cy="2316877"/>
          </a:xfrm>
          <a:custGeom>
            <a:avLst/>
            <a:gdLst>
              <a:gd name="connsiteX0" fmla="*/ 1538000 w 3075998"/>
              <a:gd name="connsiteY0" fmla="*/ 0 h 3089169"/>
              <a:gd name="connsiteX1" fmla="*/ 3075998 w 3075998"/>
              <a:gd name="connsiteY1" fmla="*/ 1544584 h 3089169"/>
              <a:gd name="connsiteX2" fmla="*/ 1538000 w 3075998"/>
              <a:gd name="connsiteY2" fmla="*/ 3089169 h 3089169"/>
              <a:gd name="connsiteX3" fmla="*/ 0 w 3075998"/>
              <a:gd name="connsiteY3" fmla="*/ 1544584 h 3089169"/>
              <a:gd name="connsiteX4" fmla="*/ 1538000 w 3075998"/>
              <a:gd name="connsiteY4" fmla="*/ 0 h 3089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5998" h="3089169">
                <a:moveTo>
                  <a:pt x="1538000" y="0"/>
                </a:moveTo>
                <a:cubicBezTo>
                  <a:pt x="2387412" y="0"/>
                  <a:pt x="3075998" y="691534"/>
                  <a:pt x="3075998" y="1544584"/>
                </a:cubicBezTo>
                <a:cubicBezTo>
                  <a:pt x="3075998" y="2397634"/>
                  <a:pt x="2387412" y="3089169"/>
                  <a:pt x="1538000" y="3089169"/>
                </a:cubicBezTo>
                <a:cubicBezTo>
                  <a:pt x="688586" y="3089169"/>
                  <a:pt x="0" y="2397634"/>
                  <a:pt x="0" y="1544584"/>
                </a:cubicBezTo>
                <a:cubicBezTo>
                  <a:pt x="0" y="691534"/>
                  <a:pt x="688586" y="0"/>
                  <a:pt x="1538000" y="0"/>
                </a:cubicBezTo>
                <a:close/>
              </a:path>
            </a:pathLst>
          </a:custGeom>
          <a:blipFill rotWithShape="1">
            <a:blip r:embed="rId4"/>
            <a:srcRect/>
            <a:stretch>
              <a:fillRect t="-24830" b="-24830"/>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3" name="文本框 2"/>
          <p:cNvSpPr txBox="1"/>
          <p:nvPr/>
        </p:nvSpPr>
        <p:spPr>
          <a:xfrm>
            <a:off x="734060" y="4547870"/>
            <a:ext cx="6442710" cy="553085"/>
          </a:xfrm>
          <a:prstGeom prst="rect">
            <a:avLst/>
          </a:prstGeom>
          <a:noFill/>
        </p:spPr>
        <p:txBody>
          <a:bodyPr wrap="square" rtlCol="0" anchor="t">
            <a:spAutoFit/>
          </a:bodyPr>
          <a:lstStyle/>
          <a:p>
            <a:pPr algn="l">
              <a:lnSpc>
                <a:spcPct val="150000"/>
              </a:lnSpc>
            </a:pPr>
            <a:r>
              <a:rPr lang="zh-CN" altLang="en-US" sz="1000" b="1">
                <a:solidFill>
                  <a:schemeClr val="accent1"/>
                </a:solidFill>
                <a:latin typeface="微软雅黑" panose="020B0503020204020204" charset="-122"/>
                <a:ea typeface="微软雅黑" panose="020B0503020204020204" charset="-122"/>
                <a:cs typeface="微软雅黑" panose="020B0503020204020204" charset="-122"/>
              </a:rPr>
              <a:t>回溯机制：</a:t>
            </a:r>
            <a:r>
              <a:rPr lang="zh-CN" altLang="en-US" sz="1000">
                <a:solidFill>
                  <a:schemeClr val="accent1"/>
                </a:solidFill>
                <a:latin typeface="微软雅黑" panose="020B0503020204020204" charset="-122"/>
                <a:ea typeface="微软雅黑" panose="020B0503020204020204" charset="-122"/>
                <a:cs typeface="微软雅黑" panose="020B0503020204020204" charset="-122"/>
              </a:rPr>
              <a:t>业务落地后，保险人按季度进行本业务回溯，如满期赔付率达30%，即由保险人和经纪人共同协商，重新制定承保条件。</a:t>
            </a:r>
            <a:endParaRPr lang="zh-CN" altLang="en-US" sz="1000">
              <a:solidFill>
                <a:schemeClr val="accent1"/>
              </a:solidFill>
              <a:latin typeface="微软雅黑" panose="020B0503020204020204" charset="-122"/>
              <a:ea typeface="微软雅黑" panose="020B0503020204020204" charset="-122"/>
              <a:cs typeface="微软雅黑" panose="020B0503020204020204" charset="-122"/>
            </a:endParaRPr>
          </a:p>
        </p:txBody>
      </p:sp>
      <p:pic>
        <p:nvPicPr>
          <p:cNvPr id="6" name="图片 5" descr="微信截图_20240604155649"/>
          <p:cNvPicPr>
            <a:picLocks noChangeAspect="1"/>
          </p:cNvPicPr>
          <p:nvPr>
            <p:custDataLst>
              <p:tags r:id="rId5"/>
            </p:custDataLst>
          </p:nvPr>
        </p:nvPicPr>
        <p:blipFill>
          <a:blip r:embed="rId6"/>
          <a:stretch>
            <a:fillRect/>
          </a:stretch>
        </p:blipFill>
        <p:spPr>
          <a:xfrm>
            <a:off x="7376795" y="4498340"/>
            <a:ext cx="1764030" cy="64516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Shape4"/>
          <p:cNvGrpSpPr/>
          <p:nvPr/>
        </p:nvGrpSpPr>
        <p:grpSpPr>
          <a:xfrm>
            <a:off x="299618" y="412859"/>
            <a:ext cx="824633" cy="144001"/>
            <a:chOff x="7922707" y="4563003"/>
            <a:chExt cx="824632" cy="144000"/>
          </a:xfrm>
        </p:grpSpPr>
        <p:sp>
          <p:nvSpPr>
            <p:cNvPr id="1048926"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927"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928"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64"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65"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929"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保险方案</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930" name="Shape6"/>
          <p:cNvSpPr/>
          <p:nvPr/>
        </p:nvSpPr>
        <p:spPr bwMode="gray">
          <a:xfrm flipV="1">
            <a:off x="1061825" y="2265340"/>
            <a:ext cx="816122" cy="113546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46572" tIns="23285" rIns="46572" bIns="23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675" dirty="0">
              <a:solidFill>
                <a:sysClr val="windowText" lastClr="000000"/>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32" name="Shape8"/>
          <p:cNvSpPr/>
          <p:nvPr/>
        </p:nvSpPr>
        <p:spPr bwMode="gray">
          <a:xfrm>
            <a:off x="1057873" y="1309040"/>
            <a:ext cx="816122" cy="131532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46572" tIns="23285" rIns="46572" bIns="23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675" dirty="0">
              <a:solidFill>
                <a:sysClr val="windowText" lastClr="000000"/>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33" name="Shape9"/>
          <p:cNvSpPr>
            <a:spLocks noChangeArrowheads="1"/>
          </p:cNvSpPr>
          <p:nvPr/>
        </p:nvSpPr>
        <p:spPr bwMode="gray">
          <a:xfrm>
            <a:off x="3136583" y="763429"/>
            <a:ext cx="4348163" cy="892969"/>
          </a:xfrm>
          <a:prstGeom prst="roundRect">
            <a:avLst>
              <a:gd name="adj" fmla="val 11505"/>
            </a:avLst>
          </a:prstGeom>
          <a:solidFill>
            <a:schemeClr val="accent1"/>
          </a:solidFill>
          <a:ln w="15875" cap="flat" cmpd="sng" algn="ctr">
            <a:noFill/>
            <a:prstDash val="solid"/>
          </a:ln>
          <a:effectLst/>
        </p:spPr>
        <p:txBody>
          <a:bodyPr lIns="46572" tIns="23285" rIns="46572" bIns="23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第三者财产损失每人每次事故绝对免赔 800 元或损失金额的 5%，以高者为准。</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医疗费用每人每次事故绝对免赔100元，扣除免赔后按照90%比例赔付。</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34" name="Shape10"/>
          <p:cNvSpPr>
            <a:spLocks noChangeArrowheads="1"/>
          </p:cNvSpPr>
          <p:nvPr/>
        </p:nvSpPr>
        <p:spPr bwMode="gray">
          <a:xfrm>
            <a:off x="3136583" y="1749743"/>
            <a:ext cx="4414361" cy="2947988"/>
          </a:xfrm>
          <a:prstGeom prst="roundRect">
            <a:avLst>
              <a:gd name="adj" fmla="val 11505"/>
            </a:avLst>
          </a:prstGeom>
          <a:solidFill>
            <a:schemeClr val="accent1"/>
          </a:solidFill>
          <a:ln w="15875" cap="flat" cmpd="sng" algn="ctr">
            <a:noFill/>
            <a:prstDash val="solid"/>
          </a:ln>
          <a:effectLst/>
        </p:spPr>
        <p:txBody>
          <a:bodyPr lIns="46572" tIns="23285" rIns="46572" bIns="23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1、投保人、被保险人或者保险金受益人知道保险事故发生后,应当在24 小时内或经保险人书面同意延长的期限内通知保险人(24 小时服务电话95393)。故意或者因重大过失未及时通知致使保险事故的性质、原因、损失程度等难以确定的,保险人对无法确定的部分,不承担给付保险金责任。</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2、被保险人发生意外事故后,应依照条款约定的标准在出险地或经常居住地的二级或二级以上的公立医院就医(紧急医疗救助可以就近就医后经保险公司书面同意后再转院),如在出险地或经常居住地以外就医必须经本保险公司书面同意:本保险公司对于被保险人非经本保险公司同意而在出险地或经常居住地区域外就医或到其它医院就医的医疗费用，不承担赔偿或者给付保险金的责任。</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3、使用的液化气瓶需按照国家相关法律法规规定定期检测，如使用未检测合格的液化气瓶发生保险事故，保险人有权不承担赔偿责任。</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4、兹经双方约定同意，本保单保险期限从每只液化气瓶充装时起，到下次充装时止，最长不超过3个月。</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fontAlgn="base">
              <a:lnSpc>
                <a:spcPct val="150000"/>
              </a:lnSpc>
              <a:spcBef>
                <a:spcPct val="0"/>
              </a:spcBef>
              <a:spcAft>
                <a:spcPct val="0"/>
              </a:spcAft>
            </a:pPr>
            <a:r>
              <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5、本保单每次事故责任限额100万，累计事故责任限额300万。</a:t>
            </a:r>
            <a:endParaRPr lang="zh-CN" altLang="en-US" sz="9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36" name="Shape12"/>
          <p:cNvSpPr/>
          <p:nvPr/>
        </p:nvSpPr>
        <p:spPr>
          <a:xfrm>
            <a:off x="314788" y="1841683"/>
            <a:ext cx="1148003" cy="1148003"/>
          </a:xfrm>
          <a:prstGeom prst="ellipse">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nvGrpSpPr>
          <p:cNvPr id="83" name="Shape13"/>
          <p:cNvGrpSpPr/>
          <p:nvPr/>
        </p:nvGrpSpPr>
        <p:grpSpPr>
          <a:xfrm>
            <a:off x="373128" y="2066004"/>
            <a:ext cx="1009174" cy="779145"/>
            <a:chOff x="8895664" y="2437732"/>
            <a:chExt cx="1081622" cy="1043494"/>
          </a:xfrm>
        </p:grpSpPr>
        <p:sp>
          <p:nvSpPr>
            <p:cNvPr id="1048937" name="Shape13"/>
            <p:cNvSpPr txBox="1"/>
            <p:nvPr/>
          </p:nvSpPr>
          <p:spPr>
            <a:xfrm>
              <a:off x="8931338" y="2437732"/>
              <a:ext cx="1010653" cy="554489"/>
            </a:xfrm>
            <a:prstGeom prst="rect">
              <a:avLst/>
            </a:prstGeom>
            <a:noFill/>
          </p:spPr>
          <p:txBody>
            <a:bodyPr wrap="square" rtlCol="0">
              <a:spAutoFit/>
            </a:bodyPr>
            <a:lstStyle/>
            <a:p>
              <a:pPr algn="ctr"/>
              <a:endParaRPr lang="zh-CN" altLang="en-US" sz="2100" dirty="0">
                <a:solidFill>
                  <a:schemeClr val="tx1">
                    <a:lumMod val="65000"/>
                    <a:lumOff val="35000"/>
                  </a:schemeClr>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38" name="Shape13"/>
            <p:cNvSpPr txBox="1"/>
            <p:nvPr/>
          </p:nvSpPr>
          <p:spPr>
            <a:xfrm>
              <a:off x="8895664" y="2523201"/>
              <a:ext cx="1081622" cy="958025"/>
            </a:xfrm>
            <a:prstGeom prst="rect">
              <a:avLst/>
            </a:prstGeom>
            <a:noFill/>
          </p:spPr>
          <p:txBody>
            <a:bodyPr wrap="square" rtlCol="0">
              <a:noAutofit/>
            </a:bodyPr>
            <a:lstStyle/>
            <a:p>
              <a:pPr algn="ctr"/>
              <a:r>
                <a:rPr lang="zh-CN" sz="18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保险</a:t>
              </a:r>
              <a:endParaRPr lang="zh-CN" sz="18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algn="ctr"/>
              <a:r>
                <a:rPr lang="zh-CN" sz="18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方案</a:t>
              </a:r>
              <a:endParaRPr lang="zh-CN" sz="18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sp>
        <p:nvSpPr>
          <p:cNvPr id="1048939" name="Shape14"/>
          <p:cNvSpPr/>
          <p:nvPr/>
        </p:nvSpPr>
        <p:spPr>
          <a:xfrm>
            <a:off x="2064497" y="734662"/>
            <a:ext cx="946527" cy="935375"/>
          </a:xfrm>
          <a:prstGeom prst="roundRect">
            <a:avLst>
              <a:gd name="adj" fmla="val 9039"/>
            </a:avLst>
          </a:prstGeom>
          <a:solidFill>
            <a:schemeClr val="accent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40" name="Shape15"/>
          <p:cNvSpPr txBox="1"/>
          <p:nvPr/>
        </p:nvSpPr>
        <p:spPr>
          <a:xfrm>
            <a:off x="2064544" y="1112996"/>
            <a:ext cx="945833" cy="185738"/>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350">
                <a:solidFill>
                  <a:schemeClr val="bg1"/>
                </a:solidFill>
                <a:latin typeface="汉仪旗黑X1-75W" panose="00020600040101010101" pitchFamily="18" charset="-122"/>
                <a:ea typeface="汉仪旗黑X1-75W" panose="00020600040101010101" pitchFamily="18" charset="-122"/>
                <a:cs typeface="+mn-ea"/>
                <a:sym typeface="汉仪旗黑X1-55W" panose="00020600040101010101" pitchFamily="18" charset="-122"/>
              </a:rPr>
              <a:t>免赔条件</a:t>
            </a:r>
            <a:endParaRPr lang="zh-CN" altLang="en-US" sz="1350">
              <a:solidFill>
                <a:schemeClr val="bg1"/>
              </a:solidFill>
              <a:latin typeface="汉仪旗黑X1-75W" panose="00020600040101010101" pitchFamily="18" charset="-122"/>
              <a:ea typeface="汉仪旗黑X1-75W" panose="00020600040101010101" pitchFamily="18" charset="-122"/>
              <a:cs typeface="+mn-ea"/>
              <a:sym typeface="汉仪旗黑X1-55W" panose="00020600040101010101" pitchFamily="18" charset="-122"/>
            </a:endParaRPr>
          </a:p>
        </p:txBody>
      </p:sp>
      <p:sp>
        <p:nvSpPr>
          <p:cNvPr id="1048941" name="Shape16"/>
          <p:cNvSpPr/>
          <p:nvPr/>
        </p:nvSpPr>
        <p:spPr>
          <a:xfrm>
            <a:off x="2064892" y="2786252"/>
            <a:ext cx="946527" cy="935375"/>
          </a:xfrm>
          <a:prstGeom prst="roundRect">
            <a:avLst>
              <a:gd name="adj" fmla="val 9039"/>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42" name="Shape17"/>
          <p:cNvSpPr txBox="1"/>
          <p:nvPr/>
        </p:nvSpPr>
        <p:spPr>
          <a:xfrm>
            <a:off x="2086928" y="3164681"/>
            <a:ext cx="923449" cy="1771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350">
                <a:solidFill>
                  <a:schemeClr val="bg1"/>
                </a:solidFill>
                <a:latin typeface="汉仪旗黑X1-75W" panose="00020600040101010101" pitchFamily="18" charset="-122"/>
                <a:ea typeface="汉仪旗黑X1-75W" panose="00020600040101010101" pitchFamily="18" charset="-122"/>
                <a:cs typeface="+mn-ea"/>
                <a:sym typeface="汉仪旗黑X1-55W" panose="00020600040101010101" pitchFamily="18" charset="-122"/>
              </a:rPr>
              <a:t>特别约定</a:t>
            </a:r>
            <a:endParaRPr lang="zh-CN" altLang="en-US" sz="1350">
              <a:solidFill>
                <a:schemeClr val="bg1"/>
              </a:solidFill>
              <a:latin typeface="汉仪旗黑X1-75W" panose="00020600040101010101" pitchFamily="18" charset="-122"/>
              <a:ea typeface="汉仪旗黑X1-75W" panose="00020600040101010101" pitchFamily="18" charset="-122"/>
              <a:cs typeface="+mn-ea"/>
              <a:sym typeface="汉仪旗黑X1-55W" panose="00020600040101010101" pitchFamily="18" charset="-122"/>
            </a:endParaRPr>
          </a:p>
        </p:txBody>
      </p:sp>
    </p:spTree>
  </p:cSld>
  <p:clrMapOvr>
    <a:masterClrMapping/>
  </p:clrMapOvr>
  <p:timing>
    <p:tnLst>
      <p:par>
        <p:cTn id="1" dur="indefinite" restart="never" nodeType="tmRoot"/>
      </p:par>
    </p:tnLst>
    <p:bldLst>
      <p:bldP spid="1048930" grpId="0" bldLvl="0" animBg="1"/>
      <p:bldP spid="1048932" grpId="0" bldLvl="0" animBg="1"/>
      <p:bldP spid="1048933" grpId="0" bldLvl="0" animBg="1"/>
      <p:bldP spid="1048934" grpId="0" bldLvl="0" animBg="1"/>
      <p:bldP spid="1048936" grpId="0" bldLvl="0" animBg="1"/>
      <p:bldP spid="1048939" grpId="0" bldLvl="0" animBg="1"/>
      <p:bldP spid="1048940" grpId="0" build="p"/>
      <p:bldP spid="1048941" grpId="0" bldLvl="0" animBg="1"/>
      <p:bldP spid="104894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Shape4"/>
          <p:cNvGrpSpPr/>
          <p:nvPr/>
        </p:nvGrpSpPr>
        <p:grpSpPr>
          <a:xfrm>
            <a:off x="299618" y="412859"/>
            <a:ext cx="824633" cy="144001"/>
            <a:chOff x="7922707" y="4563003"/>
            <a:chExt cx="824632" cy="144000"/>
          </a:xfrm>
        </p:grpSpPr>
        <p:sp>
          <p:nvSpPr>
            <p:cNvPr id="1048789"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90"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91"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7"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8"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92"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保险责任</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793" name="Shape6"/>
          <p:cNvSpPr/>
          <p:nvPr/>
        </p:nvSpPr>
        <p:spPr>
          <a:xfrm>
            <a:off x="5348472" y="1100248"/>
            <a:ext cx="1527113" cy="1528778"/>
          </a:xfrm>
          <a:custGeom>
            <a:avLst/>
            <a:gdLst>
              <a:gd name="connsiteX0" fmla="*/ 0 w 2036151"/>
              <a:gd name="connsiteY0" fmla="*/ 0 h 2038371"/>
              <a:gd name="connsiteX1" fmla="*/ 2036151 w 2036151"/>
              <a:gd name="connsiteY1" fmla="*/ 0 h 2038371"/>
              <a:gd name="connsiteX2" fmla="*/ 2036151 w 2036151"/>
              <a:gd name="connsiteY2" fmla="*/ 2038371 h 2038371"/>
              <a:gd name="connsiteX3" fmla="*/ 0 w 2036151"/>
              <a:gd name="connsiteY3" fmla="*/ 2038371 h 2038371"/>
            </a:gdLst>
            <a:ahLst/>
            <a:cxnLst>
              <a:cxn ang="0">
                <a:pos x="connsiteX0" y="connsiteY0"/>
              </a:cxn>
              <a:cxn ang="0">
                <a:pos x="connsiteX1" y="connsiteY1"/>
              </a:cxn>
              <a:cxn ang="0">
                <a:pos x="connsiteX2" y="connsiteY2"/>
              </a:cxn>
              <a:cxn ang="0">
                <a:pos x="connsiteX3" y="connsiteY3"/>
              </a:cxn>
            </a:cxnLst>
            <a:rect l="l" t="t" r="r" b="b"/>
            <a:pathLst>
              <a:path w="2036151" h="2038371">
                <a:moveTo>
                  <a:pt x="0" y="0"/>
                </a:moveTo>
                <a:lnTo>
                  <a:pt x="2036151" y="0"/>
                </a:lnTo>
                <a:lnTo>
                  <a:pt x="2036151" y="2038371"/>
                </a:lnTo>
                <a:lnTo>
                  <a:pt x="0" y="2038371"/>
                </a:lnTo>
                <a:close/>
              </a:path>
            </a:pathLst>
          </a:custGeom>
          <a:blipFill>
            <a:blip r:embed="rId1"/>
            <a:srcRect/>
            <a:stretch>
              <a:fillRect t="-24469" b="-24469"/>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94" name="Shape7"/>
          <p:cNvSpPr/>
          <p:nvPr/>
        </p:nvSpPr>
        <p:spPr>
          <a:xfrm>
            <a:off x="564331" y="1128986"/>
            <a:ext cx="4524107" cy="15287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prstClr val="white"/>
              </a:solidFill>
              <a:effectLst/>
              <a:uLnTx/>
              <a:uFillTx/>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95" name="Shape8"/>
          <p:cNvSpPr txBox="1"/>
          <p:nvPr>
            <p:custDataLst>
              <p:tags r:id="rId2"/>
            </p:custDataLst>
          </p:nvPr>
        </p:nvSpPr>
        <p:spPr>
          <a:xfrm>
            <a:off x="783908" y="1390174"/>
            <a:ext cx="4159091" cy="995363"/>
          </a:xfrm>
          <a:prstGeom prst="rect">
            <a:avLst/>
          </a:prstGeom>
        </p:spPr>
        <p:txBody>
          <a:bodyPr wrap="square">
            <a:no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1050"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rPr>
              <a:t>在保险期间内，保险单载明的特种设备，由于下列原因造成第三者人身伤亡或财产损失，依照中华人民共和国法律（不包括港澳台地区法律）应由被保险人承担的经济赔偿责任，保险人按照本保险合同约定负责赔偿。</a:t>
            </a:r>
            <a:endParaRPr lang="zh-CN" altLang="en-US" sz="1050"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97" name="Shape11"/>
          <p:cNvSpPr txBox="1"/>
          <p:nvPr>
            <p:custDataLst>
              <p:tags r:id="rId3"/>
            </p:custDataLst>
          </p:nvPr>
        </p:nvSpPr>
        <p:spPr>
          <a:xfrm>
            <a:off x="6975158" y="397034"/>
            <a:ext cx="1536383" cy="227266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lnSpc>
                <a:spcPct val="150000"/>
              </a:lnSpc>
            </a:pPr>
            <a:r>
              <a:rPr lang="zh-CN" altLang="en-US" sz="1050" dirty="0">
                <a:solidFill>
                  <a:schemeClr val="tx1"/>
                </a:solidFill>
                <a:latin typeface="汉仪旗黑X1-55W" panose="00020600040101010101" pitchFamily="18" charset="-122"/>
                <a:ea typeface="汉仪旗黑X1-55W" panose="00020600040101010101" pitchFamily="18" charset="-122"/>
                <a:sym typeface="汉仪旗黑X1-55W" panose="00020600040101010101" pitchFamily="18" charset="-122"/>
              </a:rPr>
              <a:t>保险事故发生后，被保险人因保险事故而被提起仲裁或者诉讼的，对应由被保险人支付的仲裁或诉讼费用以及事先经保险人书面同意支付的其他必要的、合理的费用，保险人按照本保险合同约定也负责赔偿。</a:t>
            </a:r>
            <a:endParaRPr lang="zh-CN" altLang="en-US" sz="1050" dirty="0">
              <a:solidFill>
                <a:schemeClr val="tx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99" name="Shape12"/>
          <p:cNvSpPr txBox="1"/>
          <p:nvPr>
            <p:custDataLst>
              <p:tags r:id="rId4"/>
            </p:custDataLst>
          </p:nvPr>
        </p:nvSpPr>
        <p:spPr>
          <a:xfrm>
            <a:off x="5348288" y="2761774"/>
            <a:ext cx="1527334" cy="1331595"/>
          </a:xfrm>
          <a:prstGeom prst="rect">
            <a:avLst/>
          </a:prstGeom>
        </p:spPr>
        <p:txBody>
          <a:bodyPr wrap="square">
            <a:no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1050" dirty="0">
                <a:solidFill>
                  <a:schemeClr val="tx1"/>
                </a:solidFill>
                <a:latin typeface="汉仪旗黑X1-55W" panose="00020600040101010101" pitchFamily="18" charset="-122"/>
                <a:ea typeface="汉仪旗黑X1-55W" panose="00020600040101010101" pitchFamily="18" charset="-122"/>
                <a:sym typeface="汉仪旗黑X1-55W" panose="00020600040101010101" pitchFamily="18" charset="-122"/>
              </a:rPr>
              <a:t>保险事故发生后，被保险人为防止或者减少损失所支付的必要的、合理的费用，保险人按照本保险合同的约定也负责赔偿。</a:t>
            </a:r>
            <a:endParaRPr lang="zh-CN" altLang="en-US" sz="1050" dirty="0">
              <a:solidFill>
                <a:schemeClr val="tx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00" name="Shape13"/>
          <p:cNvSpPr/>
          <p:nvPr/>
        </p:nvSpPr>
        <p:spPr>
          <a:xfrm>
            <a:off x="6975049" y="2654848"/>
            <a:ext cx="1527113" cy="1528778"/>
          </a:xfrm>
          <a:custGeom>
            <a:avLst/>
            <a:gdLst>
              <a:gd name="connsiteX0" fmla="*/ 0 w 2036151"/>
              <a:gd name="connsiteY0" fmla="*/ 0 h 2038371"/>
              <a:gd name="connsiteX1" fmla="*/ 2036151 w 2036151"/>
              <a:gd name="connsiteY1" fmla="*/ 0 h 2038371"/>
              <a:gd name="connsiteX2" fmla="*/ 2036151 w 2036151"/>
              <a:gd name="connsiteY2" fmla="*/ 2038371 h 2038371"/>
              <a:gd name="connsiteX3" fmla="*/ 0 w 2036151"/>
              <a:gd name="connsiteY3" fmla="*/ 2038371 h 2038371"/>
            </a:gdLst>
            <a:ahLst/>
            <a:cxnLst>
              <a:cxn ang="0">
                <a:pos x="connsiteX0" y="connsiteY0"/>
              </a:cxn>
              <a:cxn ang="0">
                <a:pos x="connsiteX1" y="connsiteY1"/>
              </a:cxn>
              <a:cxn ang="0">
                <a:pos x="connsiteX2" y="connsiteY2"/>
              </a:cxn>
              <a:cxn ang="0">
                <a:pos x="connsiteX3" y="connsiteY3"/>
              </a:cxn>
            </a:cxnLst>
            <a:rect l="l" t="t" r="r" b="b"/>
            <a:pathLst>
              <a:path w="2036151" h="2038371">
                <a:moveTo>
                  <a:pt x="0" y="0"/>
                </a:moveTo>
                <a:lnTo>
                  <a:pt x="2036151" y="0"/>
                </a:lnTo>
                <a:lnTo>
                  <a:pt x="2036151" y="2038371"/>
                </a:lnTo>
                <a:lnTo>
                  <a:pt x="0" y="2038371"/>
                </a:lnTo>
                <a:close/>
              </a:path>
            </a:pathLst>
          </a:custGeom>
          <a:blipFill>
            <a:blip r:embed="rId5"/>
            <a:srcRect/>
            <a:stretch>
              <a:fillRect t="-24919" b="-24919"/>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02" name="Shape7"/>
          <p:cNvSpPr txBox="1"/>
          <p:nvPr/>
        </p:nvSpPr>
        <p:spPr>
          <a:xfrm>
            <a:off x="783908" y="2917031"/>
            <a:ext cx="3499485" cy="119888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lnSpc>
                <a:spcPct val="150000"/>
              </a:lnSpc>
            </a:pPr>
            <a:r>
              <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rPr>
              <a:t>（一）操作人员的过失行为；</a:t>
            </a:r>
            <a:endPar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endParaRPr>
          </a:p>
          <a:p>
            <a:pPr algn="l">
              <a:lnSpc>
                <a:spcPct val="150000"/>
              </a:lnSpc>
            </a:pPr>
            <a:r>
              <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rPr>
              <a:t>（二）自然灾害和意外事故致特种设备故障；</a:t>
            </a:r>
            <a:endPar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endParaRPr>
          </a:p>
          <a:p>
            <a:pPr algn="l">
              <a:lnSpc>
                <a:spcPct val="150000"/>
              </a:lnSpc>
            </a:pPr>
            <a:r>
              <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rPr>
              <a:t>（三）爆炸、坠落；</a:t>
            </a:r>
            <a:endPar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endParaRPr>
          </a:p>
          <a:p>
            <a:pPr algn="l">
              <a:lnSpc>
                <a:spcPct val="150000"/>
              </a:lnSpc>
            </a:pPr>
            <a:r>
              <a:rPr lang="zh-CN" altLang="en-US" b="1" dirty="0">
                <a:solidFill>
                  <a:schemeClr val="accent1"/>
                </a:solidFill>
                <a:latin typeface="汉仪旗黑X1-55W" panose="00020600040101010101" pitchFamily="18" charset="-122"/>
                <a:ea typeface="汉仪旗黑X1-55W" panose="00020600040101010101" pitchFamily="18" charset="-122"/>
                <a:sym typeface="汉仪旗黑X1-55W" panose="00020600040101010101" pitchFamily="18" charset="-122"/>
              </a:rPr>
              <a:t>（四）特种设备运行过程中的突然故障。 </a:t>
            </a:r>
            <a:endParaRPr lang="zh-CN" altLang="en-US" dirty="0">
              <a:solidFill>
                <a:schemeClr val="accent1"/>
              </a:solidFill>
              <a:latin typeface="汉仪旗黑X1-55W" panose="00020600040101010101" pitchFamily="18" charset="-122"/>
              <a:ea typeface="汉仪旗黑X1-55W" panose="00020600040101010101" pitchFamily="18" charset="-122"/>
              <a:cs typeface="Alibaba PuHuiTi" pitchFamily="18" charset="-122"/>
              <a:sym typeface="汉仪旗黑X1-55W" panose="00020600040101010101" pitchFamily="18" charset="-122"/>
            </a:endParaRPr>
          </a:p>
        </p:txBody>
      </p:sp>
    </p:spTree>
  </p:cSld>
  <p:clrMapOvr>
    <a:masterClrMapping/>
  </p:clrMapOvr>
  <p:timing>
    <p:tnLst>
      <p:par>
        <p:cTn id="1" dur="indefinite" restart="never" nodeType="tmRoot"/>
      </p:par>
    </p:tnLst>
    <p:bldLst>
      <p:bldP spid="1048795" grpId="0"/>
      <p:bldP spid="104880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Shape4"/>
          <p:cNvGrpSpPr/>
          <p:nvPr/>
        </p:nvGrpSpPr>
        <p:grpSpPr>
          <a:xfrm>
            <a:off x="299618" y="412859"/>
            <a:ext cx="824633" cy="144001"/>
            <a:chOff x="7922707" y="4563003"/>
            <a:chExt cx="824632" cy="144000"/>
          </a:xfrm>
        </p:grpSpPr>
        <p:sp>
          <p:nvSpPr>
            <p:cNvPr id="1048837"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8"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9"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57"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58"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840"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责任免除</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841" name="Shape6"/>
          <p:cNvSpPr/>
          <p:nvPr/>
        </p:nvSpPr>
        <p:spPr>
          <a:xfrm>
            <a:off x="1087345" y="1562840"/>
            <a:ext cx="2172218" cy="1087248"/>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2" name="Shape7"/>
          <p:cNvSpPr/>
          <p:nvPr/>
        </p:nvSpPr>
        <p:spPr>
          <a:xfrm>
            <a:off x="5917362" y="1550597"/>
            <a:ext cx="2172218" cy="1087248"/>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3" name="Shape8"/>
          <p:cNvSpPr/>
          <p:nvPr/>
        </p:nvSpPr>
        <p:spPr>
          <a:xfrm flipV="1">
            <a:off x="3496231" y="2652300"/>
            <a:ext cx="2172218" cy="1087248"/>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5" name="Shape10"/>
          <p:cNvSpPr txBox="1"/>
          <p:nvPr/>
        </p:nvSpPr>
        <p:spPr>
          <a:xfrm>
            <a:off x="3888581" y="3125629"/>
            <a:ext cx="1387793" cy="645160"/>
          </a:xfrm>
          <a:prstGeom prst="rect">
            <a:avLst/>
          </a:prstGeom>
          <a:noFill/>
          <a:effectLst/>
        </p:spPr>
        <p:txBody>
          <a:bodyPr wrap="square" rtlCol="0">
            <a:spAutoFit/>
          </a:bodyPr>
          <a:lstStyle/>
          <a:p>
            <a:pPr lvl="0" algn="ctr"/>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以上原因造成损失、费用和责任</a:t>
            </a:r>
            <a:r>
              <a:rPr lang="en-US" altLang="zh-CN"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 </a:t>
            </a:r>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免除</a:t>
            </a:r>
            <a:endPar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6" name="Shape11"/>
          <p:cNvSpPr txBox="1"/>
          <p:nvPr/>
        </p:nvSpPr>
        <p:spPr>
          <a:xfrm>
            <a:off x="6001703" y="2304098"/>
            <a:ext cx="2087880" cy="275590"/>
          </a:xfrm>
          <a:prstGeom prst="rect">
            <a:avLst/>
          </a:prstGeom>
          <a:noFill/>
          <a:effectLst/>
        </p:spPr>
        <p:txBody>
          <a:bodyPr wrap="square" rtlCol="0">
            <a:spAutoFit/>
          </a:bodyPr>
          <a:lstStyle/>
          <a:p>
            <a:pPr lvl="0" algn="l"/>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下列损失、费用和责任免除</a:t>
            </a:r>
            <a:endPar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nvGrpSpPr>
          <p:cNvPr id="71" name="Shape12"/>
          <p:cNvGrpSpPr/>
          <p:nvPr/>
        </p:nvGrpSpPr>
        <p:grpSpPr>
          <a:xfrm>
            <a:off x="4323611" y="2732424"/>
            <a:ext cx="517458" cy="393169"/>
            <a:chOff x="4268086" y="4221191"/>
            <a:chExt cx="509646" cy="387231"/>
          </a:xfrm>
          <a:solidFill>
            <a:schemeClr val="bg1"/>
          </a:solidFill>
        </p:grpSpPr>
        <p:sp>
          <p:nvSpPr>
            <p:cNvPr id="1048847" name="Shape12"/>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p:spPr>
          <p:txBody>
            <a:bodyPr vert="horz" wrap="square" lIns="68564" tIns="34281" rIns="68564" bIns="34281" numCol="1" anchor="t" anchorCtr="0" compatLnSpc="1"/>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8" name="Shape12"/>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p:spPr>
          <p:txBody>
            <a:bodyPr vert="horz" wrap="square" lIns="68564" tIns="34281" rIns="68564" bIns="34281" numCol="1" anchor="t" anchorCtr="0" compatLnSpc="1"/>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72" name="Shape13"/>
          <p:cNvGrpSpPr/>
          <p:nvPr/>
        </p:nvGrpSpPr>
        <p:grpSpPr>
          <a:xfrm>
            <a:off x="1959424" y="1750761"/>
            <a:ext cx="387062" cy="370179"/>
            <a:chOff x="1004888" y="993775"/>
            <a:chExt cx="2438400" cy="2332038"/>
          </a:xfrm>
          <a:solidFill>
            <a:schemeClr val="bg1"/>
          </a:solidFill>
        </p:grpSpPr>
        <p:sp>
          <p:nvSpPr>
            <p:cNvPr id="1048849" name="Shape13"/>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p:spPr>
          <p:txBody>
            <a:bodyPr vert="horz" wrap="square" lIns="68564" tIns="34281" rIns="68564" bIns="34281" numCol="1" anchor="t" anchorCtr="0" compatLnSpc="1"/>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0" name="Shape13"/>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p:spPr>
          <p:txBody>
            <a:bodyPr vert="horz" wrap="square" lIns="68564" tIns="34281" rIns="68564" bIns="34281" numCol="1" anchor="t" anchorCtr="0" compatLnSpc="1">
              <a:noAutofit/>
            </a:bodyPr>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73" name="Shape14"/>
          <p:cNvGrpSpPr/>
          <p:nvPr/>
        </p:nvGrpSpPr>
        <p:grpSpPr>
          <a:xfrm>
            <a:off x="6835424" y="1673601"/>
            <a:ext cx="336095" cy="429825"/>
            <a:chOff x="1605186" y="572440"/>
            <a:chExt cx="563562" cy="720725"/>
          </a:xfrm>
          <a:solidFill>
            <a:schemeClr val="bg1"/>
          </a:solidFill>
        </p:grpSpPr>
        <p:sp>
          <p:nvSpPr>
            <p:cNvPr id="1048851" name="Shape14"/>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p:spPr>
          <p:txBody>
            <a:bodyPr vert="horz" wrap="square" lIns="68564" tIns="34281" rIns="68564" bIns="34281" numCol="1" anchor="t" anchorCtr="0" compatLnSpc="1"/>
            <a:lstStyle/>
            <a:p>
              <a:endParaRPr lang="zh-CN" altLang="en-US" sz="1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2" name="Shape14"/>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p:spPr>
          <p:txBody>
            <a:bodyPr vert="horz" wrap="square" lIns="68564" tIns="34281" rIns="68564" bIns="34281" numCol="1" anchor="t" anchorCtr="0" compatLnSpc="1"/>
            <a:lstStyle/>
            <a:p>
              <a:endParaRPr lang="zh-CN" altLang="en-US" sz="1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3" name="Shape1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p:spPr>
          <p:txBody>
            <a:bodyPr vert="horz" wrap="square" lIns="68564" tIns="34281" rIns="68564" bIns="34281" numCol="1" anchor="t" anchorCtr="0" compatLnSpc="1"/>
            <a:lstStyle/>
            <a:p>
              <a:endParaRPr lang="zh-CN" altLang="en-US" sz="1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sp>
        <p:nvSpPr>
          <p:cNvPr id="1048855" name="Shape15"/>
          <p:cNvSpPr txBox="1"/>
          <p:nvPr>
            <p:custDataLst>
              <p:tags r:id="rId1"/>
            </p:custDataLst>
          </p:nvPr>
        </p:nvSpPr>
        <p:spPr>
          <a:xfrm>
            <a:off x="3554730" y="1654969"/>
            <a:ext cx="2034540" cy="81851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lnSpc>
                <a:spcPct val="150000"/>
              </a:lnSpc>
            </a:pP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故意行为、战争暴乱等、核爆炸等、大气污染等、行政司法行为、地震海啸、盗窃、抢劫。</a:t>
            </a:r>
            <a:endPar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7" name="Shape16"/>
          <p:cNvSpPr txBox="1"/>
          <p:nvPr>
            <p:custDataLst>
              <p:tags r:id="rId2"/>
            </p:custDataLst>
          </p:nvPr>
        </p:nvSpPr>
        <p:spPr>
          <a:xfrm>
            <a:off x="980440" y="2858770"/>
            <a:ext cx="2413635" cy="121983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lnSpc>
                <a:spcPct val="150000"/>
              </a:lnSpc>
            </a:pPr>
            <a:r>
              <a:rPr lang="zh-CN" altLang="en-US" sz="975"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特种设备不合格、特种设备测试、应当报废的、特种设备操作人员无证操作、未通过检验特种设备、严重缺陷未改善特种设备、盗用伪造检验报告结果、非自有非托管非法制造气瓶充装。</a:t>
            </a:r>
            <a:endParaRPr lang="zh-CN" altLang="en-US" sz="975"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9" name="Shape17"/>
          <p:cNvSpPr txBox="1"/>
          <p:nvPr>
            <p:custDataLst>
              <p:tags r:id="rId3"/>
            </p:custDataLst>
          </p:nvPr>
        </p:nvSpPr>
        <p:spPr>
          <a:xfrm>
            <a:off x="5905024" y="2757488"/>
            <a:ext cx="2193131" cy="81851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lnSpc>
                <a:spcPct val="150000"/>
              </a:lnSpc>
            </a:pP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被保险人雇员造成的人身伤亡财产损失、罚款罚金、精神损害、间接损失。</a:t>
            </a:r>
            <a:endPar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7" name="文本框 6"/>
          <p:cNvSpPr txBox="1"/>
          <p:nvPr>
            <p:custDataLst>
              <p:tags r:id="rId4"/>
            </p:custDataLst>
          </p:nvPr>
        </p:nvSpPr>
        <p:spPr>
          <a:xfrm>
            <a:off x="5641975" y="4231005"/>
            <a:ext cx="3490595" cy="306705"/>
          </a:xfrm>
          <a:prstGeom prst="rect">
            <a:avLst/>
          </a:prstGeom>
          <a:noFill/>
        </p:spPr>
        <p:txBody>
          <a:bodyPr wrap="square" rtlCol="0" anchor="t">
            <a:spAutoFit/>
          </a:bodyPr>
          <a:p>
            <a:r>
              <a:rPr lang="zh-CN" altLang="en-US" sz="1400" dirty="0">
                <a:solidFill>
                  <a:srgbClr val="FF0000"/>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（详细责任免除内容以条款为准）</a:t>
            </a:r>
            <a:endParaRPr lang="zh-CN" altLang="en-US" sz="1400" dirty="0">
              <a:solidFill>
                <a:srgbClr val="FF0000"/>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8" name="Shape9"/>
          <p:cNvSpPr txBox="1"/>
          <p:nvPr>
            <p:custDataLst>
              <p:tags r:id="rId5"/>
            </p:custDataLst>
          </p:nvPr>
        </p:nvSpPr>
        <p:spPr>
          <a:xfrm>
            <a:off x="954405" y="2159000"/>
            <a:ext cx="2466340" cy="275590"/>
          </a:xfrm>
          <a:prstGeom prst="rect">
            <a:avLst/>
          </a:prstGeom>
          <a:noFill/>
          <a:effectLst/>
        </p:spPr>
        <p:txBody>
          <a:bodyPr wrap="square" rtlCol="0">
            <a:spAutoFit/>
          </a:bodyPr>
          <a:p>
            <a:pPr algn="ctr"/>
            <a:r>
              <a:rPr lang="zh-CN" altLang="en-US" sz="12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任一情形责任免除</a:t>
            </a:r>
            <a:endParaRPr lang="zh-CN" altLang="en-US" sz="12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Tree>
  </p:cSld>
  <p:clrMapOvr>
    <a:masterClrMapping/>
  </p:clrMapOvr>
  <p:timing>
    <p:tnLst>
      <p:par>
        <p:cTn id="1" dur="indefinite" restart="never" nodeType="tmRoot"/>
      </p:par>
    </p:tnLst>
    <p:bldLst>
      <p:bldP spid="1048841" grpId="0" bldLvl="0" animBg="1"/>
      <p:bldP spid="1048842" grpId="0" bldLvl="0" animBg="1"/>
      <p:bldP spid="1048843" grpId="0" bldLvl="0" animBg="1"/>
      <p:bldP spid="1048845" grpId="0" bldLvl="0" animBg="1"/>
      <p:bldP spid="1048846" grpId="0" bldLvl="0" animBg="1"/>
      <p:bldP spid="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Shape4"/>
          <p:cNvGrpSpPr/>
          <p:nvPr/>
        </p:nvGrpSpPr>
        <p:grpSpPr>
          <a:xfrm>
            <a:off x="299618" y="412859"/>
            <a:ext cx="824633" cy="144001"/>
            <a:chOff x="7922707" y="4563003"/>
            <a:chExt cx="824632" cy="144000"/>
          </a:xfrm>
        </p:grpSpPr>
        <p:sp>
          <p:nvSpPr>
            <p:cNvPr id="1048758" name="Shape4"/>
            <p:cNvSpPr/>
            <p:nvPr>
              <p:custDataLst>
                <p:tags r:id="rId1"/>
              </p:custDataLst>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59" name="Shape4"/>
            <p:cNvSpPr/>
            <p:nvPr>
              <p:custDataLst>
                <p:tags r:id="rId2"/>
              </p:custDataLst>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60" name="Shape4"/>
            <p:cNvSpPr/>
            <p:nvPr>
              <p:custDataLst>
                <p:tags r:id="rId3"/>
              </p:custDataLst>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2" name="Shape4"/>
            <p:cNvCxnSpPr/>
            <p:nvPr>
              <p:custDataLst>
                <p:tags r:id="rId4"/>
              </p:custDataLst>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3" name="Shape4"/>
            <p:cNvCxnSpPr/>
            <p:nvPr>
              <p:custDataLst>
                <p:tags r:id="rId5"/>
              </p:custDataLst>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61" name="Shape5"/>
          <p:cNvSpPr txBox="1"/>
          <p:nvPr>
            <p:custDataLst>
              <p:tags r:id="rId6"/>
            </p:custDataLst>
          </p:nvPr>
        </p:nvSpPr>
        <p:spPr>
          <a:xfrm>
            <a:off x="1150620" y="346075"/>
            <a:ext cx="3715385"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平安财险</a:t>
            </a:r>
            <a:r>
              <a:rPr lang="en-US" altLang="zh-CN" sz="1500" dirty="0">
                <a:latin typeface="微软雅黑" panose="020B0503020204020204" charset="-122"/>
                <a:ea typeface="微软雅黑" panose="020B0503020204020204" charset="-122"/>
                <a:sym typeface="汉仪旗黑X1-55W" panose="00020600040101010101" pitchFamily="18" charset="-122"/>
              </a:rPr>
              <a:t>--</a:t>
            </a:r>
            <a:r>
              <a:rPr lang="zh-CN" altLang="en-US" sz="1500" dirty="0">
                <a:latin typeface="微软雅黑" panose="020B0503020204020204" charset="-122"/>
                <a:ea typeface="微软雅黑" panose="020B0503020204020204" charset="-122"/>
                <a:sym typeface="汉仪旗黑X1-55W" panose="00020600040101010101" pitchFamily="18" charset="-122"/>
              </a:rPr>
              <a:t>商用家财险保险方案</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graphicFrame>
        <p:nvGraphicFramePr>
          <p:cNvPr id="2" name="表格 1"/>
          <p:cNvGraphicFramePr/>
          <p:nvPr>
            <p:custDataLst>
              <p:tags r:id="rId7"/>
            </p:custDataLst>
          </p:nvPr>
        </p:nvGraphicFramePr>
        <p:xfrm>
          <a:off x="387350" y="959485"/>
          <a:ext cx="8362315" cy="2613660"/>
        </p:xfrm>
        <a:graphic>
          <a:graphicData uri="http://schemas.openxmlformats.org/drawingml/2006/table">
            <a:tbl>
              <a:tblPr/>
              <a:tblGrid>
                <a:gridCol w="2437765"/>
                <a:gridCol w="1671320"/>
                <a:gridCol w="887730"/>
                <a:gridCol w="2357755"/>
                <a:gridCol w="1007745"/>
              </a:tblGrid>
              <a:tr h="373380">
                <a:tc>
                  <a:txBody>
                    <a:bodyPr/>
                    <a:p>
                      <a:pPr algn="ctr">
                        <a:buNone/>
                      </a:pPr>
                      <a:r>
                        <a:rPr lang="zh-CN" sz="1200" b="1">
                          <a:solidFill>
                            <a:srgbClr val="000000"/>
                          </a:solidFill>
                          <a:latin typeface="Arial" panose="020B0604020202020204" pitchFamily="34" charset="0"/>
                          <a:ea typeface="微软雅黑" panose="020B0503020204020204" charset="-122"/>
                        </a:rPr>
                        <a:t>险种</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责任</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保额</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责任管理</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保费</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73380">
                <a:tc>
                  <a:txBody>
                    <a:bodyPr/>
                    <a:p>
                      <a:pPr algn="ctr">
                        <a:buNone/>
                      </a:pPr>
                      <a:r>
                        <a:rPr lang="zh-CN" sz="1200" b="1">
                          <a:solidFill>
                            <a:srgbClr val="000000"/>
                          </a:solidFill>
                          <a:latin typeface="Arial" panose="020B0604020202020204" pitchFamily="34" charset="0"/>
                          <a:ea typeface="微软雅黑" panose="020B0503020204020204" charset="-122"/>
                        </a:rPr>
                        <a:t>平安民用燃气家庭财产保险</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200" b="1">
                          <a:solidFill>
                            <a:srgbClr val="000000"/>
                          </a:solidFill>
                          <a:latin typeface="Arial" panose="020B0604020202020204" pitchFamily="34" charset="0"/>
                          <a:ea typeface="微软雅黑" panose="020B0503020204020204" charset="-122"/>
                        </a:rPr>
                        <a:t>家庭财产损失</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en-US" sz="1200" b="1">
                          <a:solidFill>
                            <a:srgbClr val="000000"/>
                          </a:solidFill>
                          <a:latin typeface="微软雅黑" panose="020B0503020204020204" charset="-122"/>
                        </a:rPr>
                        <a:t>400000</a:t>
                      </a:r>
                      <a:endParaRPr lang="en-US" altLang="en-US" sz="12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200" b="1">
                          <a:solidFill>
                            <a:srgbClr val="000000"/>
                          </a:solidFill>
                          <a:latin typeface="Arial" panose="020B0604020202020204" pitchFamily="34" charset="0"/>
                          <a:ea typeface="微软雅黑" panose="020B0503020204020204" charset="-122"/>
                        </a:rPr>
                        <a:t>每次事故免赔额200元</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6">
                  <a:txBody>
                    <a:bodyPr/>
                    <a:p>
                      <a:pPr algn="ctr">
                        <a:buNone/>
                      </a:pPr>
                      <a:r>
                        <a:rPr lang="zh-CN" sz="1200" b="1">
                          <a:solidFill>
                            <a:srgbClr val="000000"/>
                          </a:solidFill>
                          <a:latin typeface="Arial" panose="020B0604020202020204" pitchFamily="34" charset="0"/>
                          <a:ea typeface="微软雅黑" panose="020B0503020204020204" charset="-122"/>
                        </a:rPr>
                        <a:t>500元</a:t>
                      </a:r>
                      <a:r>
                        <a:rPr lang="en-US" altLang="zh-CN" sz="1200" b="1">
                          <a:solidFill>
                            <a:srgbClr val="000000"/>
                          </a:solidFill>
                          <a:latin typeface="Arial" panose="020B0604020202020204" pitchFamily="34" charset="0"/>
                          <a:ea typeface="微软雅黑" panose="020B0503020204020204" charset="-122"/>
                        </a:rPr>
                        <a:t>/</a:t>
                      </a:r>
                      <a:r>
                        <a:rPr lang="zh-CN" sz="1200" b="1">
                          <a:solidFill>
                            <a:srgbClr val="000000"/>
                          </a:solidFill>
                          <a:latin typeface="Arial" panose="020B0604020202020204" pitchFamily="34" charset="0"/>
                          <a:ea typeface="微软雅黑" panose="020B0503020204020204" charset="-122"/>
                        </a:rPr>
                        <a:t>户</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73380">
                <a:tc rowSpan="2">
                  <a:txBody>
                    <a:bodyPr/>
                    <a:p>
                      <a:pPr algn="ctr">
                        <a:buNone/>
                      </a:pPr>
                      <a:r>
                        <a:rPr lang="zh-CN" sz="1200" b="1">
                          <a:solidFill>
                            <a:srgbClr val="000000"/>
                          </a:solidFill>
                          <a:latin typeface="Arial" panose="020B0604020202020204" pitchFamily="34" charset="0"/>
                          <a:ea typeface="微软雅黑" panose="020B0503020204020204" charset="-122"/>
                        </a:rPr>
                        <a:t>平安产险燃气用户意外伤害保险</a:t>
                      </a:r>
                      <a:endParaRPr lang="zh-CN" sz="1200" b="1">
                        <a:solidFill>
                          <a:srgbClr val="000000"/>
                        </a:solidFill>
                        <a:latin typeface="Arial" panose="020B0604020202020204" pitchFamily="34" charset="0"/>
                        <a:ea typeface="微软雅黑" panose="020B0503020204020204" charset="-122"/>
                      </a:endParaRPr>
                    </a:p>
                    <a:p>
                      <a:pPr algn="ctr">
                        <a:buNone/>
                      </a:pPr>
                      <a:r>
                        <a:rPr lang="zh-CN" sz="1200" b="1">
                          <a:solidFill>
                            <a:srgbClr val="000000"/>
                          </a:solidFill>
                          <a:latin typeface="Arial" panose="020B0604020202020204" pitchFamily="34" charset="0"/>
                          <a:ea typeface="微软雅黑" panose="020B0503020204020204" charset="-122"/>
                        </a:rPr>
                        <a:t>（B款）</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意外伤害身故及伤残</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algn="ctr">
                        <a:buNone/>
                      </a:pPr>
                      <a:r>
                        <a:rPr lang="en-US" sz="1200" b="1">
                          <a:solidFill>
                            <a:srgbClr val="000000"/>
                          </a:solidFill>
                          <a:latin typeface="微软雅黑" panose="020B0503020204020204" charset="-122"/>
                        </a:rPr>
                        <a:t>2000000</a:t>
                      </a:r>
                      <a:endParaRPr lang="en-US" altLang="en-US" sz="12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每次事故每人累计赔付限额20万元</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37338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200" b="1">
                          <a:solidFill>
                            <a:srgbClr val="000000"/>
                          </a:solidFill>
                          <a:latin typeface="Arial" panose="020B0604020202020204" pitchFamily="34" charset="0"/>
                          <a:ea typeface="微软雅黑" panose="020B0503020204020204" charset="-122"/>
                        </a:rPr>
                        <a:t>意外伤害医疗</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200" b="1">
                          <a:solidFill>
                            <a:srgbClr val="000000"/>
                          </a:solidFill>
                          <a:latin typeface="Arial" panose="020B0604020202020204" pitchFamily="34" charset="0"/>
                          <a:ea typeface="微软雅黑" panose="020B0503020204020204" charset="-122"/>
                        </a:rPr>
                        <a:t>每次事故每人累计赔付限额5万元</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373380">
                <a:tc rowSpan="3">
                  <a:txBody>
                    <a:bodyPr/>
                    <a:p>
                      <a:pPr algn="ctr">
                        <a:buNone/>
                      </a:pPr>
                      <a:r>
                        <a:rPr lang="zh-CN" sz="1200" b="1">
                          <a:solidFill>
                            <a:srgbClr val="000000"/>
                          </a:solidFill>
                          <a:latin typeface="Arial" panose="020B0604020202020204" pitchFamily="34" charset="0"/>
                          <a:ea typeface="微软雅黑" panose="020B0503020204020204" charset="-122"/>
                        </a:rPr>
                        <a:t>平安民用燃气家庭财产保险附加</a:t>
                      </a:r>
                      <a:endParaRPr lang="zh-CN" sz="1200" b="1">
                        <a:solidFill>
                          <a:srgbClr val="000000"/>
                        </a:solidFill>
                        <a:latin typeface="Arial" panose="020B0604020202020204" pitchFamily="34" charset="0"/>
                        <a:ea typeface="微软雅黑" panose="020B0503020204020204" charset="-122"/>
                      </a:endParaRPr>
                    </a:p>
                    <a:p>
                      <a:pPr algn="ctr">
                        <a:buNone/>
                      </a:pPr>
                      <a:r>
                        <a:rPr lang="zh-CN" sz="1200" b="1">
                          <a:solidFill>
                            <a:srgbClr val="000000"/>
                          </a:solidFill>
                          <a:latin typeface="Arial" panose="020B0604020202020204" pitchFamily="34" charset="0"/>
                          <a:ea typeface="微软雅黑" panose="020B0503020204020204" charset="-122"/>
                        </a:rPr>
                        <a:t>第三者责任保险</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第三者意外伤害</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algn="ctr">
                        <a:buNone/>
                      </a:pPr>
                      <a:r>
                        <a:rPr lang="en-US" sz="1200" b="1">
                          <a:solidFill>
                            <a:srgbClr val="000000"/>
                          </a:solidFill>
                          <a:latin typeface="微软雅黑" panose="020B0503020204020204" charset="-122"/>
                        </a:rPr>
                        <a:t>300000</a:t>
                      </a:r>
                      <a:endParaRPr lang="en-US" altLang="en-US" sz="12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200" b="1">
                          <a:solidFill>
                            <a:srgbClr val="000000"/>
                          </a:solidFill>
                          <a:latin typeface="Arial" panose="020B0604020202020204" pitchFamily="34" charset="0"/>
                          <a:ea typeface="微软雅黑" panose="020B0503020204020204" charset="-122"/>
                        </a:rPr>
                        <a:t>每次事故每人累计赔付限额2万元</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37338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zh-CN" sz="1200" b="1">
                          <a:solidFill>
                            <a:srgbClr val="000000"/>
                          </a:solidFill>
                          <a:latin typeface="Arial" panose="020B0604020202020204" pitchFamily="34" charset="0"/>
                          <a:ea typeface="微软雅黑" panose="020B0503020204020204" charset="-122"/>
                        </a:rPr>
                        <a:t>第三者意外医疗</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zh-CN" sz="1200" b="1">
                          <a:solidFill>
                            <a:srgbClr val="000000"/>
                          </a:solidFill>
                          <a:latin typeface="Arial" panose="020B0604020202020204" pitchFamily="34" charset="0"/>
                          <a:ea typeface="微软雅黑" panose="020B0503020204020204" charset="-122"/>
                        </a:rPr>
                        <a:t>每次事故每人累计赔付限额2万元</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37338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200" b="1">
                          <a:solidFill>
                            <a:srgbClr val="000000"/>
                          </a:solidFill>
                          <a:latin typeface="Arial" panose="020B0604020202020204" pitchFamily="34" charset="0"/>
                          <a:ea typeface="微软雅黑" panose="020B0503020204020204" charset="-122"/>
                        </a:rPr>
                        <a:t>第三者财产损失</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200" b="1">
                          <a:solidFill>
                            <a:srgbClr val="000000"/>
                          </a:solidFill>
                          <a:latin typeface="Arial" panose="020B0604020202020204" pitchFamily="34" charset="0"/>
                          <a:ea typeface="微软雅黑" panose="020B0503020204020204" charset="-122"/>
                        </a:rPr>
                        <a:t>每次事故免赔额200元.</a:t>
                      </a:r>
                      <a:endParaRPr lang="zh-CN" altLang="en-US" sz="12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Shape4"/>
          <p:cNvGrpSpPr/>
          <p:nvPr/>
        </p:nvGrpSpPr>
        <p:grpSpPr>
          <a:xfrm>
            <a:off x="299618" y="412859"/>
            <a:ext cx="824633" cy="144001"/>
            <a:chOff x="7922707" y="4563003"/>
            <a:chExt cx="824632" cy="144000"/>
          </a:xfrm>
        </p:grpSpPr>
        <p:sp>
          <p:nvSpPr>
            <p:cNvPr id="1048758" name="Shape4"/>
            <p:cNvSpPr/>
            <p:nvPr>
              <p:custDataLst>
                <p:tags r:id="rId1"/>
              </p:custDataLst>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59" name="Shape4"/>
            <p:cNvSpPr/>
            <p:nvPr>
              <p:custDataLst>
                <p:tags r:id="rId2"/>
              </p:custDataLst>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60" name="Shape4"/>
            <p:cNvSpPr/>
            <p:nvPr>
              <p:custDataLst>
                <p:tags r:id="rId3"/>
              </p:custDataLst>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2" name="Shape4"/>
            <p:cNvCxnSpPr/>
            <p:nvPr>
              <p:custDataLst>
                <p:tags r:id="rId4"/>
              </p:custDataLst>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3" name="Shape4"/>
            <p:cNvCxnSpPr/>
            <p:nvPr>
              <p:custDataLst>
                <p:tags r:id="rId5"/>
              </p:custDataLst>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61" name="Shape5"/>
          <p:cNvSpPr txBox="1"/>
          <p:nvPr>
            <p:custDataLst>
              <p:tags r:id="rId6"/>
            </p:custDataLst>
          </p:nvPr>
        </p:nvSpPr>
        <p:spPr>
          <a:xfrm>
            <a:off x="1150620" y="346075"/>
            <a:ext cx="3822700"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平安财险</a:t>
            </a:r>
            <a:r>
              <a:rPr lang="en-US" altLang="zh-CN" sz="1500" dirty="0">
                <a:latin typeface="微软雅黑" panose="020B0503020204020204" charset="-122"/>
                <a:ea typeface="微软雅黑" panose="020B0503020204020204" charset="-122"/>
                <a:sym typeface="汉仪旗黑X1-55W" panose="00020600040101010101" pitchFamily="18" charset="-122"/>
              </a:rPr>
              <a:t>--</a:t>
            </a:r>
            <a:r>
              <a:rPr lang="zh-CN" altLang="en-US" sz="1500" dirty="0">
                <a:latin typeface="微软雅黑" panose="020B0503020204020204" charset="-122"/>
                <a:ea typeface="微软雅黑" panose="020B0503020204020204" charset="-122"/>
                <a:sym typeface="汉仪旗黑X1-55W" panose="00020600040101010101" pitchFamily="18" charset="-122"/>
              </a:rPr>
              <a:t>商用家财险保险方案</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3" name="文本框 2"/>
          <p:cNvSpPr txBox="1"/>
          <p:nvPr/>
        </p:nvSpPr>
        <p:spPr>
          <a:xfrm>
            <a:off x="332740" y="566420"/>
            <a:ext cx="8455025" cy="4302125"/>
          </a:xfrm>
          <a:prstGeom prst="rect">
            <a:avLst/>
          </a:prstGeom>
          <a:noFill/>
        </p:spPr>
        <p:txBody>
          <a:bodyPr wrap="square" rtlCol="0" anchor="t">
            <a:noAutofit/>
          </a:bodyPr>
          <a:p>
            <a:pPr algn="just"/>
            <a:r>
              <a:rPr lang="zh-CN" altLang="en-US" sz="1200" b="1">
                <a:solidFill>
                  <a:schemeClr val="tx1"/>
                </a:solidFill>
              </a:rPr>
              <a:t>特约：</a:t>
            </a:r>
            <a:endParaRPr lang="zh-CN" altLang="en-US" sz="1200" b="1">
              <a:solidFill>
                <a:schemeClr val="tx1"/>
              </a:solidFill>
            </a:endParaRPr>
          </a:p>
          <a:p>
            <a:pPr algn="just"/>
            <a:r>
              <a:rPr lang="zh-CN" altLang="en-US" sz="1200">
                <a:solidFill>
                  <a:schemeClr val="tx1"/>
                </a:solidFill>
              </a:rPr>
              <a:t>1、本保单人身意外伤害险附加《平安产险附加扩展商用燃气财产保险》条款，投保人扩展为使用合法经营的燃气公司供应的商用燃气（指管道天然气）的用户。保险标的为用于生产经营的房屋主体、房屋装修、室内财产以及商户雇员。在保险期间内，被保险人在保险单载明的地址内因将燃气作为燃料使用而发生火灾、爆炸，造成保险标的的直接损失，保险人按本保险合同的约定负责赔偿。</a:t>
            </a:r>
            <a:endParaRPr lang="zh-CN" altLang="en-US" sz="1200">
              <a:solidFill>
                <a:schemeClr val="tx1"/>
              </a:solidFill>
            </a:endParaRPr>
          </a:p>
          <a:p>
            <a:pPr algn="just"/>
            <a:r>
              <a:rPr lang="zh-CN" altLang="en-US" sz="1200">
                <a:solidFill>
                  <a:schemeClr val="tx1"/>
                </a:solidFill>
              </a:rPr>
              <a:t>2、本产品每户燃气用户仅限投保一份（即限选1款保险方案投保），本保险的财产保险标的坐落地址为该燃气用户在燃气公司登记的唯一地址。</a:t>
            </a:r>
            <a:endParaRPr lang="zh-CN" altLang="en-US" sz="1200">
              <a:solidFill>
                <a:schemeClr val="tx1"/>
              </a:solidFill>
            </a:endParaRPr>
          </a:p>
          <a:p>
            <a:pPr algn="just"/>
            <a:r>
              <a:rPr lang="zh-CN" altLang="en-US" sz="1200">
                <a:solidFill>
                  <a:schemeClr val="tx1"/>
                </a:solidFill>
              </a:rPr>
              <a:t>3、本保险合同平安民用燃气家庭财产保险每次事故绝对免赔额200元；平安民用燃气家庭财产保险附加第三者责任保险-第三者财产损失每次事故绝对免赔额200元。</a:t>
            </a:r>
            <a:endParaRPr lang="zh-CN" altLang="en-US" sz="1200">
              <a:solidFill>
                <a:schemeClr val="tx1"/>
              </a:solidFill>
            </a:endParaRPr>
          </a:p>
          <a:p>
            <a:pPr algn="just"/>
            <a:r>
              <a:rPr lang="zh-CN" altLang="en-US" sz="1200">
                <a:solidFill>
                  <a:schemeClr val="tx1"/>
                </a:solidFill>
              </a:rPr>
              <a:t>4、本保险合同中平安民用燃气家庭财产保险附加第三者责任保险-第三者意外伤害和第三者意外医疗每次事故每人赔偿限额20000元；平安产险燃气用户意外伤害保险（B款）-每人死亡、伤残赔偿限额200000元，每人医疗费用赔偿限额50000元。</a:t>
            </a:r>
            <a:endParaRPr lang="zh-CN" altLang="en-US" sz="1200">
              <a:solidFill>
                <a:schemeClr val="tx1"/>
              </a:solidFill>
            </a:endParaRPr>
          </a:p>
          <a:p>
            <a:pPr algn="just"/>
            <a:r>
              <a:rPr lang="zh-CN" altLang="en-US" sz="1200">
                <a:solidFill>
                  <a:schemeClr val="tx1"/>
                </a:solidFill>
              </a:rPr>
              <a:t>5、湖北保险行业协会投诉电话88012378。</a:t>
            </a:r>
            <a:endParaRPr lang="zh-CN" altLang="en-US" sz="1200">
              <a:solidFill>
                <a:schemeClr val="tx1"/>
              </a:solidFill>
            </a:endParaRPr>
          </a:p>
          <a:p>
            <a:pPr algn="just"/>
            <a:r>
              <a:rPr lang="zh-CN" altLang="en-US" sz="1200">
                <a:solidFill>
                  <a:schemeClr val="tx1"/>
                </a:solidFill>
              </a:rPr>
              <a:t>6、本保险涉及的财产损失部分赔偿遵循第一危险赔偿方式，即在发生保险责任范围内的损失时，保险人在保险金额/赔偿限额内按实际损失足额赔偿。</a:t>
            </a:r>
            <a:endParaRPr lang="zh-CN" altLang="en-US" sz="1200">
              <a:solidFill>
                <a:schemeClr val="tx1"/>
              </a:solidFill>
            </a:endParaRPr>
          </a:p>
          <a:p>
            <a:pPr algn="just"/>
            <a:r>
              <a:rPr lang="zh-CN" altLang="en-US" sz="1200">
                <a:solidFill>
                  <a:schemeClr val="tx1"/>
                </a:solidFill>
              </a:rPr>
              <a:t>7、兹经双方同意，投保人在投保时无需提供雇员名单。如发生保单项下赔案，投保人需提供与被保险雇员之间劳务关系的相关证明文件（劳动合同、工资发放证明等），保险人认可该文件的效力，并自动确认出险人员为保单被保险人。</a:t>
            </a:r>
            <a:endParaRPr lang="zh-CN" altLang="en-US" sz="1200">
              <a:solidFill>
                <a:schemeClr val="tx1"/>
              </a:solidFill>
            </a:endParaRPr>
          </a:p>
          <a:p>
            <a:pPr algn="just"/>
            <a:r>
              <a:rPr lang="zh-CN" altLang="en-US" sz="1200">
                <a:solidFill>
                  <a:schemeClr val="tx1"/>
                </a:solidFill>
              </a:rPr>
              <a:t>8、案情清晰的案件，保险公司应当自接到书面通知之日起五个工作日内根据已有证明和资料在可以确定的数额内预付理赔款，如事故赔偿存在争议可聘请第三方公估机构评估，并自与索赔申请人达成赔偿协议之日起五个工作日内依赔偿协议完成赔款支付。</a:t>
            </a:r>
            <a:endParaRPr lang="zh-CN" altLang="en-US" sz="1200">
              <a:solidFill>
                <a:schemeClr val="tx1"/>
              </a:solidFill>
            </a:endParaRPr>
          </a:p>
          <a:p>
            <a:pPr algn="just"/>
            <a:r>
              <a:rPr lang="zh-CN" altLang="en-US" sz="1200">
                <a:solidFill>
                  <a:schemeClr val="tx1"/>
                </a:solidFill>
              </a:rPr>
              <a:t>9、管道商业用户可包括以下用户：（1）餐饮业：正餐服务、快餐服务、饮料及冷饮服务；（2）服务业：家庭服务、洗染服务、理发及美容保健、婚姻服务、殡葬服务、摄影扩印服务、汽车摩托车维护与保养、办公设备维修、家用电器修理、诊所；（3）零售业：便利店、食品饮料及烟草零售、服装及日用品零售、文体用品零售、医药及医疗器材零售、五金家具及室内装修材料零售、家用电器及电子产品零售；（4）政府机关、企事业单位所属食堂。</a:t>
            </a:r>
            <a:endParaRPr lang="zh-CN" altLang="en-US" sz="120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Shape4"/>
          <p:cNvGrpSpPr/>
          <p:nvPr/>
        </p:nvGrpSpPr>
        <p:grpSpPr>
          <a:xfrm>
            <a:off x="299618" y="412859"/>
            <a:ext cx="824633" cy="144001"/>
            <a:chOff x="7922707" y="4563003"/>
            <a:chExt cx="824632" cy="144000"/>
          </a:xfrm>
        </p:grpSpPr>
        <p:sp>
          <p:nvSpPr>
            <p:cNvPr id="1048758" name="Shape4"/>
            <p:cNvSpPr/>
            <p:nvPr>
              <p:custDataLst>
                <p:tags r:id="rId1"/>
              </p:custDataLst>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59" name="Shape4"/>
            <p:cNvSpPr/>
            <p:nvPr>
              <p:custDataLst>
                <p:tags r:id="rId2"/>
              </p:custDataLst>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60" name="Shape4"/>
            <p:cNvSpPr/>
            <p:nvPr>
              <p:custDataLst>
                <p:tags r:id="rId3"/>
              </p:custDataLst>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2" name="Shape4"/>
            <p:cNvCxnSpPr/>
            <p:nvPr>
              <p:custDataLst>
                <p:tags r:id="rId4"/>
              </p:custDataLst>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3" name="Shape4"/>
            <p:cNvCxnSpPr/>
            <p:nvPr>
              <p:custDataLst>
                <p:tags r:id="rId5"/>
              </p:custDataLst>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61" name="Shape5"/>
          <p:cNvSpPr txBox="1"/>
          <p:nvPr>
            <p:custDataLst>
              <p:tags r:id="rId6"/>
            </p:custDataLst>
          </p:nvPr>
        </p:nvSpPr>
        <p:spPr>
          <a:xfrm>
            <a:off x="1150620" y="346075"/>
            <a:ext cx="3397250"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平安财险</a:t>
            </a:r>
            <a:r>
              <a:rPr lang="en-US" altLang="zh-CN" sz="1500" dirty="0">
                <a:latin typeface="微软雅黑" panose="020B0503020204020204" charset="-122"/>
                <a:ea typeface="微软雅黑" panose="020B0503020204020204" charset="-122"/>
                <a:sym typeface="汉仪旗黑X1-55W" panose="00020600040101010101" pitchFamily="18" charset="-122"/>
              </a:rPr>
              <a:t>--</a:t>
            </a:r>
            <a:r>
              <a:rPr lang="zh-CN" altLang="en-US" sz="1500" dirty="0">
                <a:latin typeface="微软雅黑" panose="020B0503020204020204" charset="-122"/>
                <a:ea typeface="微软雅黑" panose="020B0503020204020204" charset="-122"/>
                <a:sym typeface="汉仪旗黑X1-55W" panose="00020600040101010101" pitchFamily="18" charset="-122"/>
              </a:rPr>
              <a:t>民用家财险保险方案</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graphicFrame>
        <p:nvGraphicFramePr>
          <p:cNvPr id="2" name="表格 1"/>
          <p:cNvGraphicFramePr/>
          <p:nvPr>
            <p:custDataLst>
              <p:tags r:id="rId7"/>
            </p:custDataLst>
          </p:nvPr>
        </p:nvGraphicFramePr>
        <p:xfrm>
          <a:off x="347980" y="694690"/>
          <a:ext cx="8437245" cy="4368800"/>
        </p:xfrm>
        <a:graphic>
          <a:graphicData uri="http://schemas.openxmlformats.org/drawingml/2006/table">
            <a:tbl>
              <a:tblPr/>
              <a:tblGrid>
                <a:gridCol w="3089275"/>
                <a:gridCol w="1701800"/>
                <a:gridCol w="893445"/>
                <a:gridCol w="889000"/>
                <a:gridCol w="1863725"/>
              </a:tblGrid>
              <a:tr h="210820">
                <a:tc rowSpan="2">
                  <a:txBody>
                    <a:bodyPr/>
                    <a:p>
                      <a:pPr algn="ctr">
                        <a:buNone/>
                      </a:pPr>
                      <a:r>
                        <a:rPr lang="zh-CN" sz="1000" b="1">
                          <a:solidFill>
                            <a:srgbClr val="000000"/>
                          </a:solidFill>
                          <a:latin typeface="Arial" panose="020B0604020202020204" pitchFamily="34" charset="0"/>
                          <a:ea typeface="微软雅黑" panose="020B0503020204020204" charset="-122"/>
                        </a:rPr>
                        <a:t>险种</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algn="ctr">
                        <a:buNone/>
                      </a:pPr>
                      <a:r>
                        <a:rPr lang="zh-CN" sz="1000" b="1">
                          <a:solidFill>
                            <a:srgbClr val="000000"/>
                          </a:solidFill>
                          <a:latin typeface="Arial" panose="020B0604020202020204" pitchFamily="34" charset="0"/>
                          <a:ea typeface="微软雅黑" panose="020B0503020204020204" charset="-122"/>
                        </a:rPr>
                        <a:t>责任</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方案1</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方案2</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algn="ctr">
                        <a:buNone/>
                      </a:pPr>
                      <a:r>
                        <a:rPr lang="zh-CN" sz="1000" b="1">
                          <a:solidFill>
                            <a:srgbClr val="000000"/>
                          </a:solidFill>
                          <a:latin typeface="Arial" panose="020B0604020202020204" pitchFamily="34" charset="0"/>
                          <a:ea typeface="微软雅黑" panose="020B0503020204020204" charset="-122"/>
                        </a:rPr>
                        <a:t>责任管理</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000" b="1">
                          <a:solidFill>
                            <a:srgbClr val="000000"/>
                          </a:solidFill>
                          <a:latin typeface="Arial" panose="020B0604020202020204" pitchFamily="34" charset="0"/>
                          <a:ea typeface="微软雅黑" panose="020B0503020204020204" charset="-122"/>
                        </a:rPr>
                        <a:t>保额</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保额</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210820">
                <a:tc>
                  <a:txBody>
                    <a:bodyPr/>
                    <a:p>
                      <a:pPr algn="ctr">
                        <a:buNone/>
                      </a:pPr>
                      <a:r>
                        <a:rPr lang="zh-CN" sz="1000" b="1">
                          <a:solidFill>
                            <a:srgbClr val="000000"/>
                          </a:solidFill>
                          <a:latin typeface="Arial" panose="020B0604020202020204" pitchFamily="34" charset="0"/>
                          <a:ea typeface="微软雅黑" panose="020B0503020204020204" charset="-122"/>
                        </a:rPr>
                        <a:t>平安民用燃气家庭财产保险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家庭财产损失</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15万元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30万元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rowSpan="2">
                  <a:txBody>
                    <a:bodyPr/>
                    <a:p>
                      <a:pPr algn="ctr">
                        <a:buNone/>
                      </a:pPr>
                      <a:r>
                        <a:rPr lang="zh-CN" sz="1000" b="1">
                          <a:solidFill>
                            <a:srgbClr val="000000"/>
                          </a:solidFill>
                          <a:latin typeface="Arial" panose="020B0604020202020204" pitchFamily="34" charset="0"/>
                          <a:ea typeface="微软雅黑" panose="020B0503020204020204" charset="-122"/>
                        </a:rPr>
                        <a:t>平安民用燃气家庭财产保险附加第三者责任保险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第三者意外伤害</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algn="ctr">
                        <a:buNone/>
                      </a:pPr>
                      <a:r>
                        <a:rPr lang="zh-CN" sz="1000" b="1">
                          <a:solidFill>
                            <a:srgbClr val="000000"/>
                          </a:solidFill>
                          <a:latin typeface="Arial" panose="020B0604020202020204" pitchFamily="34" charset="0"/>
                          <a:ea typeface="微软雅黑" panose="020B0503020204020204" charset="-122"/>
                        </a:rPr>
                        <a:t>15万元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algn="ctr">
                        <a:buNone/>
                      </a:pPr>
                      <a:r>
                        <a:rPr lang="zh-CN" sz="1000" b="1">
                          <a:solidFill>
                            <a:srgbClr val="000000"/>
                          </a:solidFill>
                          <a:latin typeface="Arial" panose="020B0604020202020204" pitchFamily="34" charset="0"/>
                          <a:ea typeface="微软雅黑" panose="020B0503020204020204" charset="-122"/>
                        </a:rPr>
                        <a:t>30万元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000" b="1">
                          <a:solidFill>
                            <a:srgbClr val="000000"/>
                          </a:solidFill>
                          <a:latin typeface="Arial" panose="020B0604020202020204" pitchFamily="34" charset="0"/>
                          <a:ea typeface="微软雅黑" panose="020B0503020204020204" charset="-122"/>
                        </a:rPr>
                        <a:t>第三者意外医疗</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rowSpan="2">
                  <a:txBody>
                    <a:bodyPr/>
                    <a:p>
                      <a:pPr algn="ctr">
                        <a:buNone/>
                      </a:pPr>
                      <a:r>
                        <a:rPr lang="zh-CN" sz="1000" b="1">
                          <a:solidFill>
                            <a:srgbClr val="000000"/>
                          </a:solidFill>
                          <a:latin typeface="Arial" panose="020B0604020202020204" pitchFamily="34" charset="0"/>
                          <a:ea typeface="微软雅黑" panose="020B0503020204020204" charset="-122"/>
                        </a:rPr>
                        <a:t>平安产险燃气用户意外伤害保险（B款)</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意外伤害身故及伤残</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30万元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000" b="1">
                          <a:solidFill>
                            <a:srgbClr val="000000"/>
                          </a:solidFill>
                          <a:latin typeface="Arial" panose="020B0604020202020204" pitchFamily="34" charset="0"/>
                          <a:ea typeface="微软雅黑" panose="020B0503020204020204" charset="-122"/>
                        </a:rPr>
                        <a:t>意外伤害医疗</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rowSpan="3">
                  <a:txBody>
                    <a:bodyPr/>
                    <a:p>
                      <a:pPr algn="ctr">
                        <a:buNone/>
                      </a:pPr>
                      <a:r>
                        <a:rPr lang="zh-CN" sz="1000" b="1">
                          <a:solidFill>
                            <a:srgbClr val="000000"/>
                          </a:solidFill>
                          <a:latin typeface="Arial" panose="020B0604020202020204" pitchFamily="34" charset="0"/>
                          <a:ea typeface="微软雅黑" panose="020B0503020204020204" charset="-122"/>
                        </a:rPr>
                        <a:t>平安家庭财产保险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室内财产损失保障</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25万元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50万元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免陪500元,比例90%</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zh-CN" sz="1000" b="1">
                          <a:solidFill>
                            <a:srgbClr val="000000"/>
                          </a:solidFill>
                          <a:latin typeface="Arial" panose="020B0604020202020204" pitchFamily="34" charset="0"/>
                          <a:ea typeface="微软雅黑" panose="020B0503020204020204" charset="-122"/>
                        </a:rPr>
                        <a:t>房屋主体损失保障</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免陪500元,比例90%</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000" b="1">
                          <a:solidFill>
                            <a:srgbClr val="000000"/>
                          </a:solidFill>
                          <a:latin typeface="Arial" panose="020B0604020202020204" pitchFamily="34" charset="0"/>
                          <a:ea typeface="微软雅黑" panose="020B0503020204020204" charset="-122"/>
                        </a:rPr>
                        <a:t>房屋装修损失保障</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免陪500元,比例90%</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a:txBody>
                    <a:bodyPr/>
                    <a:p>
                      <a:pPr algn="ctr">
                        <a:buNone/>
                      </a:pPr>
                      <a:r>
                        <a:rPr lang="zh-CN" sz="1000" b="1">
                          <a:solidFill>
                            <a:srgbClr val="000000"/>
                          </a:solidFill>
                          <a:latin typeface="Arial" panose="020B0604020202020204" pitchFamily="34" charset="0"/>
                          <a:ea typeface="微软雅黑" panose="020B0503020204020204" charset="-122"/>
                        </a:rPr>
                        <a:t>平安产险居家责任保险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居家责任险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a:txBody>
                    <a:bodyPr/>
                    <a:p>
                      <a:pPr algn="ctr">
                        <a:buNone/>
                      </a:pPr>
                      <a:r>
                        <a:rPr lang="zh-CN" sz="1000" b="1">
                          <a:solidFill>
                            <a:srgbClr val="000000"/>
                          </a:solidFill>
                          <a:latin typeface="Arial" panose="020B0604020202020204" pitchFamily="34" charset="0"/>
                          <a:ea typeface="微软雅黑" panose="020B0503020204020204" charset="-122"/>
                        </a:rPr>
                        <a:t>平安附加家庭财产盗抢损失保险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盗抢损失（无限制入室方式）</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a:txBody>
                    <a:bodyPr/>
                    <a:p>
                      <a:pPr algn="ctr">
                        <a:buNone/>
                      </a:pPr>
                      <a:r>
                        <a:rPr lang="zh-CN" sz="1000" b="1">
                          <a:solidFill>
                            <a:srgbClr val="000000"/>
                          </a:solidFill>
                          <a:latin typeface="Arial" panose="020B0604020202020204" pitchFamily="34" charset="0"/>
                          <a:ea typeface="微软雅黑" panose="020B0503020204020204" charset="-122"/>
                        </a:rPr>
                        <a:t>平安水暖管爆裂损失费用补偿保险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水暖管爆裂损失费用补偿</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1万元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免赔200元,比例90%</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a:txBody>
                    <a:bodyPr/>
                    <a:p>
                      <a:pPr algn="ctr">
                        <a:buNone/>
                      </a:pPr>
                      <a:r>
                        <a:rPr lang="zh-CN" sz="1000" b="1">
                          <a:solidFill>
                            <a:srgbClr val="000000"/>
                          </a:solidFill>
                          <a:latin typeface="Arial" panose="020B0604020202020204" pitchFamily="34" charset="0"/>
                          <a:ea typeface="微软雅黑" panose="020B0503020204020204" charset="-122"/>
                        </a:rPr>
                        <a:t>平安附加房屋损坏津贴保险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房屋损坏津贴</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63220">
                <a:tc>
                  <a:txBody>
                    <a:bodyPr/>
                    <a:p>
                      <a:pPr algn="ctr">
                        <a:buNone/>
                      </a:pPr>
                      <a:r>
                        <a:rPr lang="zh-CN" sz="1000" b="1">
                          <a:solidFill>
                            <a:srgbClr val="000000"/>
                          </a:solidFill>
                          <a:latin typeface="Arial" panose="020B0604020202020204" pitchFamily="34" charset="0"/>
                          <a:ea typeface="微软雅黑" panose="020B0503020204020204" charset="-122"/>
                        </a:rPr>
                        <a:t>平安附加临时住宿费用损失保险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租房费用损失保障</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100元</a:t>
                      </a:r>
                      <a:r>
                        <a:rPr lang="en-US" altLang="zh-CN" sz="1000" b="1">
                          <a:solidFill>
                            <a:srgbClr val="000000"/>
                          </a:solidFill>
                          <a:latin typeface="Arial" panose="020B0604020202020204" pitchFamily="34" charset="0"/>
                          <a:ea typeface="微软雅黑" panose="020B0503020204020204" charset="-122"/>
                        </a:rPr>
                        <a:t>/</a:t>
                      </a:r>
                      <a:r>
                        <a:rPr lang="zh-CN" sz="1000" b="1">
                          <a:solidFill>
                            <a:srgbClr val="000000"/>
                          </a:solidFill>
                          <a:latin typeface="Arial" panose="020B0604020202020204" pitchFamily="34" charset="0"/>
                          <a:ea typeface="微软雅黑" panose="020B0503020204020204" charset="-122"/>
                        </a:rPr>
                        <a:t>天，单次最多赔偿90天</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0820">
                <a:tc rowSpan="4">
                  <a:txBody>
                    <a:bodyPr/>
                    <a:p>
                      <a:pPr algn="ctr">
                        <a:buNone/>
                      </a:pPr>
                      <a:r>
                        <a:rPr lang="zh-CN" sz="1000" b="1">
                          <a:solidFill>
                            <a:srgbClr val="000000"/>
                          </a:solidFill>
                          <a:latin typeface="Arial" panose="020B0604020202020204" pitchFamily="34" charset="0"/>
                          <a:ea typeface="微软雅黑" panose="020B0503020204020204" charset="-122"/>
                        </a:rPr>
                        <a:t>平安产险交通工具意外伤害保险（B款）</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飞机意外伤害身故和残疾</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25万元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50万元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zh-CN" sz="1000" b="1">
                          <a:solidFill>
                            <a:srgbClr val="000000"/>
                          </a:solidFill>
                          <a:latin typeface="Arial" panose="020B0604020202020204" pitchFamily="34" charset="0"/>
                          <a:ea typeface="微软雅黑" panose="020B0503020204020204" charset="-122"/>
                        </a:rPr>
                        <a:t>火车意外伤害身故和残疾</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12万元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25万元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zh-CN" sz="1000" b="1">
                          <a:solidFill>
                            <a:srgbClr val="000000"/>
                          </a:solidFill>
                          <a:latin typeface="Arial" panose="020B0604020202020204" pitchFamily="34" charset="0"/>
                          <a:ea typeface="微软雅黑" panose="020B0503020204020204" charset="-122"/>
                        </a:rPr>
                        <a:t>轮船意外伤害身故和残疾</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12万元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25万元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r>
              <a:tr h="2108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zh-CN" sz="1000" b="1">
                          <a:solidFill>
                            <a:srgbClr val="000000"/>
                          </a:solidFill>
                          <a:latin typeface="Arial" panose="020B0604020202020204" pitchFamily="34" charset="0"/>
                          <a:ea typeface="微软雅黑" panose="020B0503020204020204" charset="-122"/>
                        </a:rPr>
                        <a:t>汽车意外伤害身故和残疾</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2万元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r>
                        <a:rPr lang="zh-CN" sz="1000" b="1">
                          <a:solidFill>
                            <a:srgbClr val="000000"/>
                          </a:solidFill>
                          <a:latin typeface="Arial" panose="020B0604020202020204" pitchFamily="34" charset="0"/>
                          <a:ea typeface="微软雅黑" panose="020B0503020204020204" charset="-122"/>
                        </a:rPr>
                        <a:t>5万元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p>
                      <a:pPr algn="ct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r>
              <a:tr h="210820">
                <a:tc gridSpan="2">
                  <a:txBody>
                    <a:bodyPr/>
                    <a:p>
                      <a:pPr algn="ctr">
                        <a:buNone/>
                      </a:pPr>
                      <a:r>
                        <a:rPr lang="zh-CN" sz="1000" b="1">
                          <a:solidFill>
                            <a:srgbClr val="000000"/>
                          </a:solidFill>
                          <a:latin typeface="Arial" panose="020B0604020202020204" pitchFamily="34" charset="0"/>
                          <a:ea typeface="微软雅黑" panose="020B0503020204020204" charset="-122"/>
                        </a:rPr>
                        <a:t>保费</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p>
                      <a:pPr algn="ctr">
                        <a:buNone/>
                      </a:pPr>
                      <a:r>
                        <a:rPr lang="zh-CN" sz="1000" b="1">
                          <a:solidFill>
                            <a:srgbClr val="000000"/>
                          </a:solidFill>
                          <a:latin typeface="Arial" panose="020B0604020202020204" pitchFamily="34" charset="0"/>
                          <a:ea typeface="微软雅黑" panose="020B0503020204020204" charset="-122"/>
                        </a:rPr>
                        <a:t>60元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zh-CN" sz="1000" b="1">
                          <a:solidFill>
                            <a:srgbClr val="000000"/>
                          </a:solidFill>
                          <a:latin typeface="Arial" panose="020B0604020202020204" pitchFamily="34" charset="0"/>
                          <a:ea typeface="微软雅黑" panose="020B0503020204020204" charset="-122"/>
                        </a:rPr>
                        <a:t>110元</a:t>
                      </a:r>
                      <a:endParaRPr lang="zh-CN" altLang="en-US" sz="1000" b="1">
                        <a:solidFill>
                          <a:srgbClr val="000000"/>
                        </a:solidFill>
                        <a:latin typeface="Arial" panose="020B0604020202020204" pitchFamily="34" charset="0"/>
                        <a:ea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buNone/>
                      </a:pPr>
                      <a:endParaRPr lang="en-US" altLang="en-US" sz="1000" b="1">
                        <a:solidFill>
                          <a:srgbClr val="000000"/>
                        </a:solidFill>
                        <a:latin typeface="微软雅黑" panose="020B050302020402020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pic>
        <p:nvPicPr>
          <p:cNvPr id="6" name="图片 5" descr="微信截图_20240604155649"/>
          <p:cNvPicPr>
            <a:picLocks noChangeAspect="1"/>
          </p:cNvPicPr>
          <p:nvPr>
            <p:custDataLst>
              <p:tags r:id="rId8"/>
            </p:custDataLst>
          </p:nvPr>
        </p:nvPicPr>
        <p:blipFill>
          <a:blip r:embed="rId9"/>
          <a:stretch>
            <a:fillRect/>
          </a:stretch>
        </p:blipFill>
        <p:spPr>
          <a:xfrm>
            <a:off x="7376795" y="4498340"/>
            <a:ext cx="1764030" cy="6451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6" name="Shape1"/>
          <p:cNvSpPr/>
          <p:nvPr/>
        </p:nvSpPr>
        <p:spPr>
          <a:xfrm>
            <a:off x="1092362" y="1819989"/>
            <a:ext cx="1569720" cy="15697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07" name="Shape2"/>
          <p:cNvSpPr/>
          <p:nvPr/>
        </p:nvSpPr>
        <p:spPr>
          <a:xfrm rot="7118823" flipH="1">
            <a:off x="5862461" y="933249"/>
            <a:ext cx="5260893" cy="3421403"/>
          </a:xfrm>
          <a:custGeom>
            <a:avLst/>
            <a:gdLst>
              <a:gd name="connsiteX0" fmla="*/ 967296 w 7014524"/>
              <a:gd name="connsiteY0" fmla="*/ 0 h 4561871"/>
              <a:gd name="connsiteX1" fmla="*/ 0 w 7014524"/>
              <a:gd name="connsiteY1" fmla="*/ 1816525 h 4561871"/>
              <a:gd name="connsiteX2" fmla="*/ 22301 w 7014524"/>
              <a:gd name="connsiteY2" fmla="*/ 1836025 h 4561871"/>
              <a:gd name="connsiteX3" fmla="*/ 451752 w 7014524"/>
              <a:gd name="connsiteY3" fmla="*/ 2097424 h 4561871"/>
              <a:gd name="connsiteX4" fmla="*/ 3157390 w 7014524"/>
              <a:gd name="connsiteY4" fmla="*/ 2154159 h 4561871"/>
              <a:gd name="connsiteX5" fmla="*/ 5080404 w 7014524"/>
              <a:gd name="connsiteY5" fmla="*/ 4328997 h 4561871"/>
              <a:gd name="connsiteX6" fmla="*/ 6109693 w 7014524"/>
              <a:gd name="connsiteY6" fmla="*/ 4542935 h 4561871"/>
              <a:gd name="connsiteX7" fmla="*/ 6300053 w 7014524"/>
              <a:gd name="connsiteY7" fmla="*/ 4561871 h 4561871"/>
              <a:gd name="connsiteX8" fmla="*/ 7014524 w 7014524"/>
              <a:gd name="connsiteY8" fmla="*/ 3220137 h 456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524" h="4561871">
                <a:moveTo>
                  <a:pt x="967296" y="0"/>
                </a:moveTo>
                <a:lnTo>
                  <a:pt x="0" y="1816525"/>
                </a:lnTo>
                <a:lnTo>
                  <a:pt x="22301" y="1836025"/>
                </a:lnTo>
                <a:cubicBezTo>
                  <a:pt x="151534" y="1940672"/>
                  <a:pt x="294110" y="2030761"/>
                  <a:pt x="451752" y="2097424"/>
                </a:cubicBezTo>
                <a:cubicBezTo>
                  <a:pt x="1292512" y="2452963"/>
                  <a:pt x="2231659" y="1707845"/>
                  <a:pt x="3157390" y="2154159"/>
                </a:cubicBezTo>
                <a:cubicBezTo>
                  <a:pt x="4083120" y="2600474"/>
                  <a:pt x="3917651" y="3946982"/>
                  <a:pt x="5080404" y="4328997"/>
                </a:cubicBezTo>
                <a:cubicBezTo>
                  <a:pt x="5371093" y="4424501"/>
                  <a:pt x="5728863" y="4497547"/>
                  <a:pt x="6109693" y="4542935"/>
                </a:cubicBezTo>
                <a:lnTo>
                  <a:pt x="6300053" y="4561871"/>
                </a:lnTo>
                <a:lnTo>
                  <a:pt x="7014524" y="32201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08" name="Shape3"/>
          <p:cNvSpPr txBox="1"/>
          <p:nvPr/>
        </p:nvSpPr>
        <p:spPr>
          <a:xfrm>
            <a:off x="762647" y="2675137"/>
            <a:ext cx="2268416" cy="414020"/>
          </a:xfrm>
          <a:prstGeom prst="rect">
            <a:avLst/>
          </a:prstGeom>
          <a:noFill/>
        </p:spPr>
        <p:txBody>
          <a:bodyPr wrap="square" rtlCol="0">
            <a:spAutoFit/>
          </a:bodyPr>
          <a:lstStyle/>
          <a:p>
            <a:pPr algn="ctr"/>
            <a:r>
              <a:rPr lang="en-US" altLang="zh-CN" sz="2100"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rPr>
              <a:t>CONTENTS</a:t>
            </a:r>
            <a:endParaRPr lang="zh-CN" altLang="en-US" sz="2100"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09" name="Shape4"/>
          <p:cNvSpPr txBox="1"/>
          <p:nvPr/>
        </p:nvSpPr>
        <p:spPr>
          <a:xfrm>
            <a:off x="1246223" y="2097182"/>
            <a:ext cx="1301262" cy="645160"/>
          </a:xfrm>
          <a:prstGeom prst="rect">
            <a:avLst/>
          </a:prstGeom>
          <a:noFill/>
        </p:spPr>
        <p:txBody>
          <a:bodyPr wrap="square" rtlCol="0">
            <a:spAutoFit/>
          </a:bodyPr>
          <a:lstStyle/>
          <a:p>
            <a:pPr algn="ctr"/>
            <a:r>
              <a:rPr lang="zh-CN" altLang="en-US" sz="3600"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rPr>
              <a:t>目录</a:t>
            </a:r>
            <a:endParaRPr lang="zh-CN" altLang="en-US" sz="3600"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10" name="Shape5"/>
          <p:cNvSpPr/>
          <p:nvPr/>
        </p:nvSpPr>
        <p:spPr>
          <a:xfrm>
            <a:off x="3564036" y="527260"/>
            <a:ext cx="498765" cy="4987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500" b="1" i="1" dirty="0">
                <a:solidFill>
                  <a:schemeClr val="bg1"/>
                </a:solidFill>
                <a:latin typeface="汉仪旗黑X1-55W" panose="00020600040101010101" pitchFamily="18" charset="-122"/>
                <a:ea typeface="汉仪旗黑X1-55W" panose="00020600040101010101" pitchFamily="18" charset="-122"/>
                <a:cs typeface="Arial" panose="020B0604020202020204" pitchFamily="34" charset="0"/>
                <a:sym typeface="汉仪旗黑X1-55W" panose="00020600040101010101" pitchFamily="18" charset="-122"/>
              </a:rPr>
              <a:t>01</a:t>
            </a:r>
            <a:endParaRPr kumimoji="1" lang="zh-CN" altLang="en-US" sz="1500" dirty="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11" name="Shape6"/>
          <p:cNvSpPr/>
          <p:nvPr/>
        </p:nvSpPr>
        <p:spPr>
          <a:xfrm>
            <a:off x="3564036" y="1390003"/>
            <a:ext cx="498765" cy="49876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500" b="1" i="1" dirty="0">
                <a:solidFill>
                  <a:schemeClr val="bg1"/>
                </a:solidFill>
                <a:latin typeface="汉仪旗黑X1-55W" panose="00020600040101010101" pitchFamily="18" charset="-122"/>
                <a:ea typeface="汉仪旗黑X1-55W" panose="00020600040101010101" pitchFamily="18" charset="-122"/>
                <a:cs typeface="Arial" panose="020B0604020202020204" pitchFamily="34" charset="0"/>
                <a:sym typeface="汉仪旗黑X1-55W" panose="00020600040101010101" pitchFamily="18" charset="-122"/>
              </a:rPr>
              <a:t>02</a:t>
            </a:r>
            <a:endParaRPr kumimoji="1" lang="zh-CN" altLang="en-US" sz="1500" dirty="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12" name="Shape7"/>
          <p:cNvSpPr/>
          <p:nvPr/>
        </p:nvSpPr>
        <p:spPr>
          <a:xfrm>
            <a:off x="3564036" y="2252746"/>
            <a:ext cx="498765" cy="4987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500" b="1" i="1" dirty="0">
                <a:solidFill>
                  <a:schemeClr val="bg1"/>
                </a:solidFill>
                <a:latin typeface="汉仪旗黑X1-55W" panose="00020600040101010101" pitchFamily="18" charset="-122"/>
                <a:ea typeface="汉仪旗黑X1-55W" panose="00020600040101010101" pitchFamily="18" charset="-122"/>
                <a:cs typeface="Arial" panose="020B0604020202020204" pitchFamily="34" charset="0"/>
                <a:sym typeface="汉仪旗黑X1-55W" panose="00020600040101010101" pitchFamily="18" charset="-122"/>
              </a:rPr>
              <a:t>03</a:t>
            </a:r>
            <a:endParaRPr kumimoji="1" lang="zh-CN" altLang="en-US" sz="1500" dirty="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14" name="Shape9"/>
          <p:cNvSpPr txBox="1"/>
          <p:nvPr/>
        </p:nvSpPr>
        <p:spPr>
          <a:xfrm>
            <a:off x="4239449" y="462391"/>
            <a:ext cx="2800349" cy="414020"/>
          </a:xfrm>
          <a:prstGeom prst="rect">
            <a:avLst/>
          </a:prstGeom>
          <a:noFill/>
        </p:spPr>
        <p:txBody>
          <a:bodyPr wrap="square" rtlCol="0">
            <a:spAutoFit/>
          </a:bodyPr>
          <a:lstStyle/>
          <a:p>
            <a:r>
              <a:rPr lang="zh-CN" altLang="en-US" sz="2100" b="1" dirty="0">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rPr>
              <a:t>东方大地简介</a:t>
            </a:r>
            <a:endParaRPr lang="zh-CN" altLang="en-US" sz="2100" b="1" dirty="0">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endParaRPr>
          </a:p>
        </p:txBody>
      </p:sp>
      <p:sp>
        <p:nvSpPr>
          <p:cNvPr id="1048615" name="Shape10"/>
          <p:cNvSpPr/>
          <p:nvPr/>
        </p:nvSpPr>
        <p:spPr>
          <a:xfrm>
            <a:off x="4258499" y="825924"/>
            <a:ext cx="2982188" cy="218440"/>
          </a:xfrm>
          <a:prstGeom prst="rect">
            <a:avLst/>
          </a:prstGeom>
        </p:spPr>
        <p:txBody>
          <a:bodyPr wrap="square">
            <a:spAutoFit/>
          </a:bodyPr>
          <a:lstStyle/>
          <a:p>
            <a:pPr algn="l"/>
            <a:r>
              <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微软雅黑" panose="020B0503020204020204" charset="-122"/>
              </a:rPr>
              <a:t>第一批全国性保险经纪公司</a:t>
            </a:r>
            <a:endPar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p:txBody>
      </p:sp>
      <p:sp>
        <p:nvSpPr>
          <p:cNvPr id="1048616" name="Shape11"/>
          <p:cNvSpPr txBox="1"/>
          <p:nvPr/>
        </p:nvSpPr>
        <p:spPr>
          <a:xfrm>
            <a:off x="4239449" y="1338049"/>
            <a:ext cx="2800349" cy="414020"/>
          </a:xfrm>
          <a:prstGeom prst="rect">
            <a:avLst/>
          </a:prstGeom>
          <a:noFill/>
        </p:spPr>
        <p:txBody>
          <a:bodyPr wrap="square" rtlCol="0">
            <a:spAutoFit/>
          </a:bodyPr>
          <a:lstStyle/>
          <a:p>
            <a:r>
              <a:rPr lang="zh-CN" altLang="en-US" sz="2100" b="1" dirty="0">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rPr>
              <a:t>承保公司简介</a:t>
            </a:r>
            <a:endParaRPr lang="zh-CN" altLang="en-US" sz="2100" b="1" dirty="0">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endParaRPr>
          </a:p>
        </p:txBody>
      </p:sp>
      <p:sp>
        <p:nvSpPr>
          <p:cNvPr id="1048617" name="Shape12"/>
          <p:cNvSpPr/>
          <p:nvPr/>
        </p:nvSpPr>
        <p:spPr>
          <a:xfrm>
            <a:off x="4255641" y="1701581"/>
            <a:ext cx="2982188" cy="244475"/>
          </a:xfrm>
          <a:prstGeom prst="rect">
            <a:avLst/>
          </a:prstGeom>
        </p:spPr>
        <p:txBody>
          <a:bodyPr wrap="square">
            <a:spAutoFit/>
          </a:bodyPr>
          <a:lstStyle/>
          <a:p>
            <a:pPr>
              <a:lnSpc>
                <a:spcPct val="120000"/>
              </a:lnSpc>
            </a:pPr>
            <a:r>
              <a:rPr lang="zh-CN" altLang="en-US" sz="825"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鼎和保险</a:t>
            </a:r>
            <a:r>
              <a:rPr lang="en-US" altLang="zh-CN" sz="825"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a:t>
            </a:r>
            <a:r>
              <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能源行业保险专家</a:t>
            </a:r>
            <a:endParaRPr lang="en-US" altLang="zh-CN"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p:txBody>
      </p:sp>
      <p:sp>
        <p:nvSpPr>
          <p:cNvPr id="1048618" name="Shape13"/>
          <p:cNvSpPr txBox="1"/>
          <p:nvPr/>
        </p:nvSpPr>
        <p:spPr>
          <a:xfrm>
            <a:off x="4239449" y="2213706"/>
            <a:ext cx="2800349" cy="414020"/>
          </a:xfrm>
          <a:prstGeom prst="rect">
            <a:avLst/>
          </a:prstGeom>
          <a:noFill/>
        </p:spPr>
        <p:txBody>
          <a:bodyPr wrap="square" rtlCol="0">
            <a:spAutoFit/>
          </a:bodyPr>
          <a:lstStyle/>
          <a:p>
            <a:r>
              <a:rPr lang="zh-CN" altLang="en-US" sz="2100" b="1">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rPr>
              <a:t>保险方案</a:t>
            </a:r>
            <a:endParaRPr lang="zh-CN" altLang="en-US" sz="2100" b="1" dirty="0">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endParaRPr>
          </a:p>
        </p:txBody>
      </p:sp>
      <p:sp>
        <p:nvSpPr>
          <p:cNvPr id="1048619" name="Shape14"/>
          <p:cNvSpPr/>
          <p:nvPr/>
        </p:nvSpPr>
        <p:spPr>
          <a:xfrm>
            <a:off x="4245799" y="2577239"/>
            <a:ext cx="2982188" cy="244475"/>
          </a:xfrm>
          <a:prstGeom prst="rect">
            <a:avLst/>
          </a:prstGeom>
        </p:spPr>
        <p:txBody>
          <a:bodyPr wrap="square">
            <a:spAutoFit/>
          </a:bodyPr>
          <a:lstStyle/>
          <a:p>
            <a:pPr>
              <a:lnSpc>
                <a:spcPct val="120000"/>
              </a:lnSpc>
            </a:pPr>
            <a:r>
              <a:rPr lang="en-US" altLang="zh-CN"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特种设备第三者责任保险</a:t>
            </a:r>
            <a:endPar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p:txBody>
      </p:sp>
      <p:sp>
        <p:nvSpPr>
          <p:cNvPr id="2" name="Shape6"/>
          <p:cNvSpPr/>
          <p:nvPr>
            <p:custDataLst>
              <p:tags r:id="rId1"/>
            </p:custDataLst>
          </p:nvPr>
        </p:nvSpPr>
        <p:spPr>
          <a:xfrm>
            <a:off x="3583086" y="3104503"/>
            <a:ext cx="498765" cy="49876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500" b="1" i="1" dirty="0">
                <a:solidFill>
                  <a:schemeClr val="bg1"/>
                </a:solidFill>
                <a:latin typeface="汉仪旗黑X1-55W" panose="00020600040101010101" pitchFamily="18" charset="-122"/>
                <a:ea typeface="汉仪旗黑X1-55W" panose="00020600040101010101" pitchFamily="18" charset="-122"/>
                <a:cs typeface="Arial" panose="020B0604020202020204" pitchFamily="34" charset="0"/>
                <a:sym typeface="汉仪旗黑X1-55W" panose="00020600040101010101" pitchFamily="18" charset="-122"/>
              </a:rPr>
              <a:t>04</a:t>
            </a:r>
            <a:endParaRPr kumimoji="1" lang="zh-CN" altLang="en-US" sz="1500" dirty="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3" name="Shape11"/>
          <p:cNvSpPr txBox="1"/>
          <p:nvPr>
            <p:custDataLst>
              <p:tags r:id="rId2"/>
            </p:custDataLst>
          </p:nvPr>
        </p:nvSpPr>
        <p:spPr>
          <a:xfrm>
            <a:off x="4258499" y="3052549"/>
            <a:ext cx="2800349" cy="414020"/>
          </a:xfrm>
          <a:prstGeom prst="rect">
            <a:avLst/>
          </a:prstGeom>
          <a:noFill/>
        </p:spPr>
        <p:txBody>
          <a:bodyPr wrap="square" rtlCol="0">
            <a:spAutoFit/>
          </a:bodyPr>
          <a:p>
            <a:r>
              <a:rPr lang="zh-CN" altLang="en-US" sz="2100" b="1">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rPr>
              <a:t>一站式服务流程</a:t>
            </a:r>
            <a:endParaRPr lang="zh-CN" altLang="en-US" sz="2100" b="1" dirty="0">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endParaRPr>
          </a:p>
        </p:txBody>
      </p:sp>
      <p:sp>
        <p:nvSpPr>
          <p:cNvPr id="4" name="Shape12"/>
          <p:cNvSpPr/>
          <p:nvPr>
            <p:custDataLst>
              <p:tags r:id="rId3"/>
            </p:custDataLst>
          </p:nvPr>
        </p:nvSpPr>
        <p:spPr>
          <a:xfrm>
            <a:off x="4274691" y="3416081"/>
            <a:ext cx="2982188" cy="244475"/>
          </a:xfrm>
          <a:prstGeom prst="rect">
            <a:avLst/>
          </a:prstGeom>
        </p:spPr>
        <p:txBody>
          <a:bodyPr wrap="square">
            <a:spAutoFit/>
          </a:bodyPr>
          <a:p>
            <a:pPr>
              <a:lnSpc>
                <a:spcPct val="120000"/>
              </a:lnSpc>
            </a:pPr>
            <a:r>
              <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承保、理赔全流程陪同，团队一站式服务</a:t>
            </a:r>
            <a:endParaRPr lang="en-US" altLang="zh-CN"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p:txBody>
      </p:sp>
      <p:sp>
        <p:nvSpPr>
          <p:cNvPr id="5" name="Shape7"/>
          <p:cNvSpPr/>
          <p:nvPr/>
        </p:nvSpPr>
        <p:spPr>
          <a:xfrm>
            <a:off x="3579276" y="3944386"/>
            <a:ext cx="498765" cy="4987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500" b="1" i="1" dirty="0">
                <a:solidFill>
                  <a:schemeClr val="bg1"/>
                </a:solidFill>
                <a:latin typeface="汉仪旗黑X1-55W" panose="00020600040101010101" pitchFamily="18" charset="-122"/>
                <a:ea typeface="汉仪旗黑X1-55W" panose="00020600040101010101" pitchFamily="18" charset="-122"/>
                <a:cs typeface="Arial" panose="020B0604020202020204" pitchFamily="34" charset="0"/>
                <a:sym typeface="汉仪旗黑X1-55W" panose="00020600040101010101" pitchFamily="18" charset="-122"/>
              </a:rPr>
              <a:t>03</a:t>
            </a:r>
            <a:endParaRPr kumimoji="1" lang="zh-CN" altLang="en-US" sz="1500" dirty="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6" name="Shape13"/>
          <p:cNvSpPr txBox="1"/>
          <p:nvPr/>
        </p:nvSpPr>
        <p:spPr>
          <a:xfrm>
            <a:off x="4254689" y="3905346"/>
            <a:ext cx="2800349" cy="414020"/>
          </a:xfrm>
          <a:prstGeom prst="rect">
            <a:avLst/>
          </a:prstGeom>
          <a:noFill/>
        </p:spPr>
        <p:txBody>
          <a:bodyPr wrap="square" rtlCol="0">
            <a:spAutoFit/>
          </a:bodyPr>
          <a:p>
            <a:r>
              <a:rPr lang="zh-CN" altLang="en-US" sz="2100" b="1">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rPr>
              <a:t>拓展模式</a:t>
            </a:r>
            <a:endParaRPr lang="zh-CN" altLang="en-US" sz="2100" b="1">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endParaRPr>
          </a:p>
        </p:txBody>
      </p:sp>
      <p:sp>
        <p:nvSpPr>
          <p:cNvPr id="7" name="Shape14"/>
          <p:cNvSpPr/>
          <p:nvPr/>
        </p:nvSpPr>
        <p:spPr>
          <a:xfrm>
            <a:off x="4261039" y="4268879"/>
            <a:ext cx="2982188" cy="244475"/>
          </a:xfrm>
          <a:prstGeom prst="rect">
            <a:avLst/>
          </a:prstGeom>
        </p:spPr>
        <p:txBody>
          <a:bodyPr wrap="square">
            <a:spAutoFit/>
          </a:bodyPr>
          <a:p>
            <a:pPr>
              <a:lnSpc>
                <a:spcPct val="120000"/>
              </a:lnSpc>
            </a:pPr>
            <a:r>
              <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对接渠道资源</a:t>
            </a:r>
            <a:r>
              <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方式</a:t>
            </a:r>
            <a:endParaRPr lang="zh-CN" altLang="en-US" sz="825"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Shape4"/>
          <p:cNvGrpSpPr/>
          <p:nvPr/>
        </p:nvGrpSpPr>
        <p:grpSpPr>
          <a:xfrm>
            <a:off x="299618" y="412859"/>
            <a:ext cx="824633" cy="144001"/>
            <a:chOff x="7922707" y="4563003"/>
            <a:chExt cx="824632" cy="144000"/>
          </a:xfrm>
        </p:grpSpPr>
        <p:sp>
          <p:nvSpPr>
            <p:cNvPr id="1048758" name="Shape4"/>
            <p:cNvSpPr/>
            <p:nvPr>
              <p:custDataLst>
                <p:tags r:id="rId1"/>
              </p:custDataLst>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59" name="Shape4"/>
            <p:cNvSpPr/>
            <p:nvPr>
              <p:custDataLst>
                <p:tags r:id="rId2"/>
              </p:custDataLst>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60" name="Shape4"/>
            <p:cNvSpPr/>
            <p:nvPr>
              <p:custDataLst>
                <p:tags r:id="rId3"/>
              </p:custDataLst>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2" name="Shape4"/>
            <p:cNvCxnSpPr/>
            <p:nvPr>
              <p:custDataLst>
                <p:tags r:id="rId4"/>
              </p:custDataLst>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3" name="Shape4"/>
            <p:cNvCxnSpPr/>
            <p:nvPr>
              <p:custDataLst>
                <p:tags r:id="rId5"/>
              </p:custDataLst>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61" name="Shape5"/>
          <p:cNvSpPr txBox="1"/>
          <p:nvPr>
            <p:custDataLst>
              <p:tags r:id="rId6"/>
            </p:custDataLst>
          </p:nvPr>
        </p:nvSpPr>
        <p:spPr>
          <a:xfrm>
            <a:off x="1150620" y="346075"/>
            <a:ext cx="3912235"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平安财险</a:t>
            </a:r>
            <a:r>
              <a:rPr lang="en-US" altLang="zh-CN" sz="1500" dirty="0">
                <a:latin typeface="微软雅黑" panose="020B0503020204020204" charset="-122"/>
                <a:ea typeface="微软雅黑" panose="020B0503020204020204" charset="-122"/>
                <a:sym typeface="汉仪旗黑X1-55W" panose="00020600040101010101" pitchFamily="18" charset="-122"/>
              </a:rPr>
              <a:t>--</a:t>
            </a:r>
            <a:r>
              <a:rPr lang="zh-CN" altLang="en-US" sz="1500" dirty="0">
                <a:latin typeface="微软雅黑" panose="020B0503020204020204" charset="-122"/>
                <a:ea typeface="微软雅黑" panose="020B0503020204020204" charset="-122"/>
                <a:sym typeface="汉仪旗黑X1-55W" panose="00020600040101010101" pitchFamily="18" charset="-122"/>
              </a:rPr>
              <a:t>民用家财险保险方案</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2" name="文本框 1"/>
          <p:cNvSpPr txBox="1"/>
          <p:nvPr/>
        </p:nvSpPr>
        <p:spPr>
          <a:xfrm>
            <a:off x="474345" y="746760"/>
            <a:ext cx="8185150" cy="3646170"/>
          </a:xfrm>
          <a:prstGeom prst="rect">
            <a:avLst/>
          </a:prstGeom>
          <a:noFill/>
        </p:spPr>
        <p:txBody>
          <a:bodyPr wrap="square" rtlCol="0" anchor="t">
            <a:spAutoFit/>
          </a:bodyPr>
          <a:p>
            <a:pPr algn="just">
              <a:lnSpc>
                <a:spcPct val="150000"/>
              </a:lnSpc>
            </a:pPr>
            <a:r>
              <a:rPr lang="zh-CN" altLang="en-US" sz="1400">
                <a:solidFill>
                  <a:schemeClr val="tx1"/>
                </a:solidFill>
              </a:rPr>
              <a:t>1、本产品每一标的限投保1份，多投无效。</a:t>
            </a:r>
            <a:endParaRPr lang="zh-CN" altLang="en-US" sz="1400">
              <a:solidFill>
                <a:schemeClr val="tx1"/>
              </a:solidFill>
            </a:endParaRPr>
          </a:p>
          <a:p>
            <a:pPr algn="just">
              <a:lnSpc>
                <a:spcPct val="150000"/>
              </a:lnSpc>
            </a:pPr>
            <a:r>
              <a:rPr lang="zh-CN" altLang="en-US" sz="1400">
                <a:solidFill>
                  <a:schemeClr val="tx1"/>
                </a:solidFill>
              </a:rPr>
              <a:t>2、本保险合同仅承保保单载明地址的被保险人拥有合法产权的房屋，适用钢混、砖混结构，业主自有用于居住用途的房屋，不承保用于生产经营的房屋。</a:t>
            </a:r>
            <a:endParaRPr lang="zh-CN" altLang="en-US" sz="1400">
              <a:solidFill>
                <a:schemeClr val="tx1"/>
              </a:solidFill>
            </a:endParaRPr>
          </a:p>
          <a:p>
            <a:pPr algn="just">
              <a:lnSpc>
                <a:spcPct val="150000"/>
              </a:lnSpc>
            </a:pPr>
            <a:r>
              <a:rPr lang="zh-CN" altLang="en-US" sz="1400">
                <a:solidFill>
                  <a:schemeClr val="tx1"/>
                </a:solidFill>
              </a:rPr>
              <a:t>3、在保单载明的住房内因将燃气作为燃料使用而发生意外事故，导致被保险人及其家人身故、伤残或医疗费用支出的，保险公司按保单约定赔付，其中意外伤害每人限额15万元,累计限额15万元；意外医疗每人限额2万元,累计限额2万元。</a:t>
            </a:r>
            <a:endParaRPr lang="zh-CN" altLang="en-US" sz="1400">
              <a:solidFill>
                <a:schemeClr val="tx1"/>
              </a:solidFill>
            </a:endParaRPr>
          </a:p>
          <a:p>
            <a:pPr algn="just">
              <a:lnSpc>
                <a:spcPct val="150000"/>
              </a:lnSpc>
            </a:pPr>
            <a:r>
              <a:rPr lang="zh-CN" altLang="en-US" sz="1400">
                <a:solidFill>
                  <a:schemeClr val="tx1"/>
                </a:solidFill>
              </a:rPr>
              <a:t>4、在保单载明的住房内因将燃气作为燃料使用而发生意外事故，导致第三者身故、伤残或医疗费用支出的，保险公司按保单约定赔付，每人限额15万元,累计限额15万元。</a:t>
            </a:r>
            <a:endParaRPr lang="zh-CN" altLang="en-US" sz="1400">
              <a:solidFill>
                <a:schemeClr val="tx1"/>
              </a:solidFill>
            </a:endParaRPr>
          </a:p>
          <a:p>
            <a:pPr algn="just">
              <a:lnSpc>
                <a:spcPct val="150000"/>
              </a:lnSpc>
            </a:pPr>
            <a:r>
              <a:rPr lang="zh-CN" altLang="en-US" sz="1400">
                <a:solidFill>
                  <a:schemeClr val="tx1"/>
                </a:solidFill>
              </a:rPr>
              <a:t>5、本产品附加家庭财产盗抢损失保险中，便携式家用电器保额最高不超过4000元，现金、金银珠宝、首饰、手表保额最高不超过1000元。</a:t>
            </a:r>
            <a:endParaRPr lang="zh-CN" altLang="en-US" sz="1400">
              <a:solidFill>
                <a:schemeClr val="tx1"/>
              </a:solidFill>
            </a:endParaRPr>
          </a:p>
          <a:p>
            <a:pPr algn="just">
              <a:lnSpc>
                <a:spcPct val="150000"/>
              </a:lnSpc>
            </a:pPr>
            <a:r>
              <a:rPr lang="zh-CN" altLang="en-US" sz="1400">
                <a:solidFill>
                  <a:schemeClr val="tx1"/>
                </a:solidFill>
              </a:rPr>
              <a:t>6、湖北保险行业协会投诉电话88012378。</a:t>
            </a:r>
            <a:endParaRPr lang="zh-CN" altLang="en-US" sz="140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Shape4"/>
          <p:cNvGrpSpPr/>
          <p:nvPr/>
        </p:nvGrpSpPr>
        <p:grpSpPr>
          <a:xfrm>
            <a:off x="299618" y="412859"/>
            <a:ext cx="824633" cy="144001"/>
            <a:chOff x="7922707" y="4563003"/>
            <a:chExt cx="824632" cy="144000"/>
          </a:xfrm>
        </p:grpSpPr>
        <p:sp>
          <p:nvSpPr>
            <p:cNvPr id="1048758" name="Shape4"/>
            <p:cNvSpPr/>
            <p:nvPr>
              <p:custDataLst>
                <p:tags r:id="rId1"/>
              </p:custDataLst>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59" name="Shape4"/>
            <p:cNvSpPr/>
            <p:nvPr>
              <p:custDataLst>
                <p:tags r:id="rId2"/>
              </p:custDataLst>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60" name="Shape4"/>
            <p:cNvSpPr/>
            <p:nvPr>
              <p:custDataLst>
                <p:tags r:id="rId3"/>
              </p:custDataLst>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2" name="Shape4"/>
            <p:cNvCxnSpPr/>
            <p:nvPr>
              <p:custDataLst>
                <p:tags r:id="rId4"/>
              </p:custDataLst>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43" name="Shape4"/>
            <p:cNvCxnSpPr/>
            <p:nvPr>
              <p:custDataLst>
                <p:tags r:id="rId5"/>
              </p:custDataLst>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61" name="Shape5"/>
          <p:cNvSpPr txBox="1"/>
          <p:nvPr>
            <p:custDataLst>
              <p:tags r:id="rId6"/>
            </p:custDataLst>
          </p:nvPr>
        </p:nvSpPr>
        <p:spPr>
          <a:xfrm>
            <a:off x="1150620" y="346075"/>
            <a:ext cx="3912235" cy="321945"/>
          </a:xfrm>
          <a:prstGeom prst="rect">
            <a:avLst/>
          </a:prstGeom>
          <a:noFill/>
        </p:spPr>
        <p:txBody>
          <a:bodyPr wrap="square" rtlCol="0">
            <a:spAutoFit/>
          </a:bodyPr>
          <a:lstStyle/>
          <a:p>
            <a:r>
              <a:rPr lang="zh-CN" sz="1500" dirty="0">
                <a:latin typeface="微软雅黑" panose="020B0503020204020204" charset="-122"/>
                <a:ea typeface="微软雅黑" panose="020B0503020204020204" charset="-122"/>
                <a:sym typeface="汉仪旗黑X1-55W" panose="00020600040101010101" pitchFamily="18" charset="-122"/>
              </a:rPr>
              <a:t>代理人认证操作指引</a:t>
            </a:r>
            <a:endParaRPr lang="zh-CN" sz="1500" dirty="0">
              <a:latin typeface="微软雅黑" panose="020B0503020204020204" charset="-122"/>
              <a:ea typeface="微软雅黑" panose="020B0503020204020204" charset="-122"/>
              <a:sym typeface="汉仪旗黑X1-55W" panose="00020600040101010101" pitchFamily="18" charset="-122"/>
            </a:endParaRPr>
          </a:p>
        </p:txBody>
      </p:sp>
      <p:pic>
        <p:nvPicPr>
          <p:cNvPr id="5" name="图片 4" descr="微信图片_20240909145148"/>
          <p:cNvPicPr>
            <a:picLocks noChangeAspect="1"/>
          </p:cNvPicPr>
          <p:nvPr/>
        </p:nvPicPr>
        <p:blipFill>
          <a:blip r:embed="rId7"/>
          <a:srcRect b="50000"/>
          <a:stretch>
            <a:fillRect/>
          </a:stretch>
        </p:blipFill>
        <p:spPr>
          <a:xfrm>
            <a:off x="954405" y="718185"/>
            <a:ext cx="3362062" cy="3780000"/>
          </a:xfrm>
          <a:prstGeom prst="rect">
            <a:avLst/>
          </a:prstGeom>
          <a:ln w="12700" cmpd="sng">
            <a:solidFill>
              <a:schemeClr val="tx1"/>
            </a:solidFill>
            <a:prstDash val="solid"/>
          </a:ln>
        </p:spPr>
      </p:pic>
      <p:pic>
        <p:nvPicPr>
          <p:cNvPr id="6" name="图片 5" descr="微信图片_20240909145148"/>
          <p:cNvPicPr>
            <a:picLocks noChangeAspect="1"/>
          </p:cNvPicPr>
          <p:nvPr/>
        </p:nvPicPr>
        <p:blipFill>
          <a:blip r:embed="rId7"/>
          <a:srcRect t="51111"/>
          <a:stretch>
            <a:fillRect/>
          </a:stretch>
        </p:blipFill>
        <p:spPr>
          <a:xfrm>
            <a:off x="4711065" y="718185"/>
            <a:ext cx="3438273" cy="3780000"/>
          </a:xfrm>
          <a:prstGeom prst="rect">
            <a:avLst/>
          </a:prstGeom>
          <a:ln w="12700">
            <a:solidFill>
              <a:schemeClr val="tx1"/>
            </a:solidFill>
          </a:ln>
        </p:spPr>
      </p:pic>
      <p:pic>
        <p:nvPicPr>
          <p:cNvPr id="7" name="图片 6" descr="微信截图_20240604155649"/>
          <p:cNvPicPr>
            <a:picLocks noChangeAspect="1"/>
          </p:cNvPicPr>
          <p:nvPr>
            <p:custDataLst>
              <p:tags r:id="rId8"/>
            </p:custDataLst>
          </p:nvPr>
        </p:nvPicPr>
        <p:blipFill>
          <a:blip r:embed="rId9"/>
          <a:stretch>
            <a:fillRect/>
          </a:stretch>
        </p:blipFill>
        <p:spPr>
          <a:xfrm>
            <a:off x="7407275" y="4509770"/>
            <a:ext cx="1733550" cy="63373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76" name="Shape1"/>
          <p:cNvSpPr/>
          <p:nvPr/>
        </p:nvSpPr>
        <p:spPr>
          <a:xfrm rot="17882113" flipH="1">
            <a:off x="-1914221" y="661306"/>
            <a:ext cx="5348278" cy="3704140"/>
          </a:xfrm>
          <a:custGeom>
            <a:avLst/>
            <a:gdLst>
              <a:gd name="connsiteX0" fmla="*/ 1083810 w 7131037"/>
              <a:gd name="connsiteY0" fmla="*/ 0 h 4938853"/>
              <a:gd name="connsiteX1" fmla="*/ 0 w 7131037"/>
              <a:gd name="connsiteY1" fmla="*/ 2035332 h 4938853"/>
              <a:gd name="connsiteX2" fmla="*/ 100465 w 7131037"/>
              <a:gd name="connsiteY2" fmla="*/ 2136288 h 4938853"/>
              <a:gd name="connsiteX3" fmla="*/ 654764 w 7131037"/>
              <a:gd name="connsiteY3" fmla="*/ 2506857 h 4938853"/>
              <a:gd name="connsiteX4" fmla="*/ 3360401 w 7131037"/>
              <a:gd name="connsiteY4" fmla="*/ 2563592 h 4938853"/>
              <a:gd name="connsiteX5" fmla="*/ 5283416 w 7131037"/>
              <a:gd name="connsiteY5" fmla="*/ 4738430 h 4938853"/>
              <a:gd name="connsiteX6" fmla="*/ 6032094 w 7131037"/>
              <a:gd name="connsiteY6" fmla="*/ 4913222 h 4938853"/>
              <a:gd name="connsiteX7" fmla="*/ 6215824 w 7131037"/>
              <a:gd name="connsiteY7" fmla="*/ 4938853 h 4938853"/>
              <a:gd name="connsiteX8" fmla="*/ 7131037 w 7131037"/>
              <a:gd name="connsiteY8" fmla="*/ 3220137 h 493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1037" h="4938853">
                <a:moveTo>
                  <a:pt x="1083810" y="0"/>
                </a:moveTo>
                <a:lnTo>
                  <a:pt x="0" y="2035332"/>
                </a:lnTo>
                <a:lnTo>
                  <a:pt x="100465" y="2136288"/>
                </a:lnTo>
                <a:cubicBezTo>
                  <a:pt x="261170" y="2287443"/>
                  <a:pt x="444574" y="2417973"/>
                  <a:pt x="654764" y="2506857"/>
                </a:cubicBezTo>
                <a:cubicBezTo>
                  <a:pt x="1495524" y="2862396"/>
                  <a:pt x="2434671" y="2117278"/>
                  <a:pt x="3360401" y="2563592"/>
                </a:cubicBezTo>
                <a:cubicBezTo>
                  <a:pt x="4286132" y="3009907"/>
                  <a:pt x="4120663" y="4356415"/>
                  <a:pt x="5283416" y="4738430"/>
                </a:cubicBezTo>
                <a:cubicBezTo>
                  <a:pt x="5501433" y="4810058"/>
                  <a:pt x="5757183" y="4869053"/>
                  <a:pt x="6032094" y="4913222"/>
                </a:cubicBezTo>
                <a:lnTo>
                  <a:pt x="6215824" y="4938853"/>
                </a:lnTo>
                <a:lnTo>
                  <a:pt x="7131037" y="32201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77" name="Shape2"/>
          <p:cNvSpPr/>
          <p:nvPr/>
        </p:nvSpPr>
        <p:spPr>
          <a:xfrm>
            <a:off x="2211422" y="1591535"/>
            <a:ext cx="1960433" cy="1960431"/>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汉仪旗黑X1-55W" panose="00020600040101010101" pitchFamily="18" charset="-122"/>
              <a:ea typeface="汉仪旗黑X1-55W" panose="00020600040101010101" pitchFamily="18" charset="-122"/>
              <a:cs typeface="汉仪润圆-65简" panose="00020600040101010101" pitchFamily="18" charset="-122"/>
              <a:sym typeface="汉仪旗黑X1-55W" panose="00020600040101010101" pitchFamily="18" charset="-122"/>
            </a:endParaRPr>
          </a:p>
        </p:txBody>
      </p:sp>
      <p:sp>
        <p:nvSpPr>
          <p:cNvPr id="1048778" name="Shape3"/>
          <p:cNvSpPr/>
          <p:nvPr/>
        </p:nvSpPr>
        <p:spPr>
          <a:xfrm>
            <a:off x="2357732" y="1759300"/>
            <a:ext cx="1667813" cy="1667813"/>
          </a:xfrm>
          <a:prstGeom prst="ellipse">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9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79" name="Shape4"/>
          <p:cNvSpPr txBox="1"/>
          <p:nvPr/>
        </p:nvSpPr>
        <p:spPr>
          <a:xfrm>
            <a:off x="2715010" y="2190875"/>
            <a:ext cx="953255" cy="783590"/>
          </a:xfrm>
          <a:prstGeom prst="rect">
            <a:avLst/>
          </a:prstGeom>
          <a:noFill/>
        </p:spPr>
        <p:txBody>
          <a:bodyPr wrap="square" rtlCol="0">
            <a:spAutoFit/>
          </a:bodyPr>
          <a:lstStyle/>
          <a:p>
            <a:pPr algn="ctr"/>
            <a:r>
              <a:rPr lang="en-US" altLang="zh-CN"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rPr>
              <a:t>04</a:t>
            </a:r>
            <a:endParaRPr lang="zh-CN" altLang="en-US"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endParaRPr>
          </a:p>
        </p:txBody>
      </p:sp>
      <p:sp>
        <p:nvSpPr>
          <p:cNvPr id="1048780" name="Shape5"/>
          <p:cNvSpPr txBox="1"/>
          <p:nvPr/>
        </p:nvSpPr>
        <p:spPr>
          <a:xfrm>
            <a:off x="4622165" y="1599565"/>
            <a:ext cx="2560955" cy="460375"/>
          </a:xfrm>
          <a:prstGeom prst="rect">
            <a:avLst/>
          </a:prstGeom>
          <a:noFill/>
        </p:spPr>
        <p:txBody>
          <a:bodyPr wrap="square" rtlCol="0">
            <a:spAutoFit/>
            <a:scene3d>
              <a:camera prst="orthographicFront"/>
              <a:lightRig rig="threePt" dir="t"/>
            </a:scene3d>
            <a:sp3d contourW="12700"/>
          </a:bodyPr>
          <a:lstStyle/>
          <a:p>
            <a:r>
              <a:rPr lang="zh-CN" altLang="en-US" sz="2400"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一站式服务流程</a:t>
            </a:r>
            <a:endParaRPr lang="zh-CN" altLang="en-US" sz="2400" b="1" dirty="0">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81" name="Shape6"/>
          <p:cNvSpPr/>
          <p:nvPr/>
        </p:nvSpPr>
        <p:spPr>
          <a:xfrm>
            <a:off x="4638305" y="2019640"/>
            <a:ext cx="2700569" cy="333375"/>
          </a:xfrm>
          <a:prstGeom prst="rect">
            <a:avLst/>
          </a:prstGeom>
        </p:spPr>
        <p:txBody>
          <a:bodyPr wrap="square">
            <a:spAutoFit/>
          </a:bodyPr>
          <a:lstStyle/>
          <a:p>
            <a:pPr>
              <a:lnSpc>
                <a:spcPct val="150000"/>
              </a:lnSpc>
            </a:pPr>
            <a:r>
              <a:rPr lang="zh-CN" altLang="en-US"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专属团队一站式服务</a:t>
            </a:r>
            <a:endParaRPr lang="zh-CN" altLang="en-US"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8" name="Shape7"/>
          <p:cNvSpPr txBox="1"/>
          <p:nvPr/>
        </p:nvSpPr>
        <p:spPr>
          <a:xfrm>
            <a:off x="4641562" y="2416932"/>
            <a:ext cx="3195052" cy="69405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marL="171450" indent="-171450">
              <a:lnSpc>
                <a:spcPct val="200000"/>
              </a:lnSpc>
              <a:buFont typeface="Wingdings" panose="05000000000000000000" charset="0"/>
              <a:buChar char="u"/>
            </a:pPr>
            <a:r>
              <a:rPr lang="en-US" altLang="zh-CN" sz="975" b="1" dirty="0">
                <a:solidFill>
                  <a:prstClr val="black"/>
                </a:solidFill>
                <a:latin typeface="微软雅黑" panose="020B0503020204020204" charset="-122"/>
                <a:ea typeface="微软雅黑" panose="020B0503020204020204" charset="-122"/>
                <a:sym typeface="+mn-ea"/>
              </a:rPr>
              <a:t>  </a:t>
            </a: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rPr>
              <a:t>承保流程及所需资料</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a:p>
            <a:pPr marL="171450" indent="-171450">
              <a:lnSpc>
                <a:spcPct val="200000"/>
              </a:lnSpc>
              <a:buFont typeface="Wingdings" panose="05000000000000000000" charset="0"/>
              <a:buChar char="u"/>
            </a:pP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 </a:t>
            </a: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rPr>
              <a:t>理赔流程及服务内容</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p:txBody>
      </p:sp>
    </p:spTree>
  </p:cSld>
  <p:clrMapOvr>
    <a:masterClrMapping/>
  </p:clrMapOvr>
  <p:timing>
    <p:tnLst>
      <p:par>
        <p:cTn id="1" dur="indefinite" restart="never" nodeType="tmRoot"/>
      </p:par>
    </p:tnLst>
    <p:bldLst>
      <p:bldP spid="1048781" grpId="0"/>
      <p:bldP spid="10486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Shape4"/>
          <p:cNvGrpSpPr/>
          <p:nvPr/>
        </p:nvGrpSpPr>
        <p:grpSpPr>
          <a:xfrm>
            <a:off x="299618" y="412859"/>
            <a:ext cx="824633" cy="144001"/>
            <a:chOff x="7922707" y="4563003"/>
            <a:chExt cx="824632" cy="144000"/>
          </a:xfrm>
        </p:grpSpPr>
        <p:sp>
          <p:nvSpPr>
            <p:cNvPr id="1048806"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07"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08"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49"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50"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819" name="Shape8"/>
          <p:cNvSpPr txBox="1"/>
          <p:nvPr>
            <p:custDataLst>
              <p:tags r:id="rId1"/>
            </p:custDataLst>
          </p:nvPr>
        </p:nvSpPr>
        <p:spPr>
          <a:xfrm>
            <a:off x="987743" y="3191351"/>
            <a:ext cx="7212330" cy="175323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marL="171450" indent="-171450" algn="just">
              <a:lnSpc>
                <a:spcPct val="150000"/>
              </a:lnSpc>
              <a:buFont typeface="Wingdings" panose="05000000000000000000" charset="0"/>
              <a:buChar char="Ø"/>
            </a:pPr>
            <a:r>
              <a:rPr lang="zh-CN" altLang="en-US"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前期线下出单，每家液化气储配站出具一张保单。保险期限3个月，保险费分3期支付。</a:t>
            </a:r>
            <a:endParaRPr lang="zh-CN" altLang="en-US"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marL="171450" indent="-171450" algn="just">
              <a:lnSpc>
                <a:spcPct val="150000"/>
              </a:lnSpc>
              <a:buFont typeface="Wingdings" panose="05000000000000000000" charset="0"/>
              <a:buChar char="Ø"/>
            </a:pPr>
            <a:r>
              <a:rPr lang="zh-CN" altLang="en-US"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按充装次数收取保费，出单时需提供气瓶清单，需包含气瓶所属储配站、气瓶条码、规格。按照每1气瓶1次充气量预估保费出具保单。次月初提供上月实充次数信息清单计算应缴保费，以后逐月类推。到最后一月，在保险到期前2日，提供当月已充次数信息清单。对于3次实充信息清单累计保费超出已出保单的部分，进行批增保处理。</a:t>
            </a:r>
            <a:endParaRPr lang="zh-CN" altLang="en-US"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marL="171450" indent="-171450" algn="just">
              <a:lnSpc>
                <a:spcPct val="150000"/>
              </a:lnSpc>
              <a:buFont typeface="Wingdings" panose="05000000000000000000" charset="0"/>
              <a:buChar char="Ø"/>
            </a:pPr>
            <a:r>
              <a:rPr lang="zh-CN" altLang="en-US"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三个月后转线上出单。</a:t>
            </a:r>
            <a:endParaRPr lang="zh-CN" altLang="en-US"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nvGrpSpPr>
          <p:cNvPr id="67" name="Shape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996315" y="1068705"/>
            <a:ext cx="7151846" cy="1990249"/>
            <a:chOff x="952844" y="1461493"/>
            <a:chExt cx="10280675" cy="2861311"/>
          </a:xfrm>
          <a:gradFill>
            <a:gsLst>
              <a:gs pos="0">
                <a:srgbClr val="4DB6FF"/>
              </a:gs>
              <a:gs pos="100000">
                <a:srgbClr val="3668F4"/>
              </a:gs>
            </a:gsLst>
            <a:lin ang="2700000" scaled="0"/>
          </a:gradFill>
        </p:grpSpPr>
        <p:cxnSp>
          <p:nvCxnSpPr>
            <p:cNvPr id="3145751" name="Shape6"/>
            <p:cNvCxnSpPr/>
            <p:nvPr/>
          </p:nvCxnSpPr>
          <p:spPr>
            <a:xfrm>
              <a:off x="11229285" y="3200515"/>
              <a:ext cx="0" cy="1046220"/>
            </a:xfrm>
            <a:prstGeom prst="line">
              <a:avLst/>
            </a:prstGeom>
            <a:grpFill/>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45752" name="Shape6"/>
            <p:cNvCxnSpPr/>
            <p:nvPr/>
          </p:nvCxnSpPr>
          <p:spPr>
            <a:xfrm>
              <a:off x="952844" y="1461493"/>
              <a:ext cx="3016" cy="279449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45753" name="Shape6"/>
            <p:cNvCxnSpPr/>
            <p:nvPr/>
          </p:nvCxnSpPr>
          <p:spPr>
            <a:xfrm flipH="1">
              <a:off x="2941679" y="1461493"/>
              <a:ext cx="12053" cy="279449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45754" name="Shape6"/>
            <p:cNvCxnSpPr/>
            <p:nvPr/>
          </p:nvCxnSpPr>
          <p:spPr>
            <a:xfrm flipH="1">
              <a:off x="5042810" y="2260111"/>
              <a:ext cx="9957" cy="1995876"/>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45755" name="Shape6"/>
            <p:cNvCxnSpPr/>
            <p:nvPr/>
          </p:nvCxnSpPr>
          <p:spPr>
            <a:xfrm>
              <a:off x="7144118" y="2662764"/>
              <a:ext cx="1" cy="1631271"/>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45756" name="Shape6"/>
            <p:cNvCxnSpPr/>
            <p:nvPr/>
          </p:nvCxnSpPr>
          <p:spPr>
            <a:xfrm>
              <a:off x="9239619" y="3143194"/>
              <a:ext cx="0" cy="1150841"/>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48810" name="Shape6"/>
            <p:cNvSpPr/>
            <p:nvPr/>
          </p:nvSpPr>
          <p:spPr>
            <a:xfrm>
              <a:off x="955582" y="3903775"/>
              <a:ext cx="3386728" cy="4190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algn="ctr"/>
              <a:r>
                <a:rPr lang="zh-CN" altLang="en-US" sz="12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前三个月</a:t>
              </a:r>
              <a:endParaRPr lang="zh-CN" altLang="en-US" sz="12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1" name="Shape6"/>
            <p:cNvSpPr/>
            <p:nvPr/>
          </p:nvSpPr>
          <p:spPr>
            <a:xfrm>
              <a:off x="4401187" y="3903090"/>
              <a:ext cx="6832332" cy="4197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2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三个月后</a:t>
              </a:r>
              <a:endParaRPr lang="zh-CN" altLang="en-US" sz="1200" b="1"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3" name="Shape6"/>
            <p:cNvSpPr/>
            <p:nvPr/>
          </p:nvSpPr>
          <p:spPr>
            <a:xfrm>
              <a:off x="952844" y="1461493"/>
              <a:ext cx="2493080" cy="30109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线下出单</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4" name="Shape6"/>
            <p:cNvSpPr/>
            <p:nvPr/>
          </p:nvSpPr>
          <p:spPr>
            <a:xfrm>
              <a:off x="955582" y="1844918"/>
              <a:ext cx="3515434" cy="3012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同时启动系统对接</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5" name="Shape6"/>
            <p:cNvSpPr/>
            <p:nvPr/>
          </p:nvSpPr>
          <p:spPr>
            <a:xfrm>
              <a:off x="2940930" y="2259839"/>
              <a:ext cx="4203459" cy="30126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测</a:t>
              </a:r>
              <a:r>
                <a:rPr lang="en-US" altLang="zh-CN"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 </a:t>
              </a: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试</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6" name="Shape6"/>
            <p:cNvSpPr/>
            <p:nvPr/>
          </p:nvSpPr>
          <p:spPr>
            <a:xfrm>
              <a:off x="4586346" y="2662764"/>
              <a:ext cx="3785495" cy="30109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上</a:t>
              </a:r>
              <a:r>
                <a:rPr lang="en-US" altLang="zh-CN"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 </a:t>
              </a: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线</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17" name="Shape6"/>
            <p:cNvSpPr/>
            <p:nvPr/>
          </p:nvSpPr>
          <p:spPr>
            <a:xfrm>
              <a:off x="6908603" y="3049446"/>
              <a:ext cx="4324916" cy="30109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rPr>
                <a:t>线上出单</a:t>
              </a:r>
              <a:endParaRPr lang="zh-CN" altLang="en-US" sz="1200" b="1" dirty="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sp>
        <p:nvSpPr>
          <p:cNvPr id="3" name="Shape5"/>
          <p:cNvSpPr txBox="1"/>
          <p:nvPr>
            <p:custDataLst>
              <p:tags r:id="rId3"/>
            </p:custDataLst>
          </p:nvPr>
        </p:nvSpPr>
        <p:spPr>
          <a:xfrm>
            <a:off x="1239238" y="296713"/>
            <a:ext cx="2203939" cy="368300"/>
          </a:xfrm>
          <a:prstGeom prst="rect">
            <a:avLst/>
          </a:prstGeom>
          <a:noFill/>
        </p:spPr>
        <p:txBody>
          <a:bodyPr wrap="square" rtlCol="0">
            <a:spAutoFit/>
          </a:bodyPr>
          <a:p>
            <a:r>
              <a:rPr lang="zh-CN" altLang="en-US" dirty="0">
                <a:latin typeface="汉仪旗黑X1-55W" panose="00020600040101010101" pitchFamily="18" charset="-122"/>
                <a:ea typeface="汉仪旗黑X1-55W" panose="00020600040101010101" pitchFamily="18" charset="-122"/>
                <a:sym typeface="汉仪旗黑X1-55W" panose="00020600040101010101" pitchFamily="18" charset="-122"/>
              </a:rPr>
              <a:t>一站式服务流程</a:t>
            </a:r>
            <a:endParaRPr lang="zh-CN" altLang="en-US" dirty="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Shape4"/>
          <p:cNvGrpSpPr/>
          <p:nvPr/>
        </p:nvGrpSpPr>
        <p:grpSpPr>
          <a:xfrm>
            <a:off x="299618" y="412859"/>
            <a:ext cx="824633" cy="144001"/>
            <a:chOff x="7922707" y="4563003"/>
            <a:chExt cx="824632" cy="144000"/>
          </a:xfrm>
        </p:grpSpPr>
        <p:sp>
          <p:nvSpPr>
            <p:cNvPr id="1048727"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28"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29"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37"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38"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730"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责任免除</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grpSp>
        <p:nvGrpSpPr>
          <p:cNvPr id="56" name="Shape6"/>
          <p:cNvGrpSpPr/>
          <p:nvPr>
            <p:custDataLst>
              <p:tags r:id="rId1"/>
            </p:custDataLst>
          </p:nvPr>
        </p:nvGrpSpPr>
        <p:grpSpPr>
          <a:xfrm>
            <a:off x="877475" y="1370574"/>
            <a:ext cx="2900738" cy="2752589"/>
            <a:chOff x="6894249" y="1976020"/>
            <a:chExt cx="3867650" cy="3670119"/>
          </a:xfrm>
          <a:effectLst/>
        </p:grpSpPr>
        <p:sp>
          <p:nvSpPr>
            <p:cNvPr id="1048731" name="Shape6"/>
            <p:cNvSpPr/>
            <p:nvPr>
              <p:custDataLst>
                <p:tags r:id="rId2"/>
              </p:custDataLst>
            </p:nvPr>
          </p:nvSpPr>
          <p:spPr>
            <a:xfrm>
              <a:off x="8176122" y="2182956"/>
              <a:ext cx="2585777" cy="2585777"/>
            </a:xfrm>
            <a:prstGeom prst="ellipse">
              <a:avLst/>
            </a:prstGeom>
            <a:solidFill>
              <a:schemeClr val="accent1">
                <a:lumMod val="60000"/>
                <a:lumOff val="40000"/>
                <a:alpha val="6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32" name="Shape6"/>
            <p:cNvSpPr/>
            <p:nvPr>
              <p:custDataLst>
                <p:tags r:id="rId3"/>
              </p:custDataLst>
            </p:nvPr>
          </p:nvSpPr>
          <p:spPr>
            <a:xfrm>
              <a:off x="7853939" y="3655060"/>
              <a:ext cx="1568295" cy="156829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33" name="Shape6"/>
            <p:cNvSpPr/>
            <p:nvPr>
              <p:custDataLst>
                <p:tags r:id="rId4"/>
              </p:custDataLst>
            </p:nvPr>
          </p:nvSpPr>
          <p:spPr>
            <a:xfrm>
              <a:off x="6894249" y="2574167"/>
              <a:ext cx="2174622" cy="2174622"/>
            </a:xfrm>
            <a:prstGeom prst="ellipse">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34" name="Shape6"/>
            <p:cNvSpPr/>
            <p:nvPr>
              <p:custDataLst>
                <p:tags r:id="rId5"/>
              </p:custDataLst>
            </p:nvPr>
          </p:nvSpPr>
          <p:spPr>
            <a:xfrm>
              <a:off x="9265446" y="3193419"/>
              <a:ext cx="470389" cy="470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de-DE" sz="79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2</a:t>
              </a:r>
              <a:endParaRPr lang="en-US" altLang="de-DE" sz="79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35" name="Shape6"/>
            <p:cNvSpPr/>
            <p:nvPr>
              <p:custDataLst>
                <p:tags r:id="rId6"/>
              </p:custDataLst>
            </p:nvPr>
          </p:nvSpPr>
          <p:spPr>
            <a:xfrm>
              <a:off x="7748617" y="3380485"/>
              <a:ext cx="470389" cy="470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de-DE" sz="79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1</a:t>
              </a:r>
              <a:endParaRPr lang="en-US" altLang="de-DE" sz="79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36" name="Shape6"/>
            <p:cNvSpPr/>
            <p:nvPr>
              <p:custDataLst>
                <p:tags r:id="rId7"/>
              </p:custDataLst>
            </p:nvPr>
          </p:nvSpPr>
          <p:spPr>
            <a:xfrm>
              <a:off x="8422779" y="4215837"/>
              <a:ext cx="470389" cy="470389"/>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de-DE" sz="79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3</a:t>
              </a:r>
              <a:endParaRPr lang="en-US" altLang="de-DE" sz="79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cxnSp>
          <p:nvCxnSpPr>
            <p:cNvPr id="3145739" name="Shape6"/>
            <p:cNvCxnSpPr/>
            <p:nvPr>
              <p:custDataLst>
                <p:tags r:id="rId8"/>
              </p:custDataLst>
            </p:nvPr>
          </p:nvCxnSpPr>
          <p:spPr>
            <a:xfrm flipH="1">
              <a:off x="9572869" y="2000822"/>
              <a:ext cx="620409" cy="1245803"/>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48737" name="Shape6"/>
            <p:cNvSpPr/>
            <p:nvPr>
              <p:custDataLst>
                <p:tags r:id="rId9"/>
              </p:custDataLst>
            </p:nvPr>
          </p:nvSpPr>
          <p:spPr>
            <a:xfrm>
              <a:off x="10142283" y="1976020"/>
              <a:ext cx="101992" cy="10199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25">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cxnSp>
          <p:nvCxnSpPr>
            <p:cNvPr id="3145740" name="Shape6"/>
            <p:cNvCxnSpPr/>
            <p:nvPr>
              <p:custDataLst>
                <p:tags r:id="rId10"/>
              </p:custDataLst>
            </p:nvPr>
          </p:nvCxnSpPr>
          <p:spPr>
            <a:xfrm>
              <a:off x="7097787" y="2434052"/>
              <a:ext cx="784824" cy="102517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48738" name="Shape6"/>
            <p:cNvSpPr/>
            <p:nvPr>
              <p:custDataLst>
                <p:tags r:id="rId11"/>
              </p:custDataLst>
            </p:nvPr>
          </p:nvSpPr>
          <p:spPr>
            <a:xfrm>
              <a:off x="7038326" y="2360572"/>
              <a:ext cx="101992" cy="10199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25">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cxnSp>
          <p:nvCxnSpPr>
            <p:cNvPr id="3145741" name="Shape6"/>
            <p:cNvCxnSpPr/>
            <p:nvPr>
              <p:custDataLst>
                <p:tags r:id="rId12"/>
              </p:custDataLst>
            </p:nvPr>
          </p:nvCxnSpPr>
          <p:spPr>
            <a:xfrm>
              <a:off x="8730963" y="4569969"/>
              <a:ext cx="784824" cy="1025171"/>
            </a:xfrm>
            <a:prstGeom prst="line">
              <a:avLst/>
            </a:prstGeom>
            <a:solidFill>
              <a:schemeClr val="bg1">
                <a:lumMod val="85000"/>
              </a:schemeClr>
            </a:solidFill>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48739" name="Shape6"/>
            <p:cNvSpPr/>
            <p:nvPr>
              <p:custDataLst>
                <p:tags r:id="rId13"/>
              </p:custDataLst>
            </p:nvPr>
          </p:nvSpPr>
          <p:spPr>
            <a:xfrm>
              <a:off x="9470737" y="5544147"/>
              <a:ext cx="101992" cy="1019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25">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sp>
        <p:nvSpPr>
          <p:cNvPr id="1048743" name="Shape7"/>
          <p:cNvSpPr>
            <a:spLocks noChangeAspect="1"/>
          </p:cNvSpPr>
          <p:nvPr/>
        </p:nvSpPr>
        <p:spPr>
          <a:xfrm>
            <a:off x="4025776" y="2955102"/>
            <a:ext cx="399923" cy="399923"/>
          </a:xfrm>
          <a:prstGeom prst="roundRect">
            <a:avLst/>
          </a:prstGeom>
          <a:solidFill>
            <a:schemeClr val="accent2"/>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03</a:t>
            </a:r>
            <a:endPar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44" name="Shape8"/>
          <p:cNvSpPr>
            <a:spLocks noChangeAspect="1"/>
          </p:cNvSpPr>
          <p:nvPr/>
        </p:nvSpPr>
        <p:spPr>
          <a:xfrm>
            <a:off x="4031905" y="1680281"/>
            <a:ext cx="401055" cy="401055"/>
          </a:xfrm>
          <a:prstGeom prst="roundRect">
            <a:avLst/>
          </a:prstGeom>
          <a:solidFill>
            <a:schemeClr val="accent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01</a:t>
            </a:r>
            <a:endPar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45" name="Shape9"/>
          <p:cNvSpPr>
            <a:spLocks noChangeAspect="1"/>
          </p:cNvSpPr>
          <p:nvPr/>
        </p:nvSpPr>
        <p:spPr>
          <a:xfrm>
            <a:off x="6494345" y="2956888"/>
            <a:ext cx="401055" cy="399923"/>
          </a:xfrm>
          <a:prstGeom prst="roundRect">
            <a:avLst/>
          </a:prstGeom>
          <a:solidFill>
            <a:schemeClr val="accent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04</a:t>
            </a:r>
            <a:endPar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46" name="Shape10"/>
          <p:cNvSpPr>
            <a:spLocks noChangeAspect="1"/>
          </p:cNvSpPr>
          <p:nvPr/>
        </p:nvSpPr>
        <p:spPr>
          <a:xfrm>
            <a:off x="6500596" y="1682066"/>
            <a:ext cx="401055" cy="401055"/>
          </a:xfrm>
          <a:prstGeom prst="roundRect">
            <a:avLst/>
          </a:prstGeom>
          <a:solidFill>
            <a:schemeClr val="accent2"/>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02</a:t>
            </a:r>
            <a:endParaRPr lang="en-US" altLang="zh-CN" sz="12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47" name="Shape11"/>
          <p:cNvSpPr txBox="1"/>
          <p:nvPr/>
        </p:nvSpPr>
        <p:spPr>
          <a:xfrm>
            <a:off x="4631069" y="1680281"/>
            <a:ext cx="1556741" cy="252730"/>
          </a:xfrm>
          <a:prstGeom prst="rect">
            <a:avLst/>
          </a:prstGeom>
          <a:noFill/>
        </p:spPr>
        <p:txBody>
          <a:bodyPr wrap="square" rtlCol="0">
            <a:spAutoFit/>
          </a:bodyPr>
          <a:lstStyle/>
          <a:p>
            <a:r>
              <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投保单</a:t>
            </a:r>
            <a:endPar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48" name="Shape12"/>
          <p:cNvSpPr txBox="1"/>
          <p:nvPr/>
        </p:nvSpPr>
        <p:spPr>
          <a:xfrm>
            <a:off x="4631069" y="1934197"/>
            <a:ext cx="1556741" cy="92202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鼎和保险将与投保人确认方案进行投保单制作。</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投保人对投保单进行核对盖公章。</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49" name="Shape13"/>
          <p:cNvSpPr txBox="1"/>
          <p:nvPr/>
        </p:nvSpPr>
        <p:spPr>
          <a:xfrm>
            <a:off x="7085511" y="1680281"/>
            <a:ext cx="1556741" cy="252730"/>
          </a:xfrm>
          <a:prstGeom prst="rect">
            <a:avLst/>
          </a:prstGeom>
          <a:noFill/>
        </p:spPr>
        <p:txBody>
          <a:bodyPr wrap="square" rtlCol="0">
            <a:spAutoFit/>
          </a:bodyPr>
          <a:lstStyle/>
          <a:p>
            <a:r>
              <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气罐清单</a:t>
            </a:r>
            <a:endPar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50" name="Shape14"/>
          <p:cNvSpPr txBox="1"/>
          <p:nvPr/>
        </p:nvSpPr>
        <p:spPr>
          <a:xfrm>
            <a:off x="7085511" y="1934197"/>
            <a:ext cx="1556741" cy="92202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首次投保由燃管办提供系统内所有气罐清单。</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投保人对清单进行核对盖公章。</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p:txBody>
      </p:sp>
      <p:sp>
        <p:nvSpPr>
          <p:cNvPr id="1048751" name="Shape15"/>
          <p:cNvSpPr txBox="1"/>
          <p:nvPr/>
        </p:nvSpPr>
        <p:spPr>
          <a:xfrm>
            <a:off x="4631069" y="2930248"/>
            <a:ext cx="1556741" cy="252730"/>
          </a:xfrm>
          <a:prstGeom prst="rect">
            <a:avLst/>
          </a:prstGeom>
          <a:noFill/>
        </p:spPr>
        <p:txBody>
          <a:bodyPr wrap="square" rtlCol="0">
            <a:spAutoFit/>
          </a:bodyPr>
          <a:lstStyle/>
          <a:p>
            <a:r>
              <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营业执照</a:t>
            </a:r>
            <a:endPar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52" name="Shape16"/>
          <p:cNvSpPr txBox="1"/>
          <p:nvPr/>
        </p:nvSpPr>
        <p:spPr>
          <a:xfrm>
            <a:off x="4631069" y="3184163"/>
            <a:ext cx="1556741" cy="5067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投保人提供有效期内的营业执照影像或复印件</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p:txBody>
      </p:sp>
      <p:sp>
        <p:nvSpPr>
          <p:cNvPr id="1048753" name="Shape17"/>
          <p:cNvSpPr txBox="1"/>
          <p:nvPr/>
        </p:nvSpPr>
        <p:spPr>
          <a:xfrm>
            <a:off x="7085511" y="2930248"/>
            <a:ext cx="1556741" cy="252730"/>
          </a:xfrm>
          <a:prstGeom prst="rect">
            <a:avLst/>
          </a:prstGeom>
          <a:noFill/>
        </p:spPr>
        <p:txBody>
          <a:bodyPr wrap="square" rtlCol="0">
            <a:spAutoFit/>
          </a:bodyPr>
          <a:lstStyle/>
          <a:p>
            <a:r>
              <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法人身份证</a:t>
            </a:r>
            <a:endParaRPr lang="zh-CN" altLang="en-US" sz="1050"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54" name="Shape18"/>
          <p:cNvSpPr txBox="1"/>
          <p:nvPr/>
        </p:nvSpPr>
        <p:spPr>
          <a:xfrm>
            <a:off x="7085511" y="3184163"/>
            <a:ext cx="1556741" cy="71437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根据反洗钱管理要求，保费规模达</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20</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万元及以上的需提供。</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p:txBody>
      </p:sp>
      <p:sp>
        <p:nvSpPr>
          <p:cNvPr id="3" name="Shape6"/>
          <p:cNvSpPr txBox="1"/>
          <p:nvPr>
            <p:custDataLst>
              <p:tags r:id="rId14"/>
            </p:custDataLst>
          </p:nvPr>
        </p:nvSpPr>
        <p:spPr>
          <a:xfrm>
            <a:off x="169437" y="1270012"/>
            <a:ext cx="1457627" cy="368300"/>
          </a:xfrm>
          <a:prstGeom prst="rect">
            <a:avLst/>
          </a:prstGeom>
          <a:noFill/>
        </p:spPr>
        <p:txBody>
          <a:bodyPr wrap="square" rtlCol="0">
            <a:spAutoFit/>
          </a:bodyPr>
          <a:p>
            <a:pPr algn="ctr"/>
            <a:r>
              <a:rPr lang="zh-CN" altLang="en-US"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投保单</a:t>
            </a:r>
            <a:endParaRPr lang="zh-CN" altLang="en-US"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4" name="Shape6"/>
          <p:cNvSpPr txBox="1"/>
          <p:nvPr>
            <p:custDataLst>
              <p:tags r:id="rId15"/>
            </p:custDataLst>
          </p:nvPr>
        </p:nvSpPr>
        <p:spPr>
          <a:xfrm>
            <a:off x="2773600" y="896488"/>
            <a:ext cx="1457627" cy="368300"/>
          </a:xfrm>
          <a:prstGeom prst="rect">
            <a:avLst/>
          </a:prstGeom>
          <a:noFill/>
        </p:spPr>
        <p:txBody>
          <a:bodyPr wrap="square" rtlCol="0">
            <a:spAutoFit/>
          </a:bodyPr>
          <a:p>
            <a:pPr algn="ctr"/>
            <a:r>
              <a:rPr lang="zh-CN" altLang="en-US"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气罐清单</a:t>
            </a:r>
            <a:endParaRPr lang="zh-CN" altLang="en-US"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5" name="Shape6"/>
          <p:cNvSpPr txBox="1"/>
          <p:nvPr>
            <p:custDataLst>
              <p:tags r:id="rId16"/>
            </p:custDataLst>
          </p:nvPr>
        </p:nvSpPr>
        <p:spPr>
          <a:xfrm>
            <a:off x="1838852" y="4228968"/>
            <a:ext cx="2550160" cy="368300"/>
          </a:xfrm>
          <a:prstGeom prst="rect">
            <a:avLst/>
          </a:prstGeom>
          <a:noFill/>
        </p:spPr>
        <p:txBody>
          <a:bodyPr wrap="square" rtlCol="0">
            <a:spAutoFit/>
          </a:bodyPr>
          <a:p>
            <a:pPr algn="ctr"/>
            <a:r>
              <a:rPr lang="zh-CN" altLang="en-US"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营业执照、法人身份证</a:t>
            </a:r>
            <a:endParaRPr lang="zh-CN" altLang="en-US"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Tree>
  </p:cSld>
  <p:clrMapOvr>
    <a:masterClrMapping/>
  </p:clrMapOvr>
  <p:timing>
    <p:tnLst>
      <p:par>
        <p:cTn id="1" dur="indefinite" restart="never" nodeType="tmRoot"/>
      </p:par>
    </p:tnLst>
    <p:bldLst>
      <p:bldP spid="1048743" grpId="0" bldLvl="0" animBg="1"/>
      <p:bldP spid="1048744" grpId="0" bldLvl="0" animBg="1"/>
      <p:bldP spid="1048745" grpId="0" bldLvl="0" animBg="1"/>
      <p:bldP spid="1048746" grpId="0" bldLvl="0" animBg="1"/>
      <p:bldP spid="1048747" grpId="0"/>
      <p:bldP spid="1048748" grpId="0"/>
      <p:bldP spid="1048749" grpId="0"/>
      <p:bldP spid="1048750" grpId="0"/>
      <p:bldP spid="1048751" grpId="0"/>
      <p:bldP spid="1048752" grpId="0"/>
      <p:bldP spid="1048753" grpId="0"/>
      <p:bldP spid="10487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Shape4"/>
          <p:cNvGrpSpPr/>
          <p:nvPr/>
        </p:nvGrpSpPr>
        <p:grpSpPr>
          <a:xfrm>
            <a:off x="299618" y="412859"/>
            <a:ext cx="824633" cy="144001"/>
            <a:chOff x="7922707" y="4563003"/>
            <a:chExt cx="824632" cy="144000"/>
          </a:xfrm>
        </p:grpSpPr>
        <p:sp>
          <p:nvSpPr>
            <p:cNvPr id="1048895"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96"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97"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61"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62"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898" name="Shape5"/>
          <p:cNvSpPr txBox="1"/>
          <p:nvPr/>
        </p:nvSpPr>
        <p:spPr>
          <a:xfrm>
            <a:off x="1150620" y="354330"/>
            <a:ext cx="2035493"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理赔流程及服务内容</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899" name="Shape6"/>
          <p:cNvSpPr/>
          <p:nvPr/>
        </p:nvSpPr>
        <p:spPr>
          <a:xfrm>
            <a:off x="679820" y="1380985"/>
            <a:ext cx="723797" cy="70307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0" name="Shape7"/>
          <p:cNvSpPr/>
          <p:nvPr/>
        </p:nvSpPr>
        <p:spPr>
          <a:xfrm>
            <a:off x="679820" y="2387672"/>
            <a:ext cx="723797" cy="703077"/>
          </a:xfrm>
          <a:prstGeom prst="flowChartOffpageConnector">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1" name="Shape8"/>
          <p:cNvSpPr/>
          <p:nvPr/>
        </p:nvSpPr>
        <p:spPr>
          <a:xfrm>
            <a:off x="679820" y="3395795"/>
            <a:ext cx="723797" cy="703077"/>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2" name="Shape9"/>
          <p:cNvSpPr/>
          <p:nvPr/>
        </p:nvSpPr>
        <p:spPr>
          <a:xfrm>
            <a:off x="7740388" y="1379549"/>
            <a:ext cx="723797" cy="703077"/>
          </a:xfrm>
          <a:prstGeom prst="flowChartOffpageConnector">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3" name="Shape10"/>
          <p:cNvSpPr/>
          <p:nvPr/>
        </p:nvSpPr>
        <p:spPr>
          <a:xfrm>
            <a:off x="7740388" y="2387675"/>
            <a:ext cx="723797" cy="703077"/>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4" name="Shape11"/>
          <p:cNvSpPr/>
          <p:nvPr/>
        </p:nvSpPr>
        <p:spPr>
          <a:xfrm>
            <a:off x="7740388" y="3395793"/>
            <a:ext cx="723797" cy="703078"/>
          </a:xfrm>
          <a:prstGeom prst="flowChartOffpageConnector">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cxnSp>
        <p:nvCxnSpPr>
          <p:cNvPr id="3145763" name="Shape12"/>
          <p:cNvCxnSpPr/>
          <p:nvPr/>
        </p:nvCxnSpPr>
        <p:spPr>
          <a:xfrm flipV="1">
            <a:off x="4572000" y="1330754"/>
            <a:ext cx="0" cy="2746157"/>
          </a:xfrm>
          <a:prstGeom prst="line">
            <a:avLst/>
          </a:prstGeom>
          <a:ln w="19050">
            <a:solidFill>
              <a:schemeClr val="bg1">
                <a:lumMod val="75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048905" name="Shape13"/>
          <p:cNvSpPr/>
          <p:nvPr/>
        </p:nvSpPr>
        <p:spPr bwMode="auto">
          <a:xfrm>
            <a:off x="7929462" y="2566389"/>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6" name="Shape14"/>
          <p:cNvSpPr/>
          <p:nvPr/>
        </p:nvSpPr>
        <p:spPr bwMode="auto">
          <a:xfrm>
            <a:off x="856531" y="1547335"/>
            <a:ext cx="370370" cy="37037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7" name="Shape15"/>
          <p:cNvSpPr/>
          <p:nvPr/>
        </p:nvSpPr>
        <p:spPr bwMode="auto">
          <a:xfrm>
            <a:off x="875910" y="2573403"/>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8" name="Shape16"/>
          <p:cNvSpPr/>
          <p:nvPr/>
        </p:nvSpPr>
        <p:spPr bwMode="auto">
          <a:xfrm>
            <a:off x="893397" y="353064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09" name="Shape17"/>
          <p:cNvSpPr/>
          <p:nvPr/>
        </p:nvSpPr>
        <p:spPr bwMode="auto">
          <a:xfrm>
            <a:off x="7912845" y="1589009"/>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ln>
        </p:spPr>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10" name="Shape18"/>
          <p:cNvSpPr/>
          <p:nvPr/>
        </p:nvSpPr>
        <p:spPr bwMode="auto">
          <a:xfrm>
            <a:off x="7950606" y="3605255"/>
            <a:ext cx="303361" cy="28416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anchor="ctr"/>
          <a:lstStyle/>
          <a:p>
            <a:pPr algn="ctr"/>
            <a:endParaRPr sz="180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12" name="Shape20"/>
          <p:cNvSpPr txBox="1"/>
          <p:nvPr>
            <p:custDataLst>
              <p:tags r:id="rId1"/>
            </p:custDataLst>
          </p:nvPr>
        </p:nvSpPr>
        <p:spPr>
          <a:xfrm>
            <a:off x="1576075" y="1669023"/>
            <a:ext cx="2723362" cy="5067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全国</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7*24</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小时客服热线</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95393</a:t>
            </a:r>
            <a:endPar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专属客户经理</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endPar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p:txBody>
      </p:sp>
      <p:sp>
        <p:nvSpPr>
          <p:cNvPr id="1048914" name="Shape22"/>
          <p:cNvSpPr txBox="1"/>
          <p:nvPr>
            <p:custDataLst>
              <p:tags r:id="rId2"/>
            </p:custDataLst>
          </p:nvPr>
        </p:nvSpPr>
        <p:spPr>
          <a:xfrm>
            <a:off x="1576075" y="2633100"/>
            <a:ext cx="2723362" cy="5067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事故损失程度及数量证明材料</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其他必要的理赔资料</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p:txBody>
      </p:sp>
      <p:sp>
        <p:nvSpPr>
          <p:cNvPr id="1048916" name="Shape24"/>
          <p:cNvSpPr txBox="1"/>
          <p:nvPr>
            <p:custDataLst>
              <p:tags r:id="rId3"/>
            </p:custDataLst>
          </p:nvPr>
        </p:nvSpPr>
        <p:spPr>
          <a:xfrm>
            <a:off x="1576075" y="3748791"/>
            <a:ext cx="2723362" cy="29908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a:t>
            </a:r>
            <a:r>
              <a:rPr lang="en-US" altLang="zh-CN"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 </a:t>
            </a: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rPr>
              <a:t>专属理赔人员进行现场认定及风勘</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Wingdings 2" panose="05020102010507070707" charset="0"/>
            </a:endParaRPr>
          </a:p>
        </p:txBody>
      </p:sp>
      <p:sp>
        <p:nvSpPr>
          <p:cNvPr id="1048918" name="Shape26"/>
          <p:cNvSpPr txBox="1"/>
          <p:nvPr>
            <p:custDataLst>
              <p:tags r:id="rId4"/>
            </p:custDataLst>
          </p:nvPr>
        </p:nvSpPr>
        <p:spPr>
          <a:xfrm>
            <a:off x="4691539" y="1669256"/>
            <a:ext cx="2873216" cy="29908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事故发生后</a:t>
            </a:r>
            <a:r>
              <a:rPr lang="zh-CN"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半小时内积极响应联系客户了解事故情况</a:t>
            </a:r>
            <a:endParaRPr lang="zh-CN"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20" name="Shape28"/>
          <p:cNvSpPr txBox="1"/>
          <p:nvPr>
            <p:custDataLst>
              <p:tags r:id="rId5"/>
            </p:custDataLst>
          </p:nvPr>
        </p:nvSpPr>
        <p:spPr>
          <a:xfrm>
            <a:off x="4840310" y="2689774"/>
            <a:ext cx="2723362" cy="29908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r">
              <a:lnSpc>
                <a:spcPct val="150000"/>
              </a:lnSpc>
            </a:pPr>
            <a:r>
              <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全流程专人指导收集资料及全流程理赔陪同处理</a:t>
            </a:r>
            <a:endParaRPr lang="zh-CN" altLang="en-US"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922" name="Shape30"/>
          <p:cNvSpPr txBox="1"/>
          <p:nvPr>
            <p:custDataLst>
              <p:tags r:id="rId6"/>
            </p:custDataLst>
          </p:nvPr>
        </p:nvSpPr>
        <p:spPr>
          <a:xfrm>
            <a:off x="4840310" y="3748791"/>
            <a:ext cx="2723362" cy="299085"/>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r">
              <a:lnSpc>
                <a:spcPct val="150000"/>
              </a:lnSpc>
            </a:pPr>
            <a:r>
              <a:rPr lang="zh-CN" altLang="id-ID"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针对行业特殊性，提供安全风险提示</a:t>
            </a:r>
            <a:endParaRPr lang="zh-CN" altLang="id-ID" sz="90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3" name="Shape19"/>
          <p:cNvSpPr txBox="1"/>
          <p:nvPr>
            <p:custDataLst>
              <p:tags r:id="rId7"/>
            </p:custDataLst>
          </p:nvPr>
        </p:nvSpPr>
        <p:spPr>
          <a:xfrm>
            <a:off x="1564005" y="1252855"/>
            <a:ext cx="2891155" cy="368300"/>
          </a:xfrm>
          <a:prstGeom prst="rect">
            <a:avLst/>
          </a:prstGeom>
          <a:noFill/>
        </p:spPr>
        <p:txBody>
          <a:bodyPr wrap="square" rtlCol="0">
            <a:spAutoFit/>
          </a:bodyPr>
          <a:p>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报案电话：95393</a:t>
            </a:r>
            <a:endPar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4" name="Shape21"/>
          <p:cNvSpPr txBox="1"/>
          <p:nvPr>
            <p:custDataLst>
              <p:tags r:id="rId8"/>
            </p:custDataLst>
          </p:nvPr>
        </p:nvSpPr>
        <p:spPr>
          <a:xfrm>
            <a:off x="1564262" y="2277245"/>
            <a:ext cx="1926666" cy="368300"/>
          </a:xfrm>
          <a:prstGeom prst="rect">
            <a:avLst/>
          </a:prstGeom>
          <a:noFill/>
        </p:spPr>
        <p:txBody>
          <a:bodyPr wrap="square" rtlCol="0">
            <a:spAutoFit/>
          </a:bodyPr>
          <a:p>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提供理赔资料</a:t>
            </a:r>
            <a:endParaRPr lang="zh-CN" altLang="en-US"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5" name="Shape23"/>
          <p:cNvSpPr txBox="1"/>
          <p:nvPr>
            <p:custDataLst>
              <p:tags r:id="rId9"/>
            </p:custDataLst>
          </p:nvPr>
        </p:nvSpPr>
        <p:spPr>
          <a:xfrm>
            <a:off x="1564262" y="3397168"/>
            <a:ext cx="1926666" cy="368300"/>
          </a:xfrm>
          <a:prstGeom prst="rect">
            <a:avLst/>
          </a:prstGeom>
          <a:noFill/>
        </p:spPr>
        <p:txBody>
          <a:bodyPr wrap="square" rtlCol="0">
            <a:spAutoFit/>
          </a:bodyPr>
          <a:p>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事故后现场查勘</a:t>
            </a:r>
            <a:endPar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6" name="Shape25"/>
          <p:cNvSpPr txBox="1"/>
          <p:nvPr>
            <p:custDataLst>
              <p:tags r:id="rId10"/>
            </p:custDataLst>
          </p:nvPr>
        </p:nvSpPr>
        <p:spPr>
          <a:xfrm>
            <a:off x="5751579" y="1392494"/>
            <a:ext cx="1926666" cy="368300"/>
          </a:xfrm>
          <a:prstGeom prst="rect">
            <a:avLst/>
          </a:prstGeom>
          <a:noFill/>
        </p:spPr>
        <p:txBody>
          <a:bodyPr wrap="square" rtlCol="0">
            <a:spAutoFit/>
          </a:bodyPr>
          <a:p>
            <a:pPr algn="r"/>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理赔服务（</a:t>
            </a:r>
            <a:r>
              <a:rPr lang="en-US" altLang="zh-CN"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1</a:t>
            </a:r>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a:t>
            </a:r>
            <a:endParaRPr lang="zh-CN" altLang="en-US"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7" name="Shape27"/>
          <p:cNvSpPr txBox="1"/>
          <p:nvPr>
            <p:custDataLst>
              <p:tags r:id="rId11"/>
            </p:custDataLst>
          </p:nvPr>
        </p:nvSpPr>
        <p:spPr>
          <a:xfrm>
            <a:off x="5751579" y="2385195"/>
            <a:ext cx="1926666" cy="368300"/>
          </a:xfrm>
          <a:prstGeom prst="rect">
            <a:avLst/>
          </a:prstGeom>
          <a:noFill/>
        </p:spPr>
        <p:txBody>
          <a:bodyPr wrap="square" rtlCol="0">
            <a:spAutoFit/>
          </a:bodyPr>
          <a:p>
            <a:pPr algn="r"/>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理赔服务（</a:t>
            </a:r>
            <a:r>
              <a:rPr lang="en-US" altLang="zh-CN"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2</a:t>
            </a:r>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a:t>
            </a:r>
            <a:endParaRPr lang="zh-CN" altLang="en-US"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8" name="Shape29"/>
          <p:cNvSpPr txBox="1"/>
          <p:nvPr>
            <p:custDataLst>
              <p:tags r:id="rId12"/>
            </p:custDataLst>
          </p:nvPr>
        </p:nvSpPr>
        <p:spPr>
          <a:xfrm>
            <a:off x="5751579" y="3435268"/>
            <a:ext cx="1926666" cy="368300"/>
          </a:xfrm>
          <a:prstGeom prst="rect">
            <a:avLst/>
          </a:prstGeom>
          <a:noFill/>
        </p:spPr>
        <p:txBody>
          <a:bodyPr wrap="square" rtlCol="0">
            <a:spAutoFit/>
          </a:bodyPr>
          <a:p>
            <a:pPr algn="r"/>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理赔服务（</a:t>
            </a:r>
            <a:r>
              <a:rPr lang="en-US" altLang="zh-CN"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3</a:t>
            </a:r>
            <a:r>
              <a:rPr lang="zh-CN" altLang="en-US" b="1">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a:t>
            </a:r>
            <a:endParaRPr lang="zh-CN" altLang="en-US" b="1"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Tree>
  </p:cSld>
  <p:clrMapOvr>
    <a:masterClrMapping/>
  </p:clrMapOvr>
  <p:timing>
    <p:tnLst>
      <p:par>
        <p:cTn id="1" dur="indefinite" restart="never" nodeType="tmRoot"/>
      </p:par>
    </p:tnLst>
    <p:bldLst>
      <p:bldP spid="1048899" grpId="0" bldLvl="0" animBg="1"/>
      <p:bldP spid="1048900" grpId="0" bldLvl="0" animBg="1"/>
      <p:bldP spid="1048901" grpId="0" bldLvl="0" animBg="1"/>
      <p:bldP spid="1048902" grpId="0" bldLvl="0" animBg="1"/>
      <p:bldP spid="1048903" grpId="0" bldLvl="0" animBg="1"/>
      <p:bldP spid="1048904" grpId="0" bldLvl="0" animBg="1"/>
      <p:bldP spid="1048905" grpId="0" bldLvl="0" animBg="1"/>
      <p:bldP spid="1048906" grpId="0" bldLvl="0" animBg="1"/>
      <p:bldP spid="1048907" grpId="0" bldLvl="0" animBg="1"/>
      <p:bldP spid="1048908" grpId="0" bldLvl="0" animBg="1"/>
      <p:bldP spid="1048909" grpId="0" bldLvl="0" animBg="1"/>
      <p:bldP spid="104891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76" name="Shape1"/>
          <p:cNvSpPr/>
          <p:nvPr/>
        </p:nvSpPr>
        <p:spPr>
          <a:xfrm rot="17882113" flipH="1">
            <a:off x="-1914221" y="661306"/>
            <a:ext cx="5348278" cy="3704140"/>
          </a:xfrm>
          <a:custGeom>
            <a:avLst/>
            <a:gdLst>
              <a:gd name="connsiteX0" fmla="*/ 1083810 w 7131037"/>
              <a:gd name="connsiteY0" fmla="*/ 0 h 4938853"/>
              <a:gd name="connsiteX1" fmla="*/ 0 w 7131037"/>
              <a:gd name="connsiteY1" fmla="*/ 2035332 h 4938853"/>
              <a:gd name="connsiteX2" fmla="*/ 100465 w 7131037"/>
              <a:gd name="connsiteY2" fmla="*/ 2136288 h 4938853"/>
              <a:gd name="connsiteX3" fmla="*/ 654764 w 7131037"/>
              <a:gd name="connsiteY3" fmla="*/ 2506857 h 4938853"/>
              <a:gd name="connsiteX4" fmla="*/ 3360401 w 7131037"/>
              <a:gd name="connsiteY4" fmla="*/ 2563592 h 4938853"/>
              <a:gd name="connsiteX5" fmla="*/ 5283416 w 7131037"/>
              <a:gd name="connsiteY5" fmla="*/ 4738430 h 4938853"/>
              <a:gd name="connsiteX6" fmla="*/ 6032094 w 7131037"/>
              <a:gd name="connsiteY6" fmla="*/ 4913222 h 4938853"/>
              <a:gd name="connsiteX7" fmla="*/ 6215824 w 7131037"/>
              <a:gd name="connsiteY7" fmla="*/ 4938853 h 4938853"/>
              <a:gd name="connsiteX8" fmla="*/ 7131037 w 7131037"/>
              <a:gd name="connsiteY8" fmla="*/ 3220137 h 493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1037" h="4938853">
                <a:moveTo>
                  <a:pt x="1083810" y="0"/>
                </a:moveTo>
                <a:lnTo>
                  <a:pt x="0" y="2035332"/>
                </a:lnTo>
                <a:lnTo>
                  <a:pt x="100465" y="2136288"/>
                </a:lnTo>
                <a:cubicBezTo>
                  <a:pt x="261170" y="2287443"/>
                  <a:pt x="444574" y="2417973"/>
                  <a:pt x="654764" y="2506857"/>
                </a:cubicBezTo>
                <a:cubicBezTo>
                  <a:pt x="1495524" y="2862396"/>
                  <a:pt x="2434671" y="2117278"/>
                  <a:pt x="3360401" y="2563592"/>
                </a:cubicBezTo>
                <a:cubicBezTo>
                  <a:pt x="4286132" y="3009907"/>
                  <a:pt x="4120663" y="4356415"/>
                  <a:pt x="5283416" y="4738430"/>
                </a:cubicBezTo>
                <a:cubicBezTo>
                  <a:pt x="5501433" y="4810058"/>
                  <a:pt x="5757183" y="4869053"/>
                  <a:pt x="6032094" y="4913222"/>
                </a:cubicBezTo>
                <a:lnTo>
                  <a:pt x="6215824" y="4938853"/>
                </a:lnTo>
                <a:lnTo>
                  <a:pt x="7131037" y="32201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77" name="Shape2"/>
          <p:cNvSpPr/>
          <p:nvPr/>
        </p:nvSpPr>
        <p:spPr>
          <a:xfrm>
            <a:off x="2211422" y="1591535"/>
            <a:ext cx="1960433" cy="1960431"/>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汉仪旗黑X1-55W" panose="00020600040101010101" pitchFamily="18" charset="-122"/>
              <a:ea typeface="汉仪旗黑X1-55W" panose="00020600040101010101" pitchFamily="18" charset="-122"/>
              <a:cs typeface="汉仪润圆-65简" panose="00020600040101010101" pitchFamily="18" charset="-122"/>
              <a:sym typeface="汉仪旗黑X1-55W" panose="00020600040101010101" pitchFamily="18" charset="-122"/>
            </a:endParaRPr>
          </a:p>
        </p:txBody>
      </p:sp>
      <p:sp>
        <p:nvSpPr>
          <p:cNvPr id="1048778" name="Shape3"/>
          <p:cNvSpPr/>
          <p:nvPr/>
        </p:nvSpPr>
        <p:spPr>
          <a:xfrm>
            <a:off x="2357732" y="1759300"/>
            <a:ext cx="1667813" cy="1667813"/>
          </a:xfrm>
          <a:prstGeom prst="ellipse">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9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779" name="Shape4"/>
          <p:cNvSpPr txBox="1"/>
          <p:nvPr/>
        </p:nvSpPr>
        <p:spPr>
          <a:xfrm>
            <a:off x="2715010" y="2190875"/>
            <a:ext cx="953255" cy="783590"/>
          </a:xfrm>
          <a:prstGeom prst="rect">
            <a:avLst/>
          </a:prstGeom>
          <a:noFill/>
        </p:spPr>
        <p:txBody>
          <a:bodyPr wrap="square" rtlCol="0">
            <a:spAutoFit/>
          </a:bodyPr>
          <a:lstStyle/>
          <a:p>
            <a:pPr algn="ctr"/>
            <a:r>
              <a:rPr lang="en-US" altLang="zh-CN"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rPr>
              <a:t>05</a:t>
            </a:r>
            <a:endParaRPr lang="zh-CN" altLang="en-US"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endParaRPr>
          </a:p>
        </p:txBody>
      </p:sp>
      <p:sp>
        <p:nvSpPr>
          <p:cNvPr id="1048780" name="Shape5"/>
          <p:cNvSpPr txBox="1"/>
          <p:nvPr/>
        </p:nvSpPr>
        <p:spPr>
          <a:xfrm>
            <a:off x="4622165" y="2235200"/>
            <a:ext cx="2560955" cy="829945"/>
          </a:xfrm>
          <a:prstGeom prst="rect">
            <a:avLst/>
          </a:prstGeom>
          <a:noFill/>
        </p:spPr>
        <p:txBody>
          <a:bodyPr wrap="square" rtlCol="0">
            <a:spAutoFit/>
            <a:scene3d>
              <a:camera prst="orthographicFront"/>
              <a:lightRig rig="threePt" dir="t"/>
            </a:scene3d>
            <a:sp3d contourW="12700"/>
          </a:bodyPr>
          <a:lstStyle/>
          <a:p>
            <a:r>
              <a:rPr lang="zh-CN" altLang="en-US" sz="2400" b="1">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rPr>
              <a:t>拓展模式</a:t>
            </a:r>
            <a:endParaRPr lang="zh-CN" altLang="en-US" sz="2400" b="1">
              <a:solidFill>
                <a:schemeClr val="tx1">
                  <a:lumMod val="75000"/>
                  <a:lumOff val="25000"/>
                </a:schemeClr>
              </a:solidFill>
              <a:latin typeface="汉仪旗黑X1-55W" panose="00020600040101010101" pitchFamily="18" charset="-122"/>
              <a:ea typeface="汉仪旗黑X1-55W" panose="00020600040101010101" pitchFamily="18" charset="-122"/>
              <a:cs typeface="阿里巴巴普惠体 M" panose="00020600040101010101" pitchFamily="18" charset="-122"/>
              <a:sym typeface="汉仪旗黑X1-55W" panose="00020600040101010101" pitchFamily="18" charset="-122"/>
            </a:endParaRPr>
          </a:p>
          <a:p>
            <a:endParaRPr lang="zh-CN" altLang="en-US" sz="2400" b="1" dirty="0">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781" name="Shape6"/>
          <p:cNvSpPr/>
          <p:nvPr/>
        </p:nvSpPr>
        <p:spPr>
          <a:xfrm>
            <a:off x="4638305" y="2655275"/>
            <a:ext cx="2700569" cy="575945"/>
          </a:xfrm>
          <a:prstGeom prst="rect">
            <a:avLst/>
          </a:prstGeom>
        </p:spPr>
        <p:txBody>
          <a:bodyPr wrap="square">
            <a:spAutoFit/>
          </a:bodyPr>
          <a:lstStyle/>
          <a:p>
            <a:pPr>
              <a:lnSpc>
                <a:spcPct val="150000"/>
              </a:lnSpc>
            </a:pPr>
            <a:r>
              <a:rPr lang="zh-CN" altLang="en-US"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rPr>
              <a:t>对接渠道资源方式</a:t>
            </a:r>
            <a:endParaRPr lang="zh-CN" altLang="en-US"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汉仪旗黑X1-55W" panose="00020600040101010101" pitchFamily="18" charset="-122"/>
            </a:endParaRPr>
          </a:p>
          <a:p>
            <a:pPr>
              <a:lnSpc>
                <a:spcPct val="150000"/>
              </a:lnSpc>
            </a:pPr>
            <a:endParaRPr lang="zh-CN" altLang="en-US"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Tree>
  </p:cSld>
  <p:clrMapOvr>
    <a:masterClrMapping/>
  </p:clrMapOvr>
  <p:timing>
    <p:tnLst>
      <p:par>
        <p:cTn id="1" dur="indefinite" restart="never" nodeType="tmRoot"/>
      </p:par>
    </p:tnLst>
    <p:bldLst>
      <p:bldP spid="104878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Shape4"/>
          <p:cNvGrpSpPr/>
          <p:nvPr/>
        </p:nvGrpSpPr>
        <p:grpSpPr>
          <a:xfrm>
            <a:off x="299618" y="412859"/>
            <a:ext cx="824633" cy="144001"/>
            <a:chOff x="7922707" y="4563003"/>
            <a:chExt cx="824632" cy="144000"/>
          </a:xfrm>
        </p:grpSpPr>
        <p:sp>
          <p:nvSpPr>
            <p:cNvPr id="1048837"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8"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9"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57"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58"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840"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渠道资源</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1048841" name="Shape6"/>
          <p:cNvSpPr/>
          <p:nvPr/>
        </p:nvSpPr>
        <p:spPr>
          <a:xfrm>
            <a:off x="1087345" y="1562840"/>
            <a:ext cx="2172218" cy="1087248"/>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2" name="Shape7"/>
          <p:cNvSpPr/>
          <p:nvPr/>
        </p:nvSpPr>
        <p:spPr>
          <a:xfrm>
            <a:off x="5917362" y="1550597"/>
            <a:ext cx="2172218" cy="1087248"/>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3" name="Shape8"/>
          <p:cNvSpPr/>
          <p:nvPr/>
        </p:nvSpPr>
        <p:spPr>
          <a:xfrm flipV="1">
            <a:off x="3496231" y="2652300"/>
            <a:ext cx="2172218" cy="1087248"/>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5" name="Shape10"/>
          <p:cNvSpPr txBox="1"/>
          <p:nvPr/>
        </p:nvSpPr>
        <p:spPr>
          <a:xfrm>
            <a:off x="3759835" y="3125470"/>
            <a:ext cx="1517015" cy="275590"/>
          </a:xfrm>
          <a:prstGeom prst="rect">
            <a:avLst/>
          </a:prstGeom>
          <a:noFill/>
          <a:effectLst/>
        </p:spPr>
        <p:txBody>
          <a:bodyPr wrap="square" rtlCol="0">
            <a:spAutoFit/>
          </a:bodyPr>
          <a:lstStyle/>
          <a:p>
            <a:pPr lvl="0" algn="ctr"/>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液化气站点</a:t>
            </a:r>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找老板</a:t>
            </a:r>
            <a:endPar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6" name="Shape11"/>
          <p:cNvSpPr txBox="1"/>
          <p:nvPr/>
        </p:nvSpPr>
        <p:spPr>
          <a:xfrm>
            <a:off x="6015673" y="2304098"/>
            <a:ext cx="2087880" cy="275590"/>
          </a:xfrm>
          <a:prstGeom prst="rect">
            <a:avLst/>
          </a:prstGeom>
          <a:noFill/>
          <a:effectLst/>
        </p:spPr>
        <p:txBody>
          <a:bodyPr wrap="square" rtlCol="0">
            <a:spAutoFit/>
          </a:bodyPr>
          <a:lstStyle/>
          <a:p>
            <a:pPr lvl="0" algn="l"/>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各地燃气管理办公室找</a:t>
            </a:r>
            <a:r>
              <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主任</a:t>
            </a:r>
            <a:endParaRPr lang="zh-CN" altLang="en-US" sz="1200" dirty="0">
              <a:solidFill>
                <a:srgbClr val="FFFFFF"/>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nvGrpSpPr>
          <p:cNvPr id="71" name="Shape12"/>
          <p:cNvGrpSpPr/>
          <p:nvPr/>
        </p:nvGrpSpPr>
        <p:grpSpPr>
          <a:xfrm>
            <a:off x="4323611" y="2732424"/>
            <a:ext cx="517458" cy="393169"/>
            <a:chOff x="4268086" y="4221191"/>
            <a:chExt cx="509646" cy="387231"/>
          </a:xfrm>
          <a:solidFill>
            <a:schemeClr val="bg1"/>
          </a:solidFill>
        </p:grpSpPr>
        <p:sp>
          <p:nvSpPr>
            <p:cNvPr id="1048847" name="Shape12"/>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p:spPr>
          <p:txBody>
            <a:bodyPr vert="horz" wrap="square" lIns="68564" tIns="34281" rIns="68564" bIns="34281" numCol="1" anchor="t" anchorCtr="0" compatLnSpc="1"/>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48" name="Shape12"/>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p:spPr>
          <p:txBody>
            <a:bodyPr vert="horz" wrap="square" lIns="68564" tIns="34281" rIns="68564" bIns="34281" numCol="1" anchor="t" anchorCtr="0" compatLnSpc="1"/>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72" name="Shape13"/>
          <p:cNvGrpSpPr/>
          <p:nvPr/>
        </p:nvGrpSpPr>
        <p:grpSpPr>
          <a:xfrm>
            <a:off x="1959424" y="1750761"/>
            <a:ext cx="387062" cy="370179"/>
            <a:chOff x="1004888" y="993775"/>
            <a:chExt cx="2438400" cy="2332038"/>
          </a:xfrm>
          <a:solidFill>
            <a:schemeClr val="bg1"/>
          </a:solidFill>
        </p:grpSpPr>
        <p:sp>
          <p:nvSpPr>
            <p:cNvPr id="1048849" name="Shape13"/>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p:spPr>
          <p:txBody>
            <a:bodyPr vert="horz" wrap="square" lIns="68564" tIns="34281" rIns="68564" bIns="34281" numCol="1" anchor="t" anchorCtr="0" compatLnSpc="1"/>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0" name="Shape13"/>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p:spPr>
          <p:txBody>
            <a:bodyPr vert="horz" wrap="square" lIns="68564" tIns="34281" rIns="68564" bIns="34281" numCol="1" anchor="t" anchorCtr="0" compatLnSpc="1">
              <a:noAutofit/>
            </a:bodyPr>
            <a:lstStyle/>
            <a:p>
              <a:endParaRPr lang="zh-CN" altLang="en-US" sz="15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grpSp>
        <p:nvGrpSpPr>
          <p:cNvPr id="73" name="Shape14"/>
          <p:cNvGrpSpPr/>
          <p:nvPr/>
        </p:nvGrpSpPr>
        <p:grpSpPr>
          <a:xfrm>
            <a:off x="6835424" y="1673601"/>
            <a:ext cx="336095" cy="429825"/>
            <a:chOff x="1605186" y="572440"/>
            <a:chExt cx="563562" cy="720725"/>
          </a:xfrm>
          <a:solidFill>
            <a:schemeClr val="bg1"/>
          </a:solidFill>
        </p:grpSpPr>
        <p:sp>
          <p:nvSpPr>
            <p:cNvPr id="1048851" name="Shape14"/>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p:spPr>
          <p:txBody>
            <a:bodyPr vert="horz" wrap="square" lIns="68564" tIns="34281" rIns="68564" bIns="34281" numCol="1" anchor="t" anchorCtr="0" compatLnSpc="1"/>
            <a:lstStyle/>
            <a:p>
              <a:endParaRPr lang="zh-CN" altLang="en-US" sz="1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2" name="Shape14"/>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p:spPr>
          <p:txBody>
            <a:bodyPr vert="horz" wrap="square" lIns="68564" tIns="34281" rIns="68564" bIns="34281" numCol="1" anchor="t" anchorCtr="0" compatLnSpc="1"/>
            <a:lstStyle/>
            <a:p>
              <a:endParaRPr lang="zh-CN" altLang="en-US" sz="1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3" name="Shape1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p:spPr>
          <p:txBody>
            <a:bodyPr vert="horz" wrap="square" lIns="68564" tIns="34281" rIns="68564" bIns="34281" numCol="1" anchor="t" anchorCtr="0" compatLnSpc="1"/>
            <a:lstStyle/>
            <a:p>
              <a:endParaRPr lang="zh-CN" altLang="en-US" sz="100">
                <a:solidFill>
                  <a:prstClr val="black"/>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grpSp>
      <p:sp>
        <p:nvSpPr>
          <p:cNvPr id="1048855" name="Shape15"/>
          <p:cNvSpPr txBox="1"/>
          <p:nvPr>
            <p:custDataLst>
              <p:tags r:id="rId1"/>
            </p:custDataLst>
          </p:nvPr>
        </p:nvSpPr>
        <p:spPr>
          <a:xfrm>
            <a:off x="3554730" y="1298734"/>
            <a:ext cx="2034540" cy="130302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lnSpc>
                <a:spcPct val="150000"/>
              </a:lnSpc>
            </a:pP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液化气站点是液化气经营的主体。每个乡镇均有一家以上液化气站点进行服务，目前采用的形式是一家站点集中加注，各站点进行配送。</a:t>
            </a:r>
            <a:endPar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7" name="Shape16"/>
          <p:cNvSpPr txBox="1"/>
          <p:nvPr>
            <p:custDataLst>
              <p:tags r:id="rId2"/>
            </p:custDataLst>
          </p:nvPr>
        </p:nvSpPr>
        <p:spPr>
          <a:xfrm>
            <a:off x="980440" y="2858770"/>
            <a:ext cx="2413635" cy="76835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lnSpc>
                <a:spcPct val="150000"/>
              </a:lnSpc>
            </a:pPr>
            <a:r>
              <a:rPr lang="zh-CN" altLang="en-US" sz="975"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燃气协会是天然气、液化气经营机构的协会组织。各省均有相关协会，一般由住建厅</a:t>
            </a:r>
            <a:r>
              <a:rPr lang="zh-CN" altLang="en-US" sz="975"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管理。</a:t>
            </a:r>
            <a:endParaRPr lang="zh-CN" altLang="en-US" sz="975"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859" name="Shape17"/>
          <p:cNvSpPr txBox="1"/>
          <p:nvPr>
            <p:custDataLst>
              <p:tags r:id="rId3"/>
            </p:custDataLst>
          </p:nvPr>
        </p:nvSpPr>
        <p:spPr>
          <a:xfrm>
            <a:off x="5771515" y="2757805"/>
            <a:ext cx="2514600" cy="106045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lnSpc>
                <a:spcPct val="150000"/>
              </a:lnSpc>
            </a:pP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燃气管理办公室一般设置在市场监督管理局、住建局或</a:t>
            </a: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城市执法局，是燃气相关业务的</a:t>
            </a: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主管单位，负责辖区内燃气安全生产</a:t>
            </a:r>
            <a:r>
              <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工作。</a:t>
            </a:r>
            <a:endParaRPr lang="zh-CN" altLang="en-US" sz="1050" dirty="0">
              <a:solidFill>
                <a:schemeClr val="tx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8" name="Shape9"/>
          <p:cNvSpPr txBox="1"/>
          <p:nvPr>
            <p:custDataLst>
              <p:tags r:id="rId4"/>
            </p:custDataLst>
          </p:nvPr>
        </p:nvSpPr>
        <p:spPr>
          <a:xfrm>
            <a:off x="954405" y="2159000"/>
            <a:ext cx="2466340" cy="275590"/>
          </a:xfrm>
          <a:prstGeom prst="rect">
            <a:avLst/>
          </a:prstGeom>
          <a:noFill/>
          <a:effectLst/>
        </p:spPr>
        <p:txBody>
          <a:bodyPr wrap="square" rtlCol="0">
            <a:spAutoFit/>
          </a:bodyPr>
          <a:p>
            <a:pPr algn="ctr"/>
            <a:r>
              <a:rPr lang="zh-CN" altLang="en-US" sz="12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省燃气协会</a:t>
            </a:r>
            <a:r>
              <a:rPr lang="zh-CN" altLang="en-US" sz="12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rPr>
              <a:t>找会长</a:t>
            </a:r>
            <a:endParaRPr lang="zh-CN" altLang="en-US" sz="1200" dirty="0">
              <a:solidFill>
                <a:schemeClr val="bg1"/>
              </a:solidFill>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Tree>
  </p:cSld>
  <p:clrMapOvr>
    <a:masterClrMapping/>
  </p:clrMapOvr>
  <p:timing>
    <p:tnLst>
      <p:par>
        <p:cTn id="1" dur="indefinite" restart="never" nodeType="tmRoot"/>
      </p:par>
    </p:tnLst>
    <p:bldLst>
      <p:bldP spid="1048841" grpId="0" bldLvl="0" animBg="1"/>
      <p:bldP spid="1048842" grpId="0" bldLvl="0" animBg="1"/>
      <p:bldP spid="1048843" grpId="0" bldLvl="0" animBg="1"/>
      <p:bldP spid="1048845" grpId="0" bldLvl="0" animBg="1"/>
      <p:bldP spid="1048846" grpId="0" bldLvl="0" animBg="1"/>
      <p:bldP spid="8"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Shape4"/>
          <p:cNvGrpSpPr/>
          <p:nvPr/>
        </p:nvGrpSpPr>
        <p:grpSpPr>
          <a:xfrm>
            <a:off x="299618" y="412859"/>
            <a:ext cx="824633" cy="144001"/>
            <a:chOff x="7922707" y="4563003"/>
            <a:chExt cx="824632" cy="144000"/>
          </a:xfrm>
        </p:grpSpPr>
        <p:sp>
          <p:nvSpPr>
            <p:cNvPr id="1048837"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8"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9"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57"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58"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840"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渠道资源</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pic>
        <p:nvPicPr>
          <p:cNvPr id="2" name="图片 1" descr="微信图片_20240918102234"/>
          <p:cNvPicPr>
            <a:picLocks noChangeAspect="1"/>
          </p:cNvPicPr>
          <p:nvPr/>
        </p:nvPicPr>
        <p:blipFill>
          <a:blip r:embed="rId1"/>
          <a:stretch>
            <a:fillRect/>
          </a:stretch>
        </p:blipFill>
        <p:spPr>
          <a:xfrm>
            <a:off x="469900" y="604520"/>
            <a:ext cx="7469505" cy="3925570"/>
          </a:xfrm>
          <a:prstGeom prst="rect">
            <a:avLst/>
          </a:prstGeom>
        </p:spPr>
      </p:pic>
      <p:sp>
        <p:nvSpPr>
          <p:cNvPr id="4" name="矩形 3"/>
          <p:cNvSpPr/>
          <p:nvPr/>
        </p:nvSpPr>
        <p:spPr>
          <a:xfrm>
            <a:off x="6073775" y="556895"/>
            <a:ext cx="1865630" cy="254635"/>
          </a:xfrm>
          <a:prstGeom prst="rect">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Shape4"/>
          <p:cNvGrpSpPr/>
          <p:nvPr/>
        </p:nvGrpSpPr>
        <p:grpSpPr>
          <a:xfrm>
            <a:off x="299618" y="412859"/>
            <a:ext cx="824633" cy="144001"/>
            <a:chOff x="7922707" y="4563003"/>
            <a:chExt cx="824632" cy="144000"/>
          </a:xfrm>
        </p:grpSpPr>
        <p:sp>
          <p:nvSpPr>
            <p:cNvPr id="1048837" name="Shape4"/>
            <p:cNvSpPr/>
            <p:nvPr/>
          </p:nvSpPr>
          <p:spPr>
            <a:xfrm>
              <a:off x="7922707"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8" name="Shape4"/>
            <p:cNvSpPr/>
            <p:nvPr/>
          </p:nvSpPr>
          <p:spPr>
            <a:xfrm>
              <a:off x="8603339" y="4563003"/>
              <a:ext cx="144000" cy="14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839" name="Shape4"/>
            <p:cNvSpPr/>
            <p:nvPr/>
          </p:nvSpPr>
          <p:spPr>
            <a:xfrm>
              <a:off x="8263023" y="4563003"/>
              <a:ext cx="144000" cy="14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cxnSp>
          <p:nvCxnSpPr>
            <p:cNvPr id="3145757" name="Shape4"/>
            <p:cNvCxnSpPr/>
            <p:nvPr/>
          </p:nvCxnSpPr>
          <p:spPr>
            <a:xfrm>
              <a:off x="8092865" y="463500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5758" name="Shape4"/>
            <p:cNvCxnSpPr/>
            <p:nvPr/>
          </p:nvCxnSpPr>
          <p:spPr>
            <a:xfrm>
              <a:off x="8433181" y="4635003"/>
              <a:ext cx="1440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48840" name="Shape5"/>
          <p:cNvSpPr txBox="1"/>
          <p:nvPr/>
        </p:nvSpPr>
        <p:spPr>
          <a:xfrm>
            <a:off x="1150409" y="346360"/>
            <a:ext cx="1652954" cy="321945"/>
          </a:xfrm>
          <a:prstGeom prst="rect">
            <a:avLst/>
          </a:prstGeom>
          <a:noFill/>
        </p:spPr>
        <p:txBody>
          <a:bodyPr wrap="square" rtlCol="0">
            <a:spAutoFit/>
          </a:bodyPr>
          <a:lstStyle/>
          <a:p>
            <a:r>
              <a:rPr lang="zh-CN" altLang="en-US" sz="1500" dirty="0">
                <a:latin typeface="微软雅黑" panose="020B0503020204020204" charset="-122"/>
                <a:ea typeface="微软雅黑" panose="020B0503020204020204" charset="-122"/>
                <a:sym typeface="汉仪旗黑X1-55W" panose="00020600040101010101" pitchFamily="18" charset="-122"/>
              </a:rPr>
              <a:t>项目指导对接人</a:t>
            </a:r>
            <a:endParaRPr lang="zh-CN" altLang="en-US" sz="1500" dirty="0">
              <a:latin typeface="微软雅黑" panose="020B0503020204020204" charset="-122"/>
              <a:ea typeface="微软雅黑" panose="020B0503020204020204" charset="-122"/>
              <a:sym typeface="汉仪旗黑X1-55W" panose="00020600040101010101" pitchFamily="18" charset="-122"/>
            </a:endParaRPr>
          </a:p>
        </p:txBody>
      </p:sp>
      <p:sp>
        <p:nvSpPr>
          <p:cNvPr id="4" name="矩形 3"/>
          <p:cNvSpPr/>
          <p:nvPr/>
        </p:nvSpPr>
        <p:spPr>
          <a:xfrm>
            <a:off x="6073775" y="556895"/>
            <a:ext cx="1865630" cy="254635"/>
          </a:xfrm>
          <a:prstGeom prst="rect">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grpSp>
        <p:nvGrpSpPr>
          <p:cNvPr id="14" name="组合 13"/>
          <p:cNvGrpSpPr/>
          <p:nvPr/>
        </p:nvGrpSpPr>
        <p:grpSpPr>
          <a:xfrm>
            <a:off x="4721225" y="839470"/>
            <a:ext cx="2967355" cy="3554095"/>
            <a:chOff x="11762" y="2030"/>
            <a:chExt cx="5712" cy="7296"/>
          </a:xfrm>
        </p:grpSpPr>
        <p:sp>
          <p:nvSpPr>
            <p:cNvPr id="3" name="任意多边形: 形状 17"/>
            <p:cNvSpPr/>
            <p:nvPr>
              <p:custDataLst>
                <p:tags r:id="rId1"/>
              </p:custDataLst>
            </p:nvPr>
          </p:nvSpPr>
          <p:spPr>
            <a:xfrm rot="21342100">
              <a:off x="11762" y="2030"/>
              <a:ext cx="5712" cy="7186"/>
            </a:xfrm>
            <a:custGeom>
              <a:avLst/>
              <a:gdLst>
                <a:gd name="connsiteX0" fmla="*/ 51465 w 3626875"/>
                <a:gd name="connsiteY0" fmla="*/ 0 h 4563048"/>
                <a:gd name="connsiteX1" fmla="*/ 3575410 w 3626875"/>
                <a:gd name="connsiteY1" fmla="*/ 0 h 4563048"/>
                <a:gd name="connsiteX2" fmla="*/ 3626875 w 3626875"/>
                <a:gd name="connsiteY2" fmla="*/ 51465 h 4563048"/>
                <a:gd name="connsiteX3" fmla="*/ 3626875 w 3626875"/>
                <a:gd name="connsiteY3" fmla="*/ 4511583 h 4563048"/>
                <a:gd name="connsiteX4" fmla="*/ 3575410 w 3626875"/>
                <a:gd name="connsiteY4" fmla="*/ 4563048 h 4563048"/>
                <a:gd name="connsiteX5" fmla="*/ 51465 w 3626875"/>
                <a:gd name="connsiteY5" fmla="*/ 4563048 h 4563048"/>
                <a:gd name="connsiteX6" fmla="*/ 0 w 3626875"/>
                <a:gd name="connsiteY6" fmla="*/ 4511583 h 4563048"/>
                <a:gd name="connsiteX7" fmla="*/ 0 w 3626875"/>
                <a:gd name="connsiteY7" fmla="*/ 51465 h 4563048"/>
                <a:gd name="connsiteX8" fmla="*/ 51465 w 3626875"/>
                <a:gd name="connsiteY8" fmla="*/ 0 h 4563048"/>
                <a:gd name="connsiteX9" fmla="*/ 273025 w 3626875"/>
                <a:gd name="connsiteY9" fmla="*/ 339208 h 4563048"/>
                <a:gd name="connsiteX10" fmla="*/ 273025 w 3626875"/>
                <a:gd name="connsiteY10" fmla="*/ 3588875 h 4563048"/>
                <a:gd name="connsiteX11" fmla="*/ 3353850 w 3626875"/>
                <a:gd name="connsiteY11" fmla="*/ 3588875 h 4563048"/>
                <a:gd name="connsiteX12" fmla="*/ 3353850 w 3626875"/>
                <a:gd name="connsiteY12" fmla="*/ 339208 h 4563048"/>
                <a:gd name="connsiteX13" fmla="*/ 273025 w 3626875"/>
                <a:gd name="connsiteY13" fmla="*/ 339208 h 456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26875" h="4563048">
                  <a:moveTo>
                    <a:pt x="51465" y="0"/>
                  </a:moveTo>
                  <a:lnTo>
                    <a:pt x="3575410" y="0"/>
                  </a:lnTo>
                  <a:cubicBezTo>
                    <a:pt x="3603833" y="0"/>
                    <a:pt x="3626875" y="23042"/>
                    <a:pt x="3626875" y="51465"/>
                  </a:cubicBezTo>
                  <a:lnTo>
                    <a:pt x="3626875" y="4511583"/>
                  </a:lnTo>
                  <a:cubicBezTo>
                    <a:pt x="3626875" y="4540006"/>
                    <a:pt x="3603833" y="4563048"/>
                    <a:pt x="3575410" y="4563048"/>
                  </a:cubicBezTo>
                  <a:lnTo>
                    <a:pt x="51465" y="4563048"/>
                  </a:lnTo>
                  <a:cubicBezTo>
                    <a:pt x="23042" y="4563048"/>
                    <a:pt x="0" y="4540006"/>
                    <a:pt x="0" y="4511583"/>
                  </a:cubicBezTo>
                  <a:lnTo>
                    <a:pt x="0" y="51465"/>
                  </a:lnTo>
                  <a:cubicBezTo>
                    <a:pt x="0" y="23042"/>
                    <a:pt x="23042" y="0"/>
                    <a:pt x="51465" y="0"/>
                  </a:cubicBezTo>
                  <a:close/>
                  <a:moveTo>
                    <a:pt x="273025" y="339208"/>
                  </a:moveTo>
                  <a:lnTo>
                    <a:pt x="273025" y="3588875"/>
                  </a:lnTo>
                  <a:lnTo>
                    <a:pt x="3353850" y="3588875"/>
                  </a:lnTo>
                  <a:lnTo>
                    <a:pt x="3353850" y="339208"/>
                  </a:lnTo>
                  <a:lnTo>
                    <a:pt x="273025" y="339208"/>
                  </a:lnTo>
                  <a:close/>
                </a:path>
              </a:pathLst>
            </a:custGeom>
            <a:solidFill>
              <a:schemeClr val="lt1">
                <a:lumMod val="100000"/>
              </a:schemeClr>
            </a:solidFill>
            <a:ln>
              <a:noFill/>
            </a:ln>
            <a:effectLst>
              <a:outerShdw blurRad="152400" dist="38100" dir="2700000" algn="tl" rotWithShape="0">
                <a:prstClr val="black">
                  <a:alpha val="1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descr="C:/Users/13164/Desktop/b9141b4fdcdf643d2721fd2784e9c14.jpgb9141b4fdcdf643d2721fd2784e9c14"/>
            <p:cNvPicPr>
              <a:picLocks noChangeAspect="1"/>
            </p:cNvPicPr>
            <p:nvPr>
              <p:custDataLst>
                <p:tags r:id="rId2"/>
              </p:custDataLst>
            </p:nvPr>
          </p:nvPicPr>
          <p:blipFill>
            <a:blip r:embed="rId3"/>
            <a:srcRect t="8680" b="8680"/>
            <a:stretch>
              <a:fillRect/>
            </a:stretch>
          </p:blipFill>
          <p:spPr>
            <a:xfrm rot="180000">
              <a:off x="12215" y="2563"/>
              <a:ext cx="4781" cy="5744"/>
            </a:xfrm>
            <a:custGeom>
              <a:avLst/>
              <a:gdLst>
                <a:gd name="connsiteX0" fmla="*/ 0 w 3474720"/>
                <a:gd name="connsiteY0" fmla="*/ 0 h 4417255"/>
                <a:gd name="connsiteX1" fmla="*/ 3474720 w 3474720"/>
                <a:gd name="connsiteY1" fmla="*/ 0 h 4417255"/>
                <a:gd name="connsiteX2" fmla="*/ 3474720 w 3474720"/>
                <a:gd name="connsiteY2" fmla="*/ 4417255 h 4417255"/>
                <a:gd name="connsiteX3" fmla="*/ 0 w 3474720"/>
                <a:gd name="connsiteY3" fmla="*/ 4417255 h 4417255"/>
              </a:gdLst>
              <a:ahLst/>
              <a:cxnLst>
                <a:cxn ang="0">
                  <a:pos x="connsiteX0" y="connsiteY0"/>
                </a:cxn>
                <a:cxn ang="0">
                  <a:pos x="connsiteX1" y="connsiteY1"/>
                </a:cxn>
                <a:cxn ang="0">
                  <a:pos x="connsiteX2" y="connsiteY2"/>
                </a:cxn>
                <a:cxn ang="0">
                  <a:pos x="connsiteX3" y="connsiteY3"/>
                </a:cxn>
              </a:cxnLst>
              <a:rect l="l" t="t" r="r" b="b"/>
              <a:pathLst>
                <a:path w="3474720" h="4417255">
                  <a:moveTo>
                    <a:pt x="0" y="0"/>
                  </a:moveTo>
                  <a:lnTo>
                    <a:pt x="3474720" y="0"/>
                  </a:lnTo>
                  <a:lnTo>
                    <a:pt x="3474720" y="4417255"/>
                  </a:lnTo>
                  <a:lnTo>
                    <a:pt x="0" y="4417255"/>
                  </a:lnTo>
                  <a:close/>
                </a:path>
              </a:pathLst>
            </a:custGeom>
            <a:ln w="9525" cap="flat" cmpd="sng" algn="ctr">
              <a:solidFill>
                <a:schemeClr val="dk1">
                  <a:lumMod val="40000"/>
                  <a:lumOff val="60000"/>
                  <a:alpha val="50000"/>
                </a:schemeClr>
              </a:solidFill>
              <a:prstDash val="solid"/>
              <a:round/>
              <a:headEnd type="none" w="med" len="med"/>
              <a:tailEnd type="none" w="med" len="med"/>
            </a:ln>
          </p:spPr>
        </p:pic>
        <p:sp>
          <p:nvSpPr>
            <p:cNvPr id="6" name="任意多边形: 形状 6"/>
            <p:cNvSpPr/>
            <p:nvPr>
              <p:custDataLst>
                <p:tags r:id="rId4"/>
              </p:custDataLst>
            </p:nvPr>
          </p:nvSpPr>
          <p:spPr>
            <a:xfrm rot="157750">
              <a:off x="11762" y="2140"/>
              <a:ext cx="5712" cy="7186"/>
            </a:xfrm>
            <a:custGeom>
              <a:avLst/>
              <a:gdLst>
                <a:gd name="connsiteX0" fmla="*/ 51465 w 3626875"/>
                <a:gd name="connsiteY0" fmla="*/ 0 h 4563048"/>
                <a:gd name="connsiteX1" fmla="*/ 3575410 w 3626875"/>
                <a:gd name="connsiteY1" fmla="*/ 0 h 4563048"/>
                <a:gd name="connsiteX2" fmla="*/ 3626875 w 3626875"/>
                <a:gd name="connsiteY2" fmla="*/ 51465 h 4563048"/>
                <a:gd name="connsiteX3" fmla="*/ 3626875 w 3626875"/>
                <a:gd name="connsiteY3" fmla="*/ 4511583 h 4563048"/>
                <a:gd name="connsiteX4" fmla="*/ 3575410 w 3626875"/>
                <a:gd name="connsiteY4" fmla="*/ 4563048 h 4563048"/>
                <a:gd name="connsiteX5" fmla="*/ 51465 w 3626875"/>
                <a:gd name="connsiteY5" fmla="*/ 4563048 h 4563048"/>
                <a:gd name="connsiteX6" fmla="*/ 0 w 3626875"/>
                <a:gd name="connsiteY6" fmla="*/ 4511583 h 4563048"/>
                <a:gd name="connsiteX7" fmla="*/ 0 w 3626875"/>
                <a:gd name="connsiteY7" fmla="*/ 51465 h 4563048"/>
                <a:gd name="connsiteX8" fmla="*/ 51465 w 3626875"/>
                <a:gd name="connsiteY8" fmla="*/ 0 h 4563048"/>
                <a:gd name="connsiteX9" fmla="*/ 273025 w 3626875"/>
                <a:gd name="connsiteY9" fmla="*/ 339208 h 4563048"/>
                <a:gd name="connsiteX10" fmla="*/ 273025 w 3626875"/>
                <a:gd name="connsiteY10" fmla="*/ 3588875 h 4563048"/>
                <a:gd name="connsiteX11" fmla="*/ 3353850 w 3626875"/>
                <a:gd name="connsiteY11" fmla="*/ 3588875 h 4563048"/>
                <a:gd name="connsiteX12" fmla="*/ 3353850 w 3626875"/>
                <a:gd name="connsiteY12" fmla="*/ 339208 h 4563048"/>
                <a:gd name="connsiteX13" fmla="*/ 273025 w 3626875"/>
                <a:gd name="connsiteY13" fmla="*/ 339208 h 4563048"/>
                <a:gd name="connsiteX0-1" fmla="*/ 51465 w 3626875"/>
                <a:gd name="connsiteY0-2" fmla="*/ 0 h 4563048"/>
                <a:gd name="connsiteX1-3" fmla="*/ 3575410 w 3626875"/>
                <a:gd name="connsiteY1-4" fmla="*/ 0 h 4563048"/>
                <a:gd name="connsiteX2-5" fmla="*/ 3626875 w 3626875"/>
                <a:gd name="connsiteY2-6" fmla="*/ 51465 h 4563048"/>
                <a:gd name="connsiteX3-7" fmla="*/ 3626875 w 3626875"/>
                <a:gd name="connsiteY3-8" fmla="*/ 4511583 h 4563048"/>
                <a:gd name="connsiteX4-9" fmla="*/ 3575410 w 3626875"/>
                <a:gd name="connsiteY4-10" fmla="*/ 4563048 h 4563048"/>
                <a:gd name="connsiteX5-11" fmla="*/ 51465 w 3626875"/>
                <a:gd name="connsiteY5-12" fmla="*/ 4563048 h 4563048"/>
                <a:gd name="connsiteX6-13" fmla="*/ 0 w 3626875"/>
                <a:gd name="connsiteY6-14" fmla="*/ 4511583 h 4563048"/>
                <a:gd name="connsiteX7-15" fmla="*/ 0 w 3626875"/>
                <a:gd name="connsiteY7-16" fmla="*/ 51465 h 4563048"/>
                <a:gd name="connsiteX8-17" fmla="*/ 51465 w 3626875"/>
                <a:gd name="connsiteY8-18" fmla="*/ 0 h 4563048"/>
                <a:gd name="connsiteX9-19" fmla="*/ 273025 w 3626875"/>
                <a:gd name="connsiteY9-20" fmla="*/ 339208 h 4563048"/>
                <a:gd name="connsiteX10-21" fmla="*/ 273240 w 3626875"/>
                <a:gd name="connsiteY10-22" fmla="*/ 4053589 h 4563048"/>
                <a:gd name="connsiteX11-23" fmla="*/ 3353850 w 3626875"/>
                <a:gd name="connsiteY11-24" fmla="*/ 3588875 h 4563048"/>
                <a:gd name="connsiteX12-25" fmla="*/ 3353850 w 3626875"/>
                <a:gd name="connsiteY12-26" fmla="*/ 339208 h 4563048"/>
                <a:gd name="connsiteX13-27" fmla="*/ 273025 w 3626875"/>
                <a:gd name="connsiteY13-28" fmla="*/ 339208 h 4563048"/>
                <a:gd name="connsiteX0-29" fmla="*/ 51465 w 3626875"/>
                <a:gd name="connsiteY0-30" fmla="*/ 0 h 4563048"/>
                <a:gd name="connsiteX1-31" fmla="*/ 3575410 w 3626875"/>
                <a:gd name="connsiteY1-32" fmla="*/ 0 h 4563048"/>
                <a:gd name="connsiteX2-33" fmla="*/ 3626875 w 3626875"/>
                <a:gd name="connsiteY2-34" fmla="*/ 51465 h 4563048"/>
                <a:gd name="connsiteX3-35" fmla="*/ 3626875 w 3626875"/>
                <a:gd name="connsiteY3-36" fmla="*/ 4511583 h 4563048"/>
                <a:gd name="connsiteX4-37" fmla="*/ 3575410 w 3626875"/>
                <a:gd name="connsiteY4-38" fmla="*/ 4563048 h 4563048"/>
                <a:gd name="connsiteX5-39" fmla="*/ 51465 w 3626875"/>
                <a:gd name="connsiteY5-40" fmla="*/ 4563048 h 4563048"/>
                <a:gd name="connsiteX6-41" fmla="*/ 0 w 3626875"/>
                <a:gd name="connsiteY6-42" fmla="*/ 4511583 h 4563048"/>
                <a:gd name="connsiteX7-43" fmla="*/ 0 w 3626875"/>
                <a:gd name="connsiteY7-44" fmla="*/ 51465 h 4563048"/>
                <a:gd name="connsiteX8-45" fmla="*/ 51465 w 3626875"/>
                <a:gd name="connsiteY8-46" fmla="*/ 0 h 4563048"/>
                <a:gd name="connsiteX9-47" fmla="*/ 273025 w 3626875"/>
                <a:gd name="connsiteY9-48" fmla="*/ 339208 h 4563048"/>
                <a:gd name="connsiteX10-49" fmla="*/ 274782 w 3626875"/>
                <a:gd name="connsiteY10-50" fmla="*/ 3933816 h 4563048"/>
                <a:gd name="connsiteX11-51" fmla="*/ 3353850 w 3626875"/>
                <a:gd name="connsiteY11-52" fmla="*/ 3588875 h 4563048"/>
                <a:gd name="connsiteX12-53" fmla="*/ 3353850 w 3626875"/>
                <a:gd name="connsiteY12-54" fmla="*/ 339208 h 4563048"/>
                <a:gd name="connsiteX13-55" fmla="*/ 273025 w 3626875"/>
                <a:gd name="connsiteY13-56" fmla="*/ 339208 h 4563048"/>
                <a:gd name="connsiteX0-57" fmla="*/ 51465 w 3626875"/>
                <a:gd name="connsiteY0-58" fmla="*/ 0 h 4563048"/>
                <a:gd name="connsiteX1-59" fmla="*/ 3575410 w 3626875"/>
                <a:gd name="connsiteY1-60" fmla="*/ 0 h 4563048"/>
                <a:gd name="connsiteX2-61" fmla="*/ 3626875 w 3626875"/>
                <a:gd name="connsiteY2-62" fmla="*/ 51465 h 4563048"/>
                <a:gd name="connsiteX3-63" fmla="*/ 3626875 w 3626875"/>
                <a:gd name="connsiteY3-64" fmla="*/ 4511583 h 4563048"/>
                <a:gd name="connsiteX4-65" fmla="*/ 3575410 w 3626875"/>
                <a:gd name="connsiteY4-66" fmla="*/ 4563048 h 4563048"/>
                <a:gd name="connsiteX5-67" fmla="*/ 51465 w 3626875"/>
                <a:gd name="connsiteY5-68" fmla="*/ 4563048 h 4563048"/>
                <a:gd name="connsiteX6-69" fmla="*/ 0 w 3626875"/>
                <a:gd name="connsiteY6-70" fmla="*/ 4511583 h 4563048"/>
                <a:gd name="connsiteX7-71" fmla="*/ 0 w 3626875"/>
                <a:gd name="connsiteY7-72" fmla="*/ 51465 h 4563048"/>
                <a:gd name="connsiteX8-73" fmla="*/ 51465 w 3626875"/>
                <a:gd name="connsiteY8-74" fmla="*/ 0 h 4563048"/>
                <a:gd name="connsiteX9-75" fmla="*/ 273025 w 3626875"/>
                <a:gd name="connsiteY9-76" fmla="*/ 339208 h 4563048"/>
                <a:gd name="connsiteX10-77" fmla="*/ 274782 w 3626875"/>
                <a:gd name="connsiteY10-78" fmla="*/ 3933816 h 4563048"/>
                <a:gd name="connsiteX11-79" fmla="*/ 3356577 w 3626875"/>
                <a:gd name="connsiteY11-80" fmla="*/ 3954896 h 4563048"/>
                <a:gd name="connsiteX12-81" fmla="*/ 3353850 w 3626875"/>
                <a:gd name="connsiteY12-82" fmla="*/ 339208 h 4563048"/>
                <a:gd name="connsiteX13-83" fmla="*/ 273025 w 3626875"/>
                <a:gd name="connsiteY13-84" fmla="*/ 339208 h 4563048"/>
                <a:gd name="connsiteX0-85" fmla="*/ 51465 w 3626875"/>
                <a:gd name="connsiteY0-86" fmla="*/ 0 h 4563048"/>
                <a:gd name="connsiteX1-87" fmla="*/ 3575410 w 3626875"/>
                <a:gd name="connsiteY1-88" fmla="*/ 0 h 4563048"/>
                <a:gd name="connsiteX2-89" fmla="*/ 3626875 w 3626875"/>
                <a:gd name="connsiteY2-90" fmla="*/ 51465 h 4563048"/>
                <a:gd name="connsiteX3-91" fmla="*/ 3626875 w 3626875"/>
                <a:gd name="connsiteY3-92" fmla="*/ 4511583 h 4563048"/>
                <a:gd name="connsiteX4-93" fmla="*/ 3575410 w 3626875"/>
                <a:gd name="connsiteY4-94" fmla="*/ 4563048 h 4563048"/>
                <a:gd name="connsiteX5-95" fmla="*/ 51465 w 3626875"/>
                <a:gd name="connsiteY5-96" fmla="*/ 4563048 h 4563048"/>
                <a:gd name="connsiteX6-97" fmla="*/ 0 w 3626875"/>
                <a:gd name="connsiteY6-98" fmla="*/ 4511583 h 4563048"/>
                <a:gd name="connsiteX7-99" fmla="*/ 0 w 3626875"/>
                <a:gd name="connsiteY7-100" fmla="*/ 51465 h 4563048"/>
                <a:gd name="connsiteX8-101" fmla="*/ 51465 w 3626875"/>
                <a:gd name="connsiteY8-102" fmla="*/ 0 h 4563048"/>
                <a:gd name="connsiteX9-103" fmla="*/ 275535 w 3626875"/>
                <a:gd name="connsiteY9-104" fmla="*/ 240515 h 4563048"/>
                <a:gd name="connsiteX10-105" fmla="*/ 274782 w 3626875"/>
                <a:gd name="connsiteY10-106" fmla="*/ 3933816 h 4563048"/>
                <a:gd name="connsiteX11-107" fmla="*/ 3356577 w 3626875"/>
                <a:gd name="connsiteY11-108" fmla="*/ 3954896 h 4563048"/>
                <a:gd name="connsiteX12-109" fmla="*/ 3353850 w 3626875"/>
                <a:gd name="connsiteY12-110" fmla="*/ 339208 h 4563048"/>
                <a:gd name="connsiteX13-111" fmla="*/ 275535 w 3626875"/>
                <a:gd name="connsiteY13-112" fmla="*/ 240515 h 4563048"/>
                <a:gd name="connsiteX0-113" fmla="*/ 51465 w 3626875"/>
                <a:gd name="connsiteY0-114" fmla="*/ 0 h 4563048"/>
                <a:gd name="connsiteX1-115" fmla="*/ 3575410 w 3626875"/>
                <a:gd name="connsiteY1-116" fmla="*/ 0 h 4563048"/>
                <a:gd name="connsiteX2-117" fmla="*/ 3626875 w 3626875"/>
                <a:gd name="connsiteY2-118" fmla="*/ 51465 h 4563048"/>
                <a:gd name="connsiteX3-119" fmla="*/ 3626875 w 3626875"/>
                <a:gd name="connsiteY3-120" fmla="*/ 4511583 h 4563048"/>
                <a:gd name="connsiteX4-121" fmla="*/ 3575410 w 3626875"/>
                <a:gd name="connsiteY4-122" fmla="*/ 4563048 h 4563048"/>
                <a:gd name="connsiteX5-123" fmla="*/ 51465 w 3626875"/>
                <a:gd name="connsiteY5-124" fmla="*/ 4563048 h 4563048"/>
                <a:gd name="connsiteX6-125" fmla="*/ 0 w 3626875"/>
                <a:gd name="connsiteY6-126" fmla="*/ 4511583 h 4563048"/>
                <a:gd name="connsiteX7-127" fmla="*/ 0 w 3626875"/>
                <a:gd name="connsiteY7-128" fmla="*/ 51465 h 4563048"/>
                <a:gd name="connsiteX8-129" fmla="*/ 51465 w 3626875"/>
                <a:gd name="connsiteY8-130" fmla="*/ 0 h 4563048"/>
                <a:gd name="connsiteX9-131" fmla="*/ 275535 w 3626875"/>
                <a:gd name="connsiteY9-132" fmla="*/ 240515 h 4563048"/>
                <a:gd name="connsiteX10-133" fmla="*/ 274782 w 3626875"/>
                <a:gd name="connsiteY10-134" fmla="*/ 3933816 h 4563048"/>
                <a:gd name="connsiteX11-135" fmla="*/ 3356577 w 3626875"/>
                <a:gd name="connsiteY11-136" fmla="*/ 3954896 h 4563048"/>
                <a:gd name="connsiteX12-137" fmla="*/ 3349333 w 3626875"/>
                <a:gd name="connsiteY12-138" fmla="*/ 240838 h 4563048"/>
                <a:gd name="connsiteX13-139" fmla="*/ 275535 w 3626875"/>
                <a:gd name="connsiteY13-140" fmla="*/ 240515 h 4563048"/>
                <a:gd name="connsiteX0-141" fmla="*/ 51465 w 3626875"/>
                <a:gd name="connsiteY0-142" fmla="*/ 0 h 4563048"/>
                <a:gd name="connsiteX1-143" fmla="*/ 3575410 w 3626875"/>
                <a:gd name="connsiteY1-144" fmla="*/ 0 h 4563048"/>
                <a:gd name="connsiteX2-145" fmla="*/ 3626875 w 3626875"/>
                <a:gd name="connsiteY2-146" fmla="*/ 51465 h 4563048"/>
                <a:gd name="connsiteX3-147" fmla="*/ 3626875 w 3626875"/>
                <a:gd name="connsiteY3-148" fmla="*/ 4511583 h 4563048"/>
                <a:gd name="connsiteX4-149" fmla="*/ 3575410 w 3626875"/>
                <a:gd name="connsiteY4-150" fmla="*/ 4563048 h 4563048"/>
                <a:gd name="connsiteX5-151" fmla="*/ 51465 w 3626875"/>
                <a:gd name="connsiteY5-152" fmla="*/ 4563048 h 4563048"/>
                <a:gd name="connsiteX6-153" fmla="*/ 0 w 3626875"/>
                <a:gd name="connsiteY6-154" fmla="*/ 4511583 h 4563048"/>
                <a:gd name="connsiteX7-155" fmla="*/ 0 w 3626875"/>
                <a:gd name="connsiteY7-156" fmla="*/ 51465 h 4563048"/>
                <a:gd name="connsiteX8-157" fmla="*/ 51465 w 3626875"/>
                <a:gd name="connsiteY8-158" fmla="*/ 0 h 4563048"/>
                <a:gd name="connsiteX9-159" fmla="*/ 275535 w 3626875"/>
                <a:gd name="connsiteY9-160" fmla="*/ 240515 h 4563048"/>
                <a:gd name="connsiteX10-161" fmla="*/ 274782 w 3626875"/>
                <a:gd name="connsiteY10-162" fmla="*/ 3933816 h 4563048"/>
                <a:gd name="connsiteX11-163" fmla="*/ 3356577 w 3626875"/>
                <a:gd name="connsiteY11-164" fmla="*/ 3954896 h 4563048"/>
                <a:gd name="connsiteX12-165" fmla="*/ 3351269 w 3626875"/>
                <a:gd name="connsiteY12-166" fmla="*/ 282996 h 4563048"/>
                <a:gd name="connsiteX13-167" fmla="*/ 275535 w 3626875"/>
                <a:gd name="connsiteY13-168" fmla="*/ 240515 h 4563048"/>
                <a:gd name="connsiteX0-169" fmla="*/ 51465 w 3626875"/>
                <a:gd name="connsiteY0-170" fmla="*/ 0 h 4563048"/>
                <a:gd name="connsiteX1-171" fmla="*/ 3575410 w 3626875"/>
                <a:gd name="connsiteY1-172" fmla="*/ 0 h 4563048"/>
                <a:gd name="connsiteX2-173" fmla="*/ 3626875 w 3626875"/>
                <a:gd name="connsiteY2-174" fmla="*/ 51465 h 4563048"/>
                <a:gd name="connsiteX3-175" fmla="*/ 3626875 w 3626875"/>
                <a:gd name="connsiteY3-176" fmla="*/ 4511583 h 4563048"/>
                <a:gd name="connsiteX4-177" fmla="*/ 3575410 w 3626875"/>
                <a:gd name="connsiteY4-178" fmla="*/ 4563048 h 4563048"/>
                <a:gd name="connsiteX5-179" fmla="*/ 51465 w 3626875"/>
                <a:gd name="connsiteY5-180" fmla="*/ 4563048 h 4563048"/>
                <a:gd name="connsiteX6-181" fmla="*/ 0 w 3626875"/>
                <a:gd name="connsiteY6-182" fmla="*/ 4511583 h 4563048"/>
                <a:gd name="connsiteX7-183" fmla="*/ 0 w 3626875"/>
                <a:gd name="connsiteY7-184" fmla="*/ 51465 h 4563048"/>
                <a:gd name="connsiteX8-185" fmla="*/ 51465 w 3626875"/>
                <a:gd name="connsiteY8-186" fmla="*/ 0 h 4563048"/>
                <a:gd name="connsiteX9-187" fmla="*/ 275535 w 3626875"/>
                <a:gd name="connsiteY9-188" fmla="*/ 240515 h 4563048"/>
                <a:gd name="connsiteX10-189" fmla="*/ 279550 w 3626875"/>
                <a:gd name="connsiteY10-190" fmla="*/ 3884310 h 4563048"/>
                <a:gd name="connsiteX11-191" fmla="*/ 3356577 w 3626875"/>
                <a:gd name="connsiteY11-192" fmla="*/ 3954896 h 4563048"/>
                <a:gd name="connsiteX12-193" fmla="*/ 3351269 w 3626875"/>
                <a:gd name="connsiteY12-194" fmla="*/ 282996 h 4563048"/>
                <a:gd name="connsiteX13-195" fmla="*/ 275535 w 3626875"/>
                <a:gd name="connsiteY13-196" fmla="*/ 240515 h 4563048"/>
                <a:gd name="connsiteX0-197" fmla="*/ 51465 w 3626875"/>
                <a:gd name="connsiteY0-198" fmla="*/ 0 h 4563048"/>
                <a:gd name="connsiteX1-199" fmla="*/ 3575410 w 3626875"/>
                <a:gd name="connsiteY1-200" fmla="*/ 0 h 4563048"/>
                <a:gd name="connsiteX2-201" fmla="*/ 3626875 w 3626875"/>
                <a:gd name="connsiteY2-202" fmla="*/ 51465 h 4563048"/>
                <a:gd name="connsiteX3-203" fmla="*/ 3626875 w 3626875"/>
                <a:gd name="connsiteY3-204" fmla="*/ 4511583 h 4563048"/>
                <a:gd name="connsiteX4-205" fmla="*/ 3575410 w 3626875"/>
                <a:gd name="connsiteY4-206" fmla="*/ 4563048 h 4563048"/>
                <a:gd name="connsiteX5-207" fmla="*/ 51465 w 3626875"/>
                <a:gd name="connsiteY5-208" fmla="*/ 4563048 h 4563048"/>
                <a:gd name="connsiteX6-209" fmla="*/ 0 w 3626875"/>
                <a:gd name="connsiteY6-210" fmla="*/ 4511583 h 4563048"/>
                <a:gd name="connsiteX7-211" fmla="*/ 0 w 3626875"/>
                <a:gd name="connsiteY7-212" fmla="*/ 51465 h 4563048"/>
                <a:gd name="connsiteX8-213" fmla="*/ 51465 w 3626875"/>
                <a:gd name="connsiteY8-214" fmla="*/ 0 h 4563048"/>
                <a:gd name="connsiteX9-215" fmla="*/ 275535 w 3626875"/>
                <a:gd name="connsiteY9-216" fmla="*/ 240515 h 4563048"/>
                <a:gd name="connsiteX10-217" fmla="*/ 279550 w 3626875"/>
                <a:gd name="connsiteY10-218" fmla="*/ 3884310 h 4563048"/>
                <a:gd name="connsiteX11-219" fmla="*/ 3353996 w 3626875"/>
                <a:gd name="connsiteY11-220" fmla="*/ 3898684 h 4563048"/>
                <a:gd name="connsiteX12-221" fmla="*/ 3351269 w 3626875"/>
                <a:gd name="connsiteY12-222" fmla="*/ 282996 h 4563048"/>
                <a:gd name="connsiteX13-223" fmla="*/ 275535 w 3626875"/>
                <a:gd name="connsiteY13-224" fmla="*/ 240515 h 456304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3626875" h="4563048">
                  <a:moveTo>
                    <a:pt x="51465" y="0"/>
                  </a:moveTo>
                  <a:lnTo>
                    <a:pt x="3575410" y="0"/>
                  </a:lnTo>
                  <a:cubicBezTo>
                    <a:pt x="3603833" y="0"/>
                    <a:pt x="3626875" y="23042"/>
                    <a:pt x="3626875" y="51465"/>
                  </a:cubicBezTo>
                  <a:lnTo>
                    <a:pt x="3626875" y="4511583"/>
                  </a:lnTo>
                  <a:cubicBezTo>
                    <a:pt x="3626875" y="4540006"/>
                    <a:pt x="3603833" y="4563048"/>
                    <a:pt x="3575410" y="4563048"/>
                  </a:cubicBezTo>
                  <a:lnTo>
                    <a:pt x="51465" y="4563048"/>
                  </a:lnTo>
                  <a:cubicBezTo>
                    <a:pt x="23042" y="4563048"/>
                    <a:pt x="0" y="4540006"/>
                    <a:pt x="0" y="4511583"/>
                  </a:cubicBezTo>
                  <a:lnTo>
                    <a:pt x="0" y="51465"/>
                  </a:lnTo>
                  <a:cubicBezTo>
                    <a:pt x="0" y="23042"/>
                    <a:pt x="23042" y="0"/>
                    <a:pt x="51465" y="0"/>
                  </a:cubicBezTo>
                  <a:close/>
                  <a:moveTo>
                    <a:pt x="275535" y="240515"/>
                  </a:moveTo>
                  <a:cubicBezTo>
                    <a:pt x="275607" y="1478642"/>
                    <a:pt x="279478" y="2646183"/>
                    <a:pt x="279550" y="3884310"/>
                  </a:cubicBezTo>
                  <a:lnTo>
                    <a:pt x="3353996" y="3898684"/>
                  </a:lnTo>
                  <a:cubicBezTo>
                    <a:pt x="3351581" y="2660665"/>
                    <a:pt x="3353684" y="1521015"/>
                    <a:pt x="3351269" y="282996"/>
                  </a:cubicBezTo>
                  <a:lnTo>
                    <a:pt x="275535" y="240515"/>
                  </a:lnTo>
                  <a:close/>
                </a:path>
              </a:pathLst>
            </a:custGeom>
            <a:solidFill>
              <a:schemeClr val="lt1">
                <a:lumMod val="100000"/>
              </a:schemeClr>
            </a:solidFill>
            <a:ln>
              <a:noFill/>
            </a:ln>
            <a:effectLst>
              <a:outerShdw blurRad="152400" dist="38100" dir="2700000" algn="tl" rotWithShape="0">
                <a:prstClr val="black">
                  <a:alpha val="24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5" name="组合 14"/>
          <p:cNvGrpSpPr/>
          <p:nvPr/>
        </p:nvGrpSpPr>
        <p:grpSpPr>
          <a:xfrm>
            <a:off x="1246505" y="1132205"/>
            <a:ext cx="2433955" cy="3033395"/>
            <a:chOff x="1153" y="1826"/>
            <a:chExt cx="5962" cy="6302"/>
          </a:xfrm>
        </p:grpSpPr>
        <p:sp>
          <p:nvSpPr>
            <p:cNvPr id="11" name="矩形 10"/>
            <p:cNvSpPr/>
            <p:nvPr>
              <p:custDataLst>
                <p:tags r:id="rId5"/>
              </p:custDataLst>
            </p:nvPr>
          </p:nvSpPr>
          <p:spPr>
            <a:xfrm>
              <a:off x="1153" y="1826"/>
              <a:ext cx="5962" cy="3005"/>
            </a:xfrm>
            <a:prstGeom prst="rect">
              <a:avLst/>
            </a:prstGeom>
            <a:solidFill>
              <a:srgbClr val="C716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12" name="矩形 11"/>
            <p:cNvSpPr/>
            <p:nvPr>
              <p:custDataLst>
                <p:tags r:id="rId6"/>
              </p:custDataLst>
            </p:nvPr>
          </p:nvSpPr>
          <p:spPr>
            <a:xfrm>
              <a:off x="1570" y="2449"/>
              <a:ext cx="4763" cy="1826"/>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800" kern="0" dirty="0">
                  <a:solidFill>
                    <a:schemeClr val="lt1">
                      <a:lumMod val="100000"/>
                    </a:schemeClr>
                  </a:solidFill>
                  <a:latin typeface="微软雅黑" panose="020B0503020204020204" charset="-122"/>
                  <a:ea typeface="微软雅黑" panose="020B0503020204020204" charset="-122"/>
                  <a:cs typeface="微软雅黑" panose="020B0503020204020204" charset="-122"/>
                </a:rPr>
                <a:t>张瑞</a:t>
              </a:r>
              <a:r>
                <a:rPr lang="en-US" altLang="zh-CN" sz="1800" kern="0" dirty="0">
                  <a:solidFill>
                    <a:schemeClr val="lt1">
                      <a:lumMod val="100000"/>
                    </a:schemeClr>
                  </a:solidFill>
                  <a:latin typeface="微软雅黑" panose="020B0503020204020204" charset="-122"/>
                  <a:ea typeface="微软雅黑" panose="020B0503020204020204" charset="-122"/>
                  <a:cs typeface="微软雅黑" panose="020B0503020204020204" charset="-122"/>
                </a:rPr>
                <a:t>13907110017</a:t>
              </a:r>
              <a:r>
                <a:rPr lang="zh-CN" altLang="en-US" sz="1800" kern="0" dirty="0">
                  <a:solidFill>
                    <a:schemeClr val="lt1">
                      <a:lumMod val="100000"/>
                    </a:schemeClr>
                  </a:solidFill>
                  <a:latin typeface="微软雅黑" panose="020B0503020204020204" charset="-122"/>
                  <a:ea typeface="微软雅黑" panose="020B0503020204020204" charset="-122"/>
                  <a:cs typeface="微软雅黑" panose="020B0503020204020204" charset="-122"/>
                </a:rPr>
                <a:t>4</a:t>
              </a:r>
              <a:endParaRPr lang="zh-CN" altLang="en-US" sz="1800" kern="0" dirty="0">
                <a:solidFill>
                  <a:schemeClr val="lt1">
                    <a:lumMod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矩形 12"/>
            <p:cNvSpPr/>
            <p:nvPr>
              <p:custDataLst>
                <p:tags r:id="rId7"/>
              </p:custDataLst>
            </p:nvPr>
          </p:nvSpPr>
          <p:spPr>
            <a:xfrm>
              <a:off x="1153" y="5123"/>
              <a:ext cx="5962" cy="3005"/>
            </a:xfrm>
            <a:prstGeom prst="rect">
              <a:avLst/>
            </a:prstGeom>
            <a:noFill/>
            <a:ln w="9525">
              <a:solidFill>
                <a:srgbClr val="C7161C">
                  <a:alpha val="5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16" name="矩形 15"/>
            <p:cNvSpPr/>
            <p:nvPr>
              <p:custDataLst>
                <p:tags r:id="rId8"/>
              </p:custDataLst>
            </p:nvPr>
          </p:nvSpPr>
          <p:spPr>
            <a:xfrm>
              <a:off x="1690" y="6089"/>
              <a:ext cx="4643" cy="934"/>
            </a:xfrm>
            <a:prstGeom prst="rect">
              <a:avLst/>
            </a:prstGeom>
            <a:noFill/>
          </p:spPr>
          <p:txBody>
            <a:bodyPr wrap="square" lIns="0" tIns="0" rIns="0" bIns="0" rtlCol="0" anchor="b">
              <a:noAutofit/>
            </a:bodyPr>
            <a:p>
              <a:pPr algn="ctr">
                <a:spcBef>
                  <a:spcPct val="0"/>
                </a:spcBef>
                <a:spcAft>
                  <a:spcPct val="0"/>
                </a:spcAft>
              </a:pPr>
              <a:r>
                <a:rPr lang="zh-CN" altLang="en-US" sz="2400" b="1" kern="0" dirty="0">
                  <a:solidFill>
                    <a:schemeClr val="tx1"/>
                  </a:solidFill>
                  <a:latin typeface="微软雅黑" panose="020B0503020204020204" charset="-122"/>
                  <a:ea typeface="微软雅黑" panose="020B0503020204020204" charset="-122"/>
                  <a:cs typeface="+mn-ea"/>
                </a:rPr>
                <a:t>欢迎随时咨询</a:t>
              </a:r>
              <a:endParaRPr lang="zh-CN" altLang="en-US" sz="2400" b="1" kern="0" dirty="0">
                <a:solidFill>
                  <a:schemeClr val="tx1"/>
                </a:solidFill>
                <a:latin typeface="微软雅黑" panose="020B0503020204020204" charset="-122"/>
                <a:ea typeface="微软雅黑" panose="020B0503020204020204" charset="-122"/>
                <a:cs typeface="+mn-ea"/>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2" name="Shape1"/>
          <p:cNvSpPr/>
          <p:nvPr/>
        </p:nvSpPr>
        <p:spPr>
          <a:xfrm rot="17882113" flipH="1">
            <a:off x="-1914221" y="661306"/>
            <a:ext cx="5348278" cy="3704140"/>
          </a:xfrm>
          <a:custGeom>
            <a:avLst/>
            <a:gdLst>
              <a:gd name="connsiteX0" fmla="*/ 1083810 w 7131037"/>
              <a:gd name="connsiteY0" fmla="*/ 0 h 4938853"/>
              <a:gd name="connsiteX1" fmla="*/ 0 w 7131037"/>
              <a:gd name="connsiteY1" fmla="*/ 2035332 h 4938853"/>
              <a:gd name="connsiteX2" fmla="*/ 100465 w 7131037"/>
              <a:gd name="connsiteY2" fmla="*/ 2136288 h 4938853"/>
              <a:gd name="connsiteX3" fmla="*/ 654764 w 7131037"/>
              <a:gd name="connsiteY3" fmla="*/ 2506857 h 4938853"/>
              <a:gd name="connsiteX4" fmla="*/ 3360401 w 7131037"/>
              <a:gd name="connsiteY4" fmla="*/ 2563592 h 4938853"/>
              <a:gd name="connsiteX5" fmla="*/ 5283416 w 7131037"/>
              <a:gd name="connsiteY5" fmla="*/ 4738430 h 4938853"/>
              <a:gd name="connsiteX6" fmla="*/ 6032094 w 7131037"/>
              <a:gd name="connsiteY6" fmla="*/ 4913222 h 4938853"/>
              <a:gd name="connsiteX7" fmla="*/ 6215824 w 7131037"/>
              <a:gd name="connsiteY7" fmla="*/ 4938853 h 4938853"/>
              <a:gd name="connsiteX8" fmla="*/ 7131037 w 7131037"/>
              <a:gd name="connsiteY8" fmla="*/ 3220137 h 493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1037" h="4938853">
                <a:moveTo>
                  <a:pt x="1083810" y="0"/>
                </a:moveTo>
                <a:lnTo>
                  <a:pt x="0" y="2035332"/>
                </a:lnTo>
                <a:lnTo>
                  <a:pt x="100465" y="2136288"/>
                </a:lnTo>
                <a:cubicBezTo>
                  <a:pt x="261170" y="2287443"/>
                  <a:pt x="444574" y="2417973"/>
                  <a:pt x="654764" y="2506857"/>
                </a:cubicBezTo>
                <a:cubicBezTo>
                  <a:pt x="1495524" y="2862396"/>
                  <a:pt x="2434671" y="2117278"/>
                  <a:pt x="3360401" y="2563592"/>
                </a:cubicBezTo>
                <a:cubicBezTo>
                  <a:pt x="4286132" y="3009907"/>
                  <a:pt x="4120663" y="4356415"/>
                  <a:pt x="5283416" y="4738430"/>
                </a:cubicBezTo>
                <a:cubicBezTo>
                  <a:pt x="5501433" y="4810058"/>
                  <a:pt x="5757183" y="4869053"/>
                  <a:pt x="6032094" y="4913222"/>
                </a:cubicBezTo>
                <a:lnTo>
                  <a:pt x="6215824" y="4938853"/>
                </a:lnTo>
                <a:lnTo>
                  <a:pt x="7131037" y="32201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3" name="Shape2"/>
          <p:cNvSpPr/>
          <p:nvPr/>
        </p:nvSpPr>
        <p:spPr>
          <a:xfrm>
            <a:off x="2211422" y="1591535"/>
            <a:ext cx="1960433" cy="1960431"/>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汉仪旗黑X1-55W" panose="00020600040101010101" pitchFamily="18" charset="-122"/>
              <a:ea typeface="汉仪旗黑X1-55W" panose="00020600040101010101" pitchFamily="18" charset="-122"/>
              <a:cs typeface="汉仪润圆-65简" panose="00020600040101010101" pitchFamily="18" charset="-122"/>
              <a:sym typeface="汉仪旗黑X1-55W" panose="00020600040101010101" pitchFamily="18" charset="-122"/>
            </a:endParaRPr>
          </a:p>
        </p:txBody>
      </p:sp>
      <p:sp>
        <p:nvSpPr>
          <p:cNvPr id="1048624" name="Shape3"/>
          <p:cNvSpPr/>
          <p:nvPr/>
        </p:nvSpPr>
        <p:spPr>
          <a:xfrm>
            <a:off x="2357732" y="1759300"/>
            <a:ext cx="1667813" cy="1667813"/>
          </a:xfrm>
          <a:prstGeom prst="ellipse">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9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25" name="Shape4"/>
          <p:cNvSpPr txBox="1"/>
          <p:nvPr/>
        </p:nvSpPr>
        <p:spPr>
          <a:xfrm>
            <a:off x="2715010" y="2190875"/>
            <a:ext cx="953255" cy="783590"/>
          </a:xfrm>
          <a:prstGeom prst="rect">
            <a:avLst/>
          </a:prstGeom>
          <a:noFill/>
        </p:spPr>
        <p:txBody>
          <a:bodyPr wrap="square" rtlCol="0">
            <a:spAutoFit/>
          </a:bodyPr>
          <a:lstStyle/>
          <a:p>
            <a:pPr algn="ctr"/>
            <a:r>
              <a:rPr lang="en-US" altLang="zh-CN"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rPr>
              <a:t>01</a:t>
            </a:r>
            <a:endParaRPr lang="zh-CN" altLang="en-US"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endParaRPr>
          </a:p>
        </p:txBody>
      </p:sp>
      <p:sp>
        <p:nvSpPr>
          <p:cNvPr id="1048626" name="Shape5"/>
          <p:cNvSpPr txBox="1"/>
          <p:nvPr/>
        </p:nvSpPr>
        <p:spPr>
          <a:xfrm>
            <a:off x="4622113" y="1599363"/>
            <a:ext cx="2281372" cy="460375"/>
          </a:xfrm>
          <a:prstGeom prst="rect">
            <a:avLst/>
          </a:prstGeom>
          <a:noFill/>
        </p:spPr>
        <p:txBody>
          <a:bodyPr wrap="square" rtlCol="0">
            <a:spAutoFit/>
            <a:scene3d>
              <a:camera prst="orthographicFront"/>
              <a:lightRig rig="threePt" dir="t"/>
            </a:scene3d>
            <a:sp3d contourW="12700"/>
          </a:bodyPr>
          <a:lstStyle/>
          <a:p>
            <a:r>
              <a:rPr lang="zh-CN" altLang="en-US" sz="2400"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东方大地简介</a:t>
            </a:r>
            <a:endParaRPr lang="zh-CN" altLang="en-US" sz="2400" b="1" dirty="0">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7" name="Shape6"/>
          <p:cNvSpPr/>
          <p:nvPr/>
        </p:nvSpPr>
        <p:spPr>
          <a:xfrm>
            <a:off x="4653863" y="2019640"/>
            <a:ext cx="2700569" cy="252730"/>
          </a:xfrm>
          <a:prstGeom prst="rect">
            <a:avLst/>
          </a:prstGeom>
        </p:spPr>
        <p:txBody>
          <a:bodyPr wrap="square">
            <a:spAutoFit/>
          </a:bodyPr>
          <a:lstStyle/>
          <a:p>
            <a:pPr algn="l"/>
            <a:r>
              <a:rPr lang="zh-CN" altLang="en-US" sz="1050" i="1" kern="100" dirty="0">
                <a:solidFill>
                  <a:schemeClr val="bg1">
                    <a:lumMod val="50000"/>
                  </a:schemeClr>
                </a:solidFill>
                <a:latin typeface="汉仪旗黑X1-55W" panose="00020600040101010101" pitchFamily="18" charset="-122"/>
                <a:ea typeface="汉仪旗黑X1-55W" panose="00020600040101010101" pitchFamily="18" charset="-122"/>
                <a:cs typeface="Times New Roman" panose="02020603050405020304" pitchFamily="18" charset="0"/>
                <a:sym typeface="微软雅黑" panose="020B0503020204020204" charset="-122"/>
              </a:rPr>
              <a:t>第一批全国性保险经纪公司</a:t>
            </a:r>
            <a:endParaRPr lang="zh-CN" altLang="en-US"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8" name="Shape7"/>
          <p:cNvSpPr txBox="1"/>
          <p:nvPr/>
        </p:nvSpPr>
        <p:spPr>
          <a:xfrm>
            <a:off x="4641562" y="2416932"/>
            <a:ext cx="3195052" cy="69405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marL="171450" indent="-171450">
              <a:lnSpc>
                <a:spcPct val="200000"/>
              </a:lnSpc>
              <a:buFont typeface="Wingdings" panose="05000000000000000000" charset="0"/>
              <a:buChar char="u"/>
            </a:pP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微软雅黑" panose="020B0503020204020204" charset="-122"/>
              </a:rPr>
              <a:t>直接保险经纪业务、再保险经纪业务和咨询业务</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微软雅黑" panose="020B0503020204020204" charset="-122"/>
            </a:endParaRPr>
          </a:p>
          <a:p>
            <a:pPr marL="171450" indent="-171450">
              <a:lnSpc>
                <a:spcPct val="200000"/>
              </a:lnSpc>
              <a:buFont typeface="Wingdings" panose="05000000000000000000" charset="0"/>
              <a:buChar char="u"/>
            </a:pP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微软雅黑" panose="020B0503020204020204" charset="-122"/>
              </a:rPr>
              <a:t>产险及寿险产品定制、协助理赔</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p:txBody>
      </p:sp>
    </p:spTree>
  </p:cSld>
  <p:clrMapOvr>
    <a:masterClrMapping/>
  </p:clrMapOvr>
  <p:timing>
    <p:tnLst>
      <p:par>
        <p:cTn id="1" dur="indefinite" restart="never" nodeType="tmRoot"/>
      </p:par>
    </p:tnLst>
    <p:bldLst>
      <p:bldP spid="1048627" grpId="0"/>
      <p:bldP spid="10486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 name="think-cell Slide" r:id="rId2" imgW="8255" imgH="8255" progId="TCLayout.ActiveDocument.1">
                  <p:embed/>
                </p:oleObj>
              </mc:Choice>
              <mc:Fallback>
                <p:oleObj name="think-cell Slide" r:id="rId2" imgW="8255" imgH="8255" progId="TCLayout.ActiveDocument.1">
                  <p:embed/>
                  <p:pic>
                    <p:nvPicPr>
                      <p:cNvPr id="0" name="think-cell data - do not delete" hidden="1"/>
                      <p:cNvPicPr/>
                      <p:nvPr/>
                    </p:nvPicPr>
                    <p:blipFill>
                      <a:blip r:embed="rId3"/>
                      <a:stretch>
                        <a:fillRect/>
                      </a:stretch>
                    </p:blipFill>
                    <p:spPr>
                      <a:xfrm>
                        <a:off x="1588" y="1588"/>
                        <a:ext cx="1588" cy="1588"/>
                      </a:xfrm>
                      <a:prstGeom prst="rect">
                        <a:avLst/>
                      </a:prstGeom>
                    </p:spPr>
                  </p:pic>
                </p:oleObj>
              </mc:Fallback>
            </mc:AlternateContent>
          </a:graphicData>
        </a:graphic>
      </p:graphicFrame>
      <p:sp>
        <p:nvSpPr>
          <p:cNvPr id="15" name="Isosceles Triangle 14"/>
          <p:cNvSpPr/>
          <p:nvPr/>
        </p:nvSpPr>
        <p:spPr>
          <a:xfrm rot="5400000">
            <a:off x="1005686" y="1202011"/>
            <a:ext cx="5143076" cy="2739910"/>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18" name="Rectangle 17"/>
          <p:cNvSpPr/>
          <p:nvPr/>
        </p:nvSpPr>
        <p:spPr>
          <a:xfrm>
            <a:off x="1032610" y="425"/>
            <a:ext cx="1174659" cy="51430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p>
        </p:txBody>
      </p:sp>
      <p:sp>
        <p:nvSpPr>
          <p:cNvPr id="6150" name="标题 3"/>
          <p:cNvSpPr>
            <a:spLocks noGrp="1"/>
          </p:cNvSpPr>
          <p:nvPr>
            <p:ph type="ctrTitle"/>
          </p:nvPr>
        </p:nvSpPr>
        <p:spPr>
          <a:xfrm>
            <a:off x="5441721" y="625056"/>
            <a:ext cx="3209290" cy="1790700"/>
          </a:xfrm>
        </p:spPr>
        <p:txBody>
          <a:bodyPr vert="horz" wrap="square" lIns="0" tIns="0" rIns="0" bIns="0" anchor="b" anchorCtr="0">
            <a:noAutofit/>
          </a:bodyPr>
          <a:lstStyle/>
          <a:p>
            <a:pPr marL="0" indent="0" algn="ctr" defTabSz="0">
              <a:spcAft>
                <a:spcPct val="0"/>
              </a:spcAft>
              <a:buClrTx/>
              <a:buSzPct val="100000"/>
              <a:buFontTx/>
              <a:buNone/>
            </a:pPr>
            <a:r>
              <a:rPr lang="zh-CN" altLang="en-US" sz="4400" b="1" kern="1200" baseline="0" dirty="0">
                <a:solidFill>
                  <a:srgbClr val="C00000"/>
                </a:solidFill>
                <a:latin typeface="微软雅黑" panose="020B0503020204020204" charset="-122"/>
                <a:ea typeface="微软雅黑" panose="020B0503020204020204" charset="-122"/>
                <a:sym typeface="Arial" panose="020B0604020202020204" pitchFamily="34" charset="0"/>
              </a:rPr>
              <a:t>谢谢</a:t>
            </a:r>
            <a:endParaRPr lang="zh-CN" altLang="en-US" sz="4400" b="1" kern="1200" baseline="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4" name="TextBox 2"/>
          <p:cNvSpPr txBox="1"/>
          <p:nvPr/>
        </p:nvSpPr>
        <p:spPr>
          <a:xfrm>
            <a:off x="5441721" y="2748961"/>
            <a:ext cx="871508" cy="461665"/>
          </a:xfrm>
          <a:prstGeom prst="rect">
            <a:avLst/>
          </a:prstGeom>
        </p:spPr>
        <p:txBody>
          <a:bodyPr vert="horz" wrap="square" lIns="91440" tIns="45720" rIns="91440" bIns="45720" rtlCol="0" anchor="t" anchorCtr="0">
            <a:noAutofit/>
          </a:bodyPr>
          <a:lstStyle>
            <a:lvl1pPr marL="342900" indent="-342900">
              <a:spcBef>
                <a:spcPct val="20000"/>
              </a:spcBef>
              <a:buChar char="•"/>
              <a:defRPr sz="1400">
                <a:latin typeface="+mn-lt"/>
                <a:ea typeface="+mn-ea"/>
                <a:sym typeface="Calibri" panose="020F0502020204030204" charset="0"/>
              </a:defRPr>
            </a:lvl1pPr>
            <a:lvl2pPr marL="742950" indent="-285750">
              <a:spcBef>
                <a:spcPct val="20000"/>
              </a:spcBef>
              <a:buChar char="–"/>
              <a:defRPr sz="1400">
                <a:latin typeface="Calibri" panose="020F0502020204030204" charset="0"/>
                <a:sym typeface="Calibri" panose="020F0502020204030204" charset="0"/>
              </a:defRPr>
            </a:lvl2pPr>
            <a:lvl3pPr marL="1143000" indent="-228600">
              <a:spcBef>
                <a:spcPct val="20000"/>
              </a:spcBef>
              <a:buChar char="•"/>
              <a:defRPr sz="1400">
                <a:latin typeface="Calibri" panose="020F0502020204030204" charset="0"/>
                <a:sym typeface="Calibri" panose="020F0502020204030204" charset="0"/>
              </a:defRPr>
            </a:lvl3pPr>
            <a:lvl4pPr marL="1600200" indent="-228600">
              <a:spcBef>
                <a:spcPct val="20000"/>
              </a:spcBef>
              <a:buChar char="–"/>
              <a:defRPr sz="1400">
                <a:latin typeface="Calibri" panose="020F0502020204030204" charset="0"/>
                <a:sym typeface="Calibri" panose="020F0502020204030204" charset="0"/>
              </a:defRPr>
            </a:lvl4pPr>
            <a:lvl5pPr marL="2057400" indent="-228600">
              <a:spcBef>
                <a:spcPct val="20000"/>
              </a:spcBef>
              <a:buChar char="»"/>
              <a:defRPr sz="1400">
                <a:latin typeface="Calibri" panose="020F0502020204030204" charset="0"/>
                <a:sym typeface="Calibri" panose="020F0502020204030204" charset="0"/>
              </a:defRPr>
            </a:lvl5pPr>
            <a:lvl6pPr marL="2514600" indent="-228600">
              <a:spcBef>
                <a:spcPct val="20000"/>
              </a:spcBef>
              <a:buChar char="»"/>
              <a:defRPr sz="2000">
                <a:latin typeface="Calibri" panose="020F0502020204030204" charset="0"/>
                <a:sym typeface="Calibri" panose="020F0502020204030204" charset="0"/>
              </a:defRPr>
            </a:lvl6pPr>
            <a:lvl7pPr marL="2971800" indent="-228600">
              <a:spcBef>
                <a:spcPct val="20000"/>
              </a:spcBef>
              <a:buChar char="»"/>
              <a:defRPr sz="2000">
                <a:latin typeface="Calibri" panose="020F0502020204030204" charset="0"/>
                <a:sym typeface="Calibri" panose="020F0502020204030204" charset="0"/>
              </a:defRPr>
            </a:lvl7pPr>
            <a:lvl8pPr marL="3429000" indent="-228600">
              <a:spcBef>
                <a:spcPct val="20000"/>
              </a:spcBef>
              <a:buChar char="»"/>
              <a:defRPr sz="2000">
                <a:latin typeface="Calibri" panose="020F0502020204030204" charset="0"/>
                <a:sym typeface="Calibri" panose="020F0502020204030204" charset="0"/>
              </a:defRPr>
            </a:lvl8pPr>
            <a:lvl9pPr marL="3886200" indent="-228600">
              <a:spcBef>
                <a:spcPct val="20000"/>
              </a:spcBef>
              <a:buChar char="»"/>
              <a:defRPr sz="2000">
                <a:latin typeface="Calibri" panose="020F0502020204030204" charset="0"/>
                <a:sym typeface="Calibri" panose="020F0502020204030204" charset="0"/>
              </a:defRPr>
            </a:lvl9pPr>
          </a:lstStyle>
          <a:p>
            <a:pPr marL="0" indent="0" algn="ctr">
              <a:buNone/>
            </a:pPr>
            <a:r>
              <a:rPr lang="zh-CN" altLang="en-US" sz="2400" b="1" dirty="0"/>
              <a:t>专业</a:t>
            </a:r>
            <a:endParaRPr lang="zh-CN" altLang="en-US" sz="2400" b="1" dirty="0"/>
          </a:p>
        </p:txBody>
      </p:sp>
      <p:sp>
        <p:nvSpPr>
          <p:cNvPr id="5" name="TextBox 4"/>
          <p:cNvSpPr txBox="1"/>
          <p:nvPr/>
        </p:nvSpPr>
        <p:spPr>
          <a:xfrm>
            <a:off x="6610612" y="2748961"/>
            <a:ext cx="871508" cy="460375"/>
          </a:xfrm>
          <a:prstGeom prst="rect">
            <a:avLst/>
          </a:prstGeom>
        </p:spPr>
        <p:txBody>
          <a:bodyPr vert="horz" wrap="square" lIns="91440" tIns="45720" rIns="91440" bIns="45720" rtlCol="0" anchor="t" anchorCtr="0">
            <a:spAutoFit/>
          </a:bodyPr>
          <a:lstStyle>
            <a:lvl1pPr marL="342900" indent="-342900">
              <a:spcBef>
                <a:spcPct val="20000"/>
              </a:spcBef>
              <a:buChar char="•"/>
              <a:defRPr sz="1400">
                <a:latin typeface="+mn-lt"/>
                <a:ea typeface="+mn-ea"/>
                <a:sym typeface="Calibri" panose="020F0502020204030204" charset="0"/>
              </a:defRPr>
            </a:lvl1pPr>
            <a:lvl2pPr marL="742950" indent="-285750">
              <a:spcBef>
                <a:spcPct val="20000"/>
              </a:spcBef>
              <a:buChar char="–"/>
              <a:defRPr sz="1400">
                <a:latin typeface="Calibri" panose="020F0502020204030204" charset="0"/>
                <a:sym typeface="Calibri" panose="020F0502020204030204" charset="0"/>
              </a:defRPr>
            </a:lvl2pPr>
            <a:lvl3pPr marL="1143000" indent="-228600">
              <a:spcBef>
                <a:spcPct val="20000"/>
              </a:spcBef>
              <a:buChar char="•"/>
              <a:defRPr sz="1400">
                <a:latin typeface="Calibri" panose="020F0502020204030204" charset="0"/>
                <a:sym typeface="Calibri" panose="020F0502020204030204" charset="0"/>
              </a:defRPr>
            </a:lvl3pPr>
            <a:lvl4pPr marL="1600200" indent="-228600">
              <a:spcBef>
                <a:spcPct val="20000"/>
              </a:spcBef>
              <a:buChar char="–"/>
              <a:defRPr sz="1400">
                <a:latin typeface="Calibri" panose="020F0502020204030204" charset="0"/>
                <a:sym typeface="Calibri" panose="020F0502020204030204" charset="0"/>
              </a:defRPr>
            </a:lvl4pPr>
            <a:lvl5pPr marL="2057400" indent="-228600">
              <a:spcBef>
                <a:spcPct val="20000"/>
              </a:spcBef>
              <a:buChar char="»"/>
              <a:defRPr sz="1400">
                <a:latin typeface="Calibri" panose="020F0502020204030204" charset="0"/>
                <a:sym typeface="Calibri" panose="020F0502020204030204" charset="0"/>
              </a:defRPr>
            </a:lvl5pPr>
            <a:lvl6pPr marL="2514600" indent="-228600">
              <a:spcBef>
                <a:spcPct val="20000"/>
              </a:spcBef>
              <a:buChar char="»"/>
              <a:defRPr sz="2000">
                <a:latin typeface="Calibri" panose="020F0502020204030204" charset="0"/>
                <a:sym typeface="Calibri" panose="020F0502020204030204" charset="0"/>
              </a:defRPr>
            </a:lvl6pPr>
            <a:lvl7pPr marL="2971800" indent="-228600">
              <a:spcBef>
                <a:spcPct val="20000"/>
              </a:spcBef>
              <a:buChar char="»"/>
              <a:defRPr sz="2000">
                <a:latin typeface="Calibri" panose="020F0502020204030204" charset="0"/>
                <a:sym typeface="Calibri" panose="020F0502020204030204" charset="0"/>
              </a:defRPr>
            </a:lvl7pPr>
            <a:lvl8pPr marL="3429000" indent="-228600">
              <a:spcBef>
                <a:spcPct val="20000"/>
              </a:spcBef>
              <a:buChar char="»"/>
              <a:defRPr sz="2000">
                <a:latin typeface="Calibri" panose="020F0502020204030204" charset="0"/>
                <a:sym typeface="Calibri" panose="020F0502020204030204" charset="0"/>
              </a:defRPr>
            </a:lvl8pPr>
            <a:lvl9pPr marL="3886200" indent="-228600">
              <a:spcBef>
                <a:spcPct val="20000"/>
              </a:spcBef>
              <a:buChar char="»"/>
              <a:defRPr sz="2000">
                <a:latin typeface="Calibri" panose="020F0502020204030204" charset="0"/>
                <a:sym typeface="Calibri" panose="020F0502020204030204" charset="0"/>
              </a:defRPr>
            </a:lvl9pPr>
          </a:lstStyle>
          <a:p>
            <a:pPr marL="0" indent="0" algn="ctr">
              <a:buNone/>
            </a:pPr>
            <a:r>
              <a:rPr lang="zh-CN" altLang="en-US" sz="2400" b="1" dirty="0"/>
              <a:t>至简</a:t>
            </a:r>
            <a:endParaRPr lang="zh-CN" altLang="en-US" sz="2400" b="1" dirty="0"/>
          </a:p>
        </p:txBody>
      </p:sp>
      <p:sp>
        <p:nvSpPr>
          <p:cNvPr id="6" name="TextBox 5"/>
          <p:cNvSpPr txBox="1"/>
          <p:nvPr/>
        </p:nvSpPr>
        <p:spPr>
          <a:xfrm>
            <a:off x="7779503" y="2748961"/>
            <a:ext cx="871508" cy="460375"/>
          </a:xfrm>
          <a:prstGeom prst="rect">
            <a:avLst/>
          </a:prstGeom>
        </p:spPr>
        <p:txBody>
          <a:bodyPr vert="horz" wrap="square" lIns="91440" tIns="45720" rIns="91440" bIns="45720" rtlCol="0" anchor="t" anchorCtr="0">
            <a:spAutoFit/>
          </a:bodyPr>
          <a:lstStyle>
            <a:lvl1pPr marL="342900" indent="-342900">
              <a:spcBef>
                <a:spcPct val="20000"/>
              </a:spcBef>
              <a:buChar char="•"/>
              <a:defRPr sz="1400">
                <a:latin typeface="+mn-lt"/>
                <a:ea typeface="+mn-ea"/>
                <a:sym typeface="Calibri" panose="020F0502020204030204" charset="0"/>
              </a:defRPr>
            </a:lvl1pPr>
            <a:lvl2pPr marL="742950" indent="-285750">
              <a:spcBef>
                <a:spcPct val="20000"/>
              </a:spcBef>
              <a:buChar char="–"/>
              <a:defRPr sz="1400">
                <a:latin typeface="Calibri" panose="020F0502020204030204" charset="0"/>
                <a:sym typeface="Calibri" panose="020F0502020204030204" charset="0"/>
              </a:defRPr>
            </a:lvl2pPr>
            <a:lvl3pPr marL="1143000" indent="-228600">
              <a:spcBef>
                <a:spcPct val="20000"/>
              </a:spcBef>
              <a:buChar char="•"/>
              <a:defRPr sz="1400">
                <a:latin typeface="Calibri" panose="020F0502020204030204" charset="0"/>
                <a:sym typeface="Calibri" panose="020F0502020204030204" charset="0"/>
              </a:defRPr>
            </a:lvl3pPr>
            <a:lvl4pPr marL="1600200" indent="-228600">
              <a:spcBef>
                <a:spcPct val="20000"/>
              </a:spcBef>
              <a:buChar char="–"/>
              <a:defRPr sz="1400">
                <a:latin typeface="Calibri" panose="020F0502020204030204" charset="0"/>
                <a:sym typeface="Calibri" panose="020F0502020204030204" charset="0"/>
              </a:defRPr>
            </a:lvl4pPr>
            <a:lvl5pPr marL="2057400" indent="-228600">
              <a:spcBef>
                <a:spcPct val="20000"/>
              </a:spcBef>
              <a:buChar char="»"/>
              <a:defRPr sz="1400">
                <a:latin typeface="Calibri" panose="020F0502020204030204" charset="0"/>
                <a:sym typeface="Calibri" panose="020F0502020204030204" charset="0"/>
              </a:defRPr>
            </a:lvl5pPr>
            <a:lvl6pPr marL="2514600" indent="-228600">
              <a:spcBef>
                <a:spcPct val="20000"/>
              </a:spcBef>
              <a:buChar char="»"/>
              <a:defRPr sz="2000">
                <a:latin typeface="Calibri" panose="020F0502020204030204" charset="0"/>
                <a:sym typeface="Calibri" panose="020F0502020204030204" charset="0"/>
              </a:defRPr>
            </a:lvl6pPr>
            <a:lvl7pPr marL="2971800" indent="-228600">
              <a:spcBef>
                <a:spcPct val="20000"/>
              </a:spcBef>
              <a:buChar char="»"/>
              <a:defRPr sz="2000">
                <a:latin typeface="Calibri" panose="020F0502020204030204" charset="0"/>
                <a:sym typeface="Calibri" panose="020F0502020204030204" charset="0"/>
              </a:defRPr>
            </a:lvl7pPr>
            <a:lvl8pPr marL="3429000" indent="-228600">
              <a:spcBef>
                <a:spcPct val="20000"/>
              </a:spcBef>
              <a:buChar char="»"/>
              <a:defRPr sz="2000">
                <a:latin typeface="Calibri" panose="020F0502020204030204" charset="0"/>
                <a:sym typeface="Calibri" panose="020F0502020204030204" charset="0"/>
              </a:defRPr>
            </a:lvl8pPr>
            <a:lvl9pPr marL="3886200" indent="-228600">
              <a:spcBef>
                <a:spcPct val="20000"/>
              </a:spcBef>
              <a:buChar char="»"/>
              <a:defRPr sz="2000">
                <a:latin typeface="Calibri" panose="020F0502020204030204" charset="0"/>
                <a:sym typeface="Calibri" panose="020F0502020204030204" charset="0"/>
              </a:defRPr>
            </a:lvl9pPr>
          </a:lstStyle>
          <a:p>
            <a:pPr marL="0" indent="0" algn="ctr">
              <a:buNone/>
            </a:pPr>
            <a:r>
              <a:rPr lang="zh-CN" altLang="en-US" sz="2400" b="1" dirty="0"/>
              <a:t>共赢</a:t>
            </a:r>
            <a:endParaRPr lang="zh-CN" altLang="en-US" sz="2400" b="1" dirty="0"/>
          </a:p>
        </p:txBody>
      </p:sp>
      <p:pic>
        <p:nvPicPr>
          <p:cNvPr id="17" name="Picture 16"/>
          <p:cNvPicPr/>
          <p:nvPr/>
        </p:nvPicPr>
        <p:blipFill>
          <a:blip r:embed="rId4"/>
          <a:srcRect/>
          <a:stretch>
            <a:fillRect/>
          </a:stretch>
        </p:blipFill>
        <p:spPr>
          <a:xfrm>
            <a:off x="0" y="425"/>
            <a:ext cx="4572000" cy="5143075"/>
          </a:xfrm>
          <a:custGeom>
            <a:avLst/>
            <a:gdLst>
              <a:gd name="connsiteX0" fmla="*/ 0 w 4572000"/>
              <a:gd name="connsiteY0" fmla="*/ 0 h 5143075"/>
              <a:gd name="connsiteX1" fmla="*/ 4572000 w 4572000"/>
              <a:gd name="connsiteY1" fmla="*/ 0 h 5143075"/>
              <a:gd name="connsiteX2" fmla="*/ 4572000 w 4572000"/>
              <a:gd name="connsiteY2" fmla="*/ 2008464 h 5143075"/>
              <a:gd name="connsiteX3" fmla="*/ 3613495 w 4572000"/>
              <a:gd name="connsiteY3" fmla="*/ 854708 h 5143075"/>
              <a:gd name="connsiteX4" fmla="*/ 2800695 w 4572000"/>
              <a:gd name="connsiteY4" fmla="*/ 1184908 h 5143075"/>
              <a:gd name="connsiteX5" fmla="*/ 4113028 w 4572000"/>
              <a:gd name="connsiteY5" fmla="*/ 2590375 h 5143075"/>
              <a:gd name="connsiteX6" fmla="*/ 2792228 w 4572000"/>
              <a:gd name="connsiteY6" fmla="*/ 3902708 h 5143075"/>
              <a:gd name="connsiteX7" fmla="*/ 3774362 w 4572000"/>
              <a:gd name="connsiteY7" fmla="*/ 4165175 h 5143075"/>
              <a:gd name="connsiteX8" fmla="*/ 4572000 w 4572000"/>
              <a:gd name="connsiteY8" fmla="*/ 3071909 h 5143075"/>
              <a:gd name="connsiteX9" fmla="*/ 4572000 w 4572000"/>
              <a:gd name="connsiteY9" fmla="*/ 5143075 h 5143075"/>
              <a:gd name="connsiteX10" fmla="*/ 0 w 4572000"/>
              <a:gd name="connsiteY10" fmla="*/ 5143075 h 514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2000" h="5143075">
                <a:moveTo>
                  <a:pt x="0" y="0"/>
                </a:moveTo>
                <a:lnTo>
                  <a:pt x="4572000" y="0"/>
                </a:lnTo>
                <a:lnTo>
                  <a:pt x="4572000" y="2008464"/>
                </a:lnTo>
                <a:lnTo>
                  <a:pt x="3613495" y="854708"/>
                </a:lnTo>
                <a:lnTo>
                  <a:pt x="2800695" y="1184908"/>
                </a:lnTo>
                <a:lnTo>
                  <a:pt x="4113028" y="2590375"/>
                </a:lnTo>
                <a:lnTo>
                  <a:pt x="2792228" y="3902708"/>
                </a:lnTo>
                <a:lnTo>
                  <a:pt x="3774362" y="4165175"/>
                </a:lnTo>
                <a:lnTo>
                  <a:pt x="4572000" y="3071909"/>
                </a:lnTo>
                <a:lnTo>
                  <a:pt x="4572000" y="5143075"/>
                </a:lnTo>
                <a:lnTo>
                  <a:pt x="0" y="5143075"/>
                </a:lnTo>
                <a:close/>
              </a:path>
            </a:pathLst>
          </a:custGeom>
        </p:spPr>
      </p:pic>
      <p:sp>
        <p:nvSpPr>
          <p:cNvPr id="25" name="Right Triangle 24"/>
          <p:cNvSpPr>
            <a:spLocks noChangeAspect="1"/>
          </p:cNvSpPr>
          <p:nvPr/>
        </p:nvSpPr>
        <p:spPr>
          <a:xfrm flipH="1" flipV="1">
            <a:off x="8365066" y="0"/>
            <a:ext cx="778933" cy="778933"/>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Straight Connector 26"/>
          <p:cNvCxnSpPr/>
          <p:nvPr/>
        </p:nvCxnSpPr>
        <p:spPr>
          <a:xfrm>
            <a:off x="5448706" y="2576643"/>
            <a:ext cx="320929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1800" dirty="0">
                <a:solidFill>
                  <a:srgbClr val="C00000"/>
                </a:solidFill>
                <a:latin typeface="微软雅黑" panose="020B0503020204020204" charset="-122"/>
                <a:ea typeface="微软雅黑" panose="020B0503020204020204" charset="-122"/>
              </a:rPr>
              <a:t>公司简介</a:t>
            </a:r>
            <a:endParaRPr lang="zh-CN" altLang="en-US" sz="1800" dirty="0">
              <a:solidFill>
                <a:srgbClr val="C00000"/>
              </a:solidFill>
              <a:latin typeface="微软雅黑" panose="020B0503020204020204" charset="-122"/>
              <a:ea typeface="微软雅黑" panose="020B0503020204020204" charset="-122"/>
            </a:endParaRPr>
          </a:p>
        </p:txBody>
      </p:sp>
      <p:pic>
        <p:nvPicPr>
          <p:cNvPr id="5" name="图片 4" descr="微信截图_20240604155649"/>
          <p:cNvPicPr>
            <a:picLocks noChangeAspect="1"/>
          </p:cNvPicPr>
          <p:nvPr>
            <p:custDataLst>
              <p:tags r:id="rId1"/>
            </p:custDataLst>
          </p:nvPr>
        </p:nvPicPr>
        <p:blipFill>
          <a:blip r:embed="rId2"/>
          <a:stretch>
            <a:fillRect/>
          </a:stretch>
        </p:blipFill>
        <p:spPr>
          <a:xfrm>
            <a:off x="7376795" y="4498340"/>
            <a:ext cx="1764030" cy="645160"/>
          </a:xfrm>
          <a:prstGeom prst="rect">
            <a:avLst/>
          </a:prstGeom>
        </p:spPr>
      </p:pic>
      <p:sp>
        <p:nvSpPr>
          <p:cNvPr id="8197" name="矩形 7"/>
          <p:cNvSpPr/>
          <p:nvPr>
            <p:custDataLst>
              <p:tags r:id="rId3"/>
            </p:custDataLst>
          </p:nvPr>
        </p:nvSpPr>
        <p:spPr>
          <a:xfrm>
            <a:off x="2103418" y="886539"/>
            <a:ext cx="2226171" cy="3637955"/>
          </a:xfrm>
          <a:prstGeom prst="round2SameRect">
            <a:avLst/>
          </a:prstGeom>
          <a:solidFill>
            <a:schemeClr val="bg1">
              <a:lumMod val="95000"/>
            </a:schemeClr>
          </a:solidFill>
          <a:ln w="9525">
            <a:noFill/>
          </a:ln>
        </p:spPr>
        <p:txBody>
          <a:bodyPr anchor="ctr" anchorCtr="0"/>
          <a:p>
            <a:pPr algn="ctr">
              <a:buClr>
                <a:schemeClr val="tx2"/>
              </a:buClr>
            </a:pPr>
            <a:endParaRPr sz="1690">
              <a:latin typeface="微软雅黑" panose="020B0503020204020204" charset="-122"/>
              <a:ea typeface="微软雅黑" panose="020B0503020204020204" charset="-122"/>
              <a:sym typeface="微软雅黑" panose="020B0503020204020204" charset="-122"/>
            </a:endParaRPr>
          </a:p>
        </p:txBody>
      </p:sp>
      <p:grpSp>
        <p:nvGrpSpPr>
          <p:cNvPr id="8" name="Group 7"/>
          <p:cNvGrpSpPr/>
          <p:nvPr/>
        </p:nvGrpSpPr>
        <p:grpSpPr>
          <a:xfrm>
            <a:off x="4552607" y="858484"/>
            <a:ext cx="3750310" cy="3636010"/>
            <a:chOff x="4538662" y="898631"/>
            <a:chExt cx="4444812" cy="4309345"/>
          </a:xfrm>
        </p:grpSpPr>
        <p:sp>
          <p:nvSpPr>
            <p:cNvPr id="8202" name="文本框 43"/>
            <p:cNvSpPr/>
            <p:nvPr>
              <p:custDataLst>
                <p:tags r:id="rId4"/>
              </p:custDataLst>
            </p:nvPr>
          </p:nvSpPr>
          <p:spPr>
            <a:xfrm>
              <a:off x="4681656" y="898631"/>
              <a:ext cx="4171950" cy="307777"/>
            </a:xfrm>
            <a:prstGeom prst="rect">
              <a:avLst/>
            </a:prstGeom>
            <a:noFill/>
            <a:ln w="9525">
              <a:noFill/>
            </a:ln>
          </p:spPr>
          <p:txBody>
            <a:bodyPr wrap="square" lIns="0" tIns="0" rIns="0" bIns="0">
              <a:noAutofit/>
            </a:bodyPr>
            <a:p>
              <a:pPr algn="ctr"/>
              <a:r>
                <a:rPr lang="zh-CN" altLang="en-US" sz="1800" b="1" dirty="0">
                  <a:solidFill>
                    <a:srgbClr val="0070C0"/>
                  </a:solidFill>
                  <a:latin typeface="微软雅黑" panose="020B0503020204020204" charset="-122"/>
                  <a:ea typeface="微软雅黑" panose="020B0503020204020204" charset="-122"/>
                  <a:sym typeface="微软雅黑" panose="020B0503020204020204" charset="-122"/>
                </a:rPr>
                <a:t>第一批全国性保险经纪公司</a:t>
              </a:r>
              <a:endParaRPr lang="zh-CN" altLang="en-US" sz="1800" b="1" dirty="0">
                <a:solidFill>
                  <a:srgbClr val="0070C0"/>
                </a:solidFill>
                <a:latin typeface="微软雅黑" panose="020B0503020204020204" charset="-122"/>
                <a:ea typeface="微软雅黑" panose="020B0503020204020204" charset="-122"/>
                <a:sym typeface="微软雅黑" panose="020B0503020204020204" charset="-122"/>
              </a:endParaRPr>
            </a:p>
          </p:txBody>
        </p:sp>
        <p:sp>
          <p:nvSpPr>
            <p:cNvPr id="8206" name="文本框 45"/>
            <p:cNvSpPr/>
            <p:nvPr>
              <p:custDataLst>
                <p:tags r:id="rId5"/>
              </p:custDataLst>
            </p:nvPr>
          </p:nvSpPr>
          <p:spPr>
            <a:xfrm>
              <a:off x="4538662" y="1395342"/>
              <a:ext cx="4444812" cy="3812634"/>
            </a:xfrm>
            <a:prstGeom prst="rect">
              <a:avLst/>
            </a:prstGeom>
            <a:noFill/>
            <a:ln w="9525">
              <a:noFill/>
            </a:ln>
          </p:spPr>
          <p:txBody>
            <a:bodyPr wrap="square" lIns="0" tIns="0" rIns="0" bIns="0">
              <a:noAutofit/>
            </a:bodyPr>
            <a:p>
              <a:pPr marL="171450" indent="-171450" algn="just">
                <a:lnSpc>
                  <a:spcPct val="200000"/>
                </a:lnSpc>
                <a:buFont typeface="Wingdings" panose="05000000000000000000" charset="0"/>
                <a:buChar char="Ø"/>
              </a:pPr>
              <a:r>
                <a:rPr sz="1200" dirty="0">
                  <a:latin typeface="微软雅黑" panose="020B0503020204020204" charset="-122"/>
                  <a:ea typeface="微软雅黑" panose="020B0503020204020204" charset="-122"/>
                  <a:sym typeface="微软雅黑" panose="020B0503020204020204" charset="-122"/>
                </a:rPr>
                <a:t>东方大地（武汉）保险经纪有限公司是</a:t>
              </a:r>
              <a:r>
                <a:rPr sz="1200" b="1" dirty="0">
                  <a:solidFill>
                    <a:srgbClr val="0070C0"/>
                  </a:solidFill>
                  <a:latin typeface="微软雅黑" panose="020B0503020204020204" charset="-122"/>
                  <a:ea typeface="微软雅黑" panose="020B0503020204020204" charset="-122"/>
                  <a:sym typeface="微软雅黑" panose="020B0503020204020204" charset="-122"/>
                </a:rPr>
                <a:t>2004年</a:t>
              </a:r>
              <a:r>
                <a:rPr sz="1200" dirty="0">
                  <a:latin typeface="微软雅黑" panose="020B0503020204020204" charset="-122"/>
                  <a:ea typeface="微软雅黑" panose="020B0503020204020204" charset="-122"/>
                  <a:sym typeface="微软雅黑" panose="020B0503020204020204" charset="-122"/>
                </a:rPr>
                <a:t>经原中国保险监督管理委员会批准，我国成立的</a:t>
              </a:r>
              <a:r>
                <a:rPr lang="zh-CN" sz="1200" dirty="0">
                  <a:latin typeface="微软雅黑" panose="020B0503020204020204" charset="-122"/>
                  <a:ea typeface="微软雅黑" panose="020B0503020204020204" charset="-122"/>
                  <a:sym typeface="微软雅黑" panose="020B0503020204020204" charset="-122"/>
                </a:rPr>
                <a:t>第一批</a:t>
              </a:r>
              <a:r>
                <a:rPr sz="1200" dirty="0">
                  <a:latin typeface="微软雅黑" panose="020B0503020204020204" charset="-122"/>
                  <a:ea typeface="微软雅黑" panose="020B0503020204020204" charset="-122"/>
                  <a:sym typeface="微软雅黑" panose="020B0503020204020204" charset="-122"/>
                </a:rPr>
                <a:t>全国性保险经纪公司，注册资本金为</a:t>
              </a:r>
              <a:r>
                <a:rPr lang="en-US" sz="1200" b="1" dirty="0">
                  <a:solidFill>
                    <a:srgbClr val="0070C0"/>
                  </a:solidFill>
                  <a:latin typeface="微软雅黑" panose="020B0503020204020204" charset="-122"/>
                  <a:ea typeface="微软雅黑" panose="020B0503020204020204" charset="-122"/>
                  <a:sym typeface="微软雅黑" panose="020B0503020204020204" charset="-122"/>
                </a:rPr>
                <a:t>8250</a:t>
              </a:r>
              <a:r>
                <a:rPr sz="1200" b="1" dirty="0">
                  <a:solidFill>
                    <a:srgbClr val="0070C0"/>
                  </a:solidFill>
                  <a:latin typeface="微软雅黑" panose="020B0503020204020204" charset="-122"/>
                  <a:ea typeface="微软雅黑" panose="020B0503020204020204" charset="-122"/>
                  <a:sym typeface="微软雅黑" panose="020B0503020204020204" charset="-122"/>
                </a:rPr>
                <a:t>万元</a:t>
              </a:r>
              <a:r>
                <a:rPr sz="1200" dirty="0">
                  <a:latin typeface="微软雅黑" panose="020B0503020204020204" charset="-122"/>
                  <a:ea typeface="微软雅黑" panose="020B0503020204020204" charset="-122"/>
                  <a:sym typeface="微软雅黑" panose="020B0503020204020204" charset="-122"/>
                </a:rPr>
                <a:t>。公司主要从事</a:t>
              </a:r>
              <a:r>
                <a:rPr sz="1200" b="1" dirty="0">
                  <a:solidFill>
                    <a:srgbClr val="0070C0"/>
                  </a:solidFill>
                  <a:latin typeface="微软雅黑" panose="020B0503020204020204" charset="-122"/>
                  <a:ea typeface="微软雅黑" panose="020B0503020204020204" charset="-122"/>
                  <a:sym typeface="微软雅黑" panose="020B0503020204020204" charset="-122"/>
                </a:rPr>
                <a:t>直接保险</a:t>
              </a:r>
              <a:r>
                <a:rPr sz="1200" dirty="0">
                  <a:latin typeface="微软雅黑" panose="020B0503020204020204" charset="-122"/>
                  <a:ea typeface="微软雅黑" panose="020B0503020204020204" charset="-122"/>
                  <a:sym typeface="微软雅黑" panose="020B0503020204020204" charset="-122"/>
                </a:rPr>
                <a:t>经纪业务、</a:t>
              </a:r>
              <a:r>
                <a:rPr sz="1200" b="1" dirty="0">
                  <a:solidFill>
                    <a:srgbClr val="0070C0"/>
                  </a:solidFill>
                  <a:latin typeface="微软雅黑" panose="020B0503020204020204" charset="-122"/>
                  <a:ea typeface="微软雅黑" panose="020B0503020204020204" charset="-122"/>
                  <a:sym typeface="微软雅黑" panose="020B0503020204020204" charset="-122"/>
                </a:rPr>
                <a:t>再保险</a:t>
              </a:r>
              <a:r>
                <a:rPr sz="1200" dirty="0">
                  <a:latin typeface="微软雅黑" panose="020B0503020204020204" charset="-122"/>
                  <a:ea typeface="微软雅黑" panose="020B0503020204020204" charset="-122"/>
                  <a:sym typeface="微软雅黑" panose="020B0503020204020204" charset="-122"/>
                </a:rPr>
                <a:t>经纪业务和咨询业务，包括风险评估与保险方案设计、</a:t>
              </a:r>
              <a:r>
                <a:rPr sz="1200" b="1" dirty="0">
                  <a:solidFill>
                    <a:srgbClr val="0070C0"/>
                  </a:solidFill>
                  <a:latin typeface="微软雅黑" panose="020B0503020204020204" charset="-122"/>
                  <a:ea typeface="微软雅黑" panose="020B0503020204020204" charset="-122"/>
                  <a:sym typeface="微软雅黑" panose="020B0503020204020204" charset="-122"/>
                </a:rPr>
                <a:t>产险及寿险</a:t>
              </a:r>
              <a:r>
                <a:rPr sz="1200" dirty="0">
                  <a:latin typeface="微软雅黑" panose="020B0503020204020204" charset="-122"/>
                  <a:ea typeface="微软雅黑" panose="020B0503020204020204" charset="-122"/>
                  <a:sym typeface="微软雅黑" panose="020B0503020204020204" charset="-122"/>
                </a:rPr>
                <a:t>产品定制、协助理赔、主动风险管理、顾问服务及政府采购代理等。</a:t>
              </a:r>
              <a:r>
                <a:rPr lang="en-US" sz="1200" dirty="0">
                  <a:latin typeface="微软雅黑" panose="020B0503020204020204" charset="-122"/>
                  <a:ea typeface="微软雅黑" panose="020B0503020204020204" charset="-122"/>
                  <a:sym typeface="微软雅黑" panose="020B0503020204020204" charset="-122"/>
                </a:rPr>
                <a:t>2023</a:t>
              </a:r>
              <a:r>
                <a:rPr lang="zh-CN" altLang="en-US" sz="1200" dirty="0">
                  <a:latin typeface="微软雅黑" panose="020B0503020204020204" charset="-122"/>
                  <a:ea typeface="微软雅黑" panose="020B0503020204020204" charset="-122"/>
                  <a:sym typeface="微软雅黑" panose="020B0503020204020204" charset="-122"/>
                </a:rPr>
                <a:t>年公司自建东方云服销售平台，拥有</a:t>
              </a:r>
              <a:r>
                <a:rPr sz="1200" b="1" dirty="0">
                  <a:solidFill>
                    <a:srgbClr val="0070C0"/>
                  </a:solidFill>
                  <a:latin typeface="微软雅黑" panose="020B0503020204020204" charset="-122"/>
                  <a:ea typeface="微软雅黑" panose="020B0503020204020204" charset="-122"/>
                  <a:sym typeface="微软雅黑" panose="020B0503020204020204" charset="-122"/>
                </a:rPr>
                <a:t>8000余名经纪人</a:t>
              </a:r>
              <a:r>
                <a:rPr lang="zh-CN" sz="1200" b="1" dirty="0">
                  <a:solidFill>
                    <a:srgbClr val="0070C0"/>
                  </a:solidFill>
                  <a:latin typeface="微软雅黑" panose="020B0503020204020204" charset="-122"/>
                  <a:ea typeface="微软雅黑" panose="020B0503020204020204" charset="-122"/>
                  <a:sym typeface="微软雅黑" panose="020B0503020204020204" charset="-122"/>
                </a:rPr>
                <a:t>、</a:t>
              </a:r>
              <a:r>
                <a:rPr sz="1200" b="1" dirty="0">
                  <a:solidFill>
                    <a:srgbClr val="0070C0"/>
                  </a:solidFill>
                  <a:latin typeface="微软雅黑" panose="020B0503020204020204" charset="-122"/>
                  <a:ea typeface="微软雅黑" panose="020B0503020204020204" charset="-122"/>
                  <a:sym typeface="微软雅黑" panose="020B0503020204020204" charset="-122"/>
                </a:rPr>
                <a:t>保费收入30亿元</a:t>
              </a:r>
              <a:r>
                <a:rPr lang="zh-CN" sz="1200" b="1" dirty="0">
                  <a:solidFill>
                    <a:srgbClr val="0070C0"/>
                  </a:solidFill>
                  <a:latin typeface="微软雅黑" panose="020B0503020204020204" charset="-122"/>
                  <a:ea typeface="微软雅黑" panose="020B0503020204020204" charset="-122"/>
                  <a:sym typeface="微软雅黑" panose="020B0503020204020204" charset="-122"/>
                </a:rPr>
                <a:t>、</a:t>
              </a:r>
              <a:r>
                <a:rPr sz="1200" b="1" dirty="0">
                  <a:solidFill>
                    <a:srgbClr val="0070C0"/>
                  </a:solidFill>
                  <a:latin typeface="微软雅黑" panose="020B0503020204020204" charset="-122"/>
                  <a:ea typeface="微软雅黑" panose="020B0503020204020204" charset="-122"/>
                  <a:sym typeface="微软雅黑" panose="020B0503020204020204" charset="-122"/>
                </a:rPr>
                <a:t>经纪费收入11亿元</a:t>
              </a:r>
              <a:r>
                <a:rPr lang="zh-CN" altLang="en-US" sz="1200" dirty="0">
                  <a:latin typeface="微软雅黑" panose="020B0503020204020204" charset="-122"/>
                  <a:ea typeface="微软雅黑" panose="020B0503020204020204" charset="-122"/>
                  <a:sym typeface="微软雅黑" panose="020B0503020204020204" charset="-122"/>
                </a:rPr>
                <a:t>。</a:t>
              </a:r>
              <a:endParaRPr lang="zh-CN" altLang="en-US" sz="1200" dirty="0">
                <a:latin typeface="微软雅黑" panose="020B0503020204020204" charset="-122"/>
                <a:ea typeface="微软雅黑" panose="020B0503020204020204" charset="-122"/>
                <a:sym typeface="微软雅黑" panose="020B0503020204020204" charset="-122"/>
              </a:endParaRPr>
            </a:p>
          </p:txBody>
        </p:sp>
      </p:grpSp>
      <p:grpSp>
        <p:nvGrpSpPr>
          <p:cNvPr id="7" name="Group 6"/>
          <p:cNvGrpSpPr/>
          <p:nvPr/>
        </p:nvGrpSpPr>
        <p:grpSpPr>
          <a:xfrm>
            <a:off x="782717" y="1706409"/>
            <a:ext cx="1516261" cy="1622078"/>
            <a:chOff x="139700" y="1504950"/>
            <a:chExt cx="1797050" cy="1922463"/>
          </a:xfrm>
        </p:grpSpPr>
        <p:sp>
          <p:nvSpPr>
            <p:cNvPr id="8203" name="椭圆 61"/>
            <p:cNvSpPr/>
            <p:nvPr>
              <p:custDataLst>
                <p:tags r:id="rId6"/>
              </p:custDataLst>
            </p:nvPr>
          </p:nvSpPr>
          <p:spPr>
            <a:xfrm>
              <a:off x="1365250" y="3009900"/>
              <a:ext cx="158750" cy="158750"/>
            </a:xfrm>
            <a:prstGeom prst="ellipse">
              <a:avLst/>
            </a:prstGeom>
            <a:gradFill rotWithShape="1">
              <a:gsLst>
                <a:gs pos="0">
                  <a:srgbClr val="0070C0">
                    <a:alpha val="100000"/>
                  </a:srgbClr>
                </a:gs>
                <a:gs pos="100000">
                  <a:srgbClr val="00B0F0">
                    <a:alpha val="100000"/>
                  </a:srgbClr>
                </a:gs>
              </a:gsLst>
              <a:lin ang="600000" scaled="1"/>
              <a:tileRect/>
            </a:gradFill>
            <a:ln w="9525" cap="flat" cmpd="sng">
              <a:solidFill>
                <a:srgbClr val="F2F2F2"/>
              </a:solidFill>
              <a:prstDash val="solid"/>
              <a:headEnd type="none" w="med" len="med"/>
              <a:tailEnd type="none" w="med" len="med"/>
            </a:ln>
          </p:spPr>
          <p:txBody>
            <a:bodyPr vert="horz" wrap="square" lIns="43397" tIns="21698" rIns="43397" bIns="21698" anchor="ctr" anchorCtr="0"/>
            <a:p>
              <a:pPr algn="ctr">
                <a:buNone/>
              </a:pPr>
              <a:endParaRPr sz="845" b="1" i="1" baseline="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8204" name="椭圆 63"/>
            <p:cNvSpPr/>
            <p:nvPr>
              <p:custDataLst>
                <p:tags r:id="rId7"/>
              </p:custDataLst>
            </p:nvPr>
          </p:nvSpPr>
          <p:spPr>
            <a:xfrm>
              <a:off x="1365250" y="3009900"/>
              <a:ext cx="158750" cy="158750"/>
            </a:xfrm>
            <a:prstGeom prst="ellipse">
              <a:avLst/>
            </a:prstGeom>
            <a:gradFill rotWithShape="1">
              <a:gsLst>
                <a:gs pos="0">
                  <a:srgbClr val="E30000">
                    <a:alpha val="100000"/>
                  </a:srgbClr>
                </a:gs>
                <a:gs pos="100000">
                  <a:srgbClr val="760303">
                    <a:alpha val="100000"/>
                  </a:srgbClr>
                </a:gs>
              </a:gsLst>
              <a:lin ang="600000" scaled="1"/>
              <a:tileRect/>
            </a:gradFill>
            <a:ln w="9525">
              <a:noFill/>
            </a:ln>
          </p:spPr>
          <p:txBody>
            <a:bodyPr vert="horz" wrap="square" lIns="43397" tIns="21698" rIns="43397" bIns="21698" anchor="ctr" anchorCtr="0"/>
            <a:p>
              <a:pPr algn="ctr">
                <a:buNone/>
              </a:pPr>
              <a:endParaRPr sz="845" b="1" i="1" baseline="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8205" name="椭圆 67"/>
            <p:cNvSpPr/>
            <p:nvPr>
              <p:custDataLst>
                <p:tags r:id="rId8"/>
              </p:custDataLst>
            </p:nvPr>
          </p:nvSpPr>
          <p:spPr>
            <a:xfrm>
              <a:off x="560388" y="2568575"/>
              <a:ext cx="306387" cy="306388"/>
            </a:xfrm>
            <a:prstGeom prst="ellipse">
              <a:avLst/>
            </a:prstGeom>
            <a:gradFill rotWithShape="1">
              <a:gsLst>
                <a:gs pos="0">
                  <a:srgbClr val="FFFFFF">
                    <a:alpha val="100000"/>
                  </a:srgbClr>
                </a:gs>
                <a:gs pos="35999">
                  <a:srgbClr val="FFFFFF">
                    <a:alpha val="100000"/>
                  </a:srgbClr>
                </a:gs>
                <a:gs pos="100000">
                  <a:srgbClr val="C7C7C7">
                    <a:alpha val="100000"/>
                  </a:srgbClr>
                </a:gs>
              </a:gsLst>
              <a:lin ang="18900000" scaled="1"/>
              <a:tileRect/>
            </a:gradFill>
            <a:ln w="9525" cap="flat" cmpd="sng">
              <a:solidFill>
                <a:srgbClr val="F2F2F2"/>
              </a:solidFill>
              <a:prstDash val="solid"/>
              <a:headEnd type="none" w="med" len="med"/>
              <a:tailEnd type="none" w="med" len="med"/>
            </a:ln>
          </p:spPr>
          <p:txBody>
            <a:bodyPr vert="horz" wrap="square" lIns="43397" tIns="21698" rIns="43397" bIns="21698" anchor="ctr" anchorCtr="0"/>
            <a:p>
              <a:pPr algn="ctr">
                <a:buNone/>
              </a:pPr>
              <a:endParaRPr sz="845" b="1" i="1" baseline="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8207" name="椭圆 52"/>
            <p:cNvSpPr/>
            <p:nvPr>
              <p:custDataLst>
                <p:tags r:id="rId9"/>
              </p:custDataLst>
            </p:nvPr>
          </p:nvSpPr>
          <p:spPr>
            <a:xfrm>
              <a:off x="223838" y="1714500"/>
              <a:ext cx="1712912" cy="1712913"/>
            </a:xfrm>
            <a:prstGeom prst="ellipse">
              <a:avLst/>
            </a:prstGeom>
            <a:solidFill>
              <a:schemeClr val="accent1"/>
            </a:solidFill>
            <a:ln w="9525" cap="flat" cmpd="sng">
              <a:noFill/>
              <a:prstDash val="solid"/>
              <a:headEnd type="none" w="med" len="med"/>
              <a:tailEnd type="none" w="med" len="med"/>
            </a:ln>
          </p:spPr>
          <p:txBody>
            <a:bodyPr vert="horz" wrap="square" lIns="43397" tIns="21698" rIns="43397" bIns="21698" anchor="ctr" anchorCtr="0"/>
            <a:p>
              <a:pPr algn="ctr">
                <a:buClr>
                  <a:schemeClr val="lt1"/>
                </a:buClr>
                <a:buNone/>
              </a:pPr>
              <a:endParaRPr sz="845" i="1" baseline="0">
                <a:solidFill>
                  <a:schemeClr val="lt1"/>
                </a:solidFill>
                <a:latin typeface="微软雅黑" panose="020B0503020204020204" charset="-122"/>
                <a:ea typeface="微软雅黑" panose="020B0503020204020204" charset="-122"/>
                <a:sym typeface="微软雅黑" panose="020B0503020204020204" charset="-122"/>
              </a:endParaRPr>
            </a:p>
          </p:txBody>
        </p:sp>
        <p:sp>
          <p:nvSpPr>
            <p:cNvPr id="8208" name="椭圆 53"/>
            <p:cNvSpPr/>
            <p:nvPr>
              <p:custDataLst>
                <p:tags r:id="rId10"/>
              </p:custDataLst>
            </p:nvPr>
          </p:nvSpPr>
          <p:spPr>
            <a:xfrm>
              <a:off x="270669" y="1761331"/>
              <a:ext cx="1619250" cy="1619250"/>
            </a:xfrm>
            <a:prstGeom prst="ellipse">
              <a:avLst/>
            </a:prstGeom>
            <a:solidFill>
              <a:schemeClr val="bg1"/>
            </a:solidFill>
            <a:ln w="9525" cap="flat" cmpd="sng">
              <a:noFill/>
              <a:prstDash val="solid"/>
              <a:headEnd type="none" w="med" len="med"/>
              <a:tailEnd type="none" w="med" len="med"/>
            </a:ln>
          </p:spPr>
          <p:txBody>
            <a:bodyPr vert="horz" wrap="square" lIns="43397" tIns="21698" rIns="43397" bIns="21698" anchor="ctr" anchorCtr="0"/>
            <a:p>
              <a:pPr algn="ctr">
                <a:buClr>
                  <a:schemeClr val="bg2"/>
                </a:buClr>
                <a:buNone/>
              </a:pPr>
              <a:endParaRPr sz="845" i="1" baseline="0">
                <a:solidFill>
                  <a:schemeClr val="lt1"/>
                </a:solidFill>
                <a:latin typeface="微软雅黑" panose="020B0503020204020204" charset="-122"/>
                <a:ea typeface="微软雅黑" panose="020B0503020204020204" charset="-122"/>
                <a:sym typeface="微软雅黑" panose="020B0503020204020204" charset="-122"/>
              </a:endParaRPr>
            </a:p>
          </p:txBody>
        </p:sp>
        <p:sp>
          <p:nvSpPr>
            <p:cNvPr id="8209" name="文本框 26"/>
            <p:cNvSpPr/>
            <p:nvPr>
              <p:custDataLst>
                <p:tags r:id="rId11"/>
              </p:custDataLst>
            </p:nvPr>
          </p:nvSpPr>
          <p:spPr>
            <a:xfrm>
              <a:off x="457994" y="2155825"/>
              <a:ext cx="1244600" cy="848172"/>
            </a:xfrm>
            <a:prstGeom prst="rect">
              <a:avLst/>
            </a:prstGeom>
            <a:noFill/>
            <a:ln w="9525">
              <a:noFill/>
            </a:ln>
          </p:spPr>
          <p:txBody>
            <a:bodyPr wrap="square">
              <a:spAutoFit/>
            </a:bodyPr>
            <a:p>
              <a:pPr algn="ctr">
                <a:buNone/>
              </a:pPr>
              <a:r>
                <a:rPr lang="zh-CN" altLang="en-US" sz="2025" b="1" i="1" baseline="0" dirty="0">
                  <a:solidFill>
                    <a:srgbClr val="C00000"/>
                  </a:solidFill>
                  <a:latin typeface="微软雅黑" panose="020B0503020204020204" charset="-122"/>
                  <a:ea typeface="微软雅黑" panose="020B0503020204020204" charset="-122"/>
                  <a:sym typeface="微软雅黑" panose="020B0503020204020204" charset="-122"/>
                </a:rPr>
                <a:t>东方</a:t>
              </a:r>
              <a:endParaRPr lang="zh-CN" altLang="en-US" sz="2025" b="1" i="1" baseline="0" dirty="0">
                <a:solidFill>
                  <a:srgbClr val="C00000"/>
                </a:solidFill>
                <a:latin typeface="微软雅黑" panose="020B0503020204020204" charset="-122"/>
                <a:ea typeface="微软雅黑" panose="020B0503020204020204" charset="-122"/>
                <a:sym typeface="微软雅黑" panose="020B0503020204020204" charset="-122"/>
              </a:endParaRPr>
            </a:p>
            <a:p>
              <a:pPr algn="ctr">
                <a:buNone/>
              </a:pPr>
              <a:r>
                <a:rPr lang="zh-CN" altLang="en-US" sz="2025" b="1" i="1" baseline="0" dirty="0">
                  <a:solidFill>
                    <a:srgbClr val="C00000"/>
                  </a:solidFill>
                  <a:latin typeface="微软雅黑" panose="020B0503020204020204" charset="-122"/>
                  <a:ea typeface="微软雅黑" panose="020B0503020204020204" charset="-122"/>
                  <a:sym typeface="微软雅黑" panose="020B0503020204020204" charset="-122"/>
                </a:rPr>
                <a:t>大地</a:t>
              </a:r>
              <a:endParaRPr lang="zh-CN" altLang="en-US" sz="2025" b="1" i="1" baseline="0"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8210" name="椭圆 65"/>
            <p:cNvSpPr/>
            <p:nvPr>
              <p:custDataLst>
                <p:tags r:id="rId12"/>
              </p:custDataLst>
            </p:nvPr>
          </p:nvSpPr>
          <p:spPr>
            <a:xfrm>
              <a:off x="139700" y="1504950"/>
              <a:ext cx="677863" cy="676275"/>
            </a:xfrm>
            <a:prstGeom prst="ellipse">
              <a:avLst/>
            </a:prstGeom>
            <a:gradFill rotWithShape="1">
              <a:gsLst>
                <a:gs pos="0">
                  <a:srgbClr val="FFFFFF">
                    <a:alpha val="100000"/>
                  </a:srgbClr>
                </a:gs>
                <a:gs pos="35999">
                  <a:srgbClr val="FFFFFF">
                    <a:alpha val="100000"/>
                  </a:srgbClr>
                </a:gs>
                <a:gs pos="100000">
                  <a:srgbClr val="C7C7C7">
                    <a:alpha val="100000"/>
                  </a:srgbClr>
                </a:gs>
              </a:gsLst>
              <a:lin ang="18900000" scaled="1"/>
              <a:tileRect/>
            </a:gradFill>
            <a:ln w="9525" cap="flat" cmpd="sng">
              <a:solidFill>
                <a:srgbClr val="FFFFFF"/>
              </a:solidFill>
              <a:prstDash val="solid"/>
              <a:headEnd type="none" w="med" len="med"/>
              <a:tailEnd type="none" w="med" len="med"/>
            </a:ln>
          </p:spPr>
          <p:txBody>
            <a:bodyPr vert="horz" wrap="square" lIns="43397" tIns="21698" rIns="43397" bIns="21698" anchor="ctr" anchorCtr="0"/>
            <a:p>
              <a:pPr algn="ctr">
                <a:buNone/>
              </a:pPr>
              <a:endParaRPr sz="845" b="1" i="1" baseline="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8211" name="矩形 95"/>
            <p:cNvSpPr/>
            <p:nvPr>
              <p:custDataLst>
                <p:tags r:id="rId13"/>
              </p:custDataLst>
            </p:nvPr>
          </p:nvSpPr>
          <p:spPr>
            <a:xfrm>
              <a:off x="139700" y="1620838"/>
              <a:ext cx="677863" cy="437256"/>
            </a:xfrm>
            <a:prstGeom prst="rect">
              <a:avLst/>
            </a:prstGeom>
            <a:noFill/>
            <a:ln w="9525">
              <a:noFill/>
            </a:ln>
          </p:spPr>
          <p:txBody>
            <a:bodyPr wrap="square" lIns="57857" tIns="28929" rIns="57857" bIns="28929">
              <a:spAutoFit/>
            </a:bodyPr>
            <a:p>
              <a:pPr algn="ctr">
                <a:buNone/>
              </a:pPr>
              <a:r>
                <a:rPr lang="en-US" altLang="zh-CN" sz="845" b="1" i="1" baseline="0" dirty="0">
                  <a:solidFill>
                    <a:srgbClr val="000000"/>
                  </a:solidFill>
                  <a:latin typeface="微软雅黑" panose="020B0503020204020204" charset="-122"/>
                  <a:ea typeface="微软雅黑" panose="020B0503020204020204" charset="-122"/>
                  <a:sym typeface="微软雅黑" panose="020B0503020204020204" charset="-122"/>
                </a:rPr>
                <a:t>Since </a:t>
              </a:r>
              <a:endParaRPr lang="en-US" altLang="zh-CN" sz="845" b="1" i="1" baseline="0" dirty="0">
                <a:solidFill>
                  <a:srgbClr val="000000"/>
                </a:solidFill>
                <a:latin typeface="微软雅黑" panose="020B0503020204020204" charset="-122"/>
                <a:ea typeface="微软雅黑" panose="020B0503020204020204" charset="-122"/>
                <a:sym typeface="微软雅黑" panose="020B0503020204020204" charset="-122"/>
              </a:endParaRPr>
            </a:p>
            <a:p>
              <a:pPr algn="ctr">
                <a:buNone/>
              </a:pPr>
              <a:r>
                <a:rPr lang="en-US" altLang="zh-CN" sz="1180" b="1" i="1" baseline="0" dirty="0">
                  <a:solidFill>
                    <a:srgbClr val="000000"/>
                  </a:solidFill>
                  <a:latin typeface="微软雅黑" panose="020B0503020204020204" charset="-122"/>
                  <a:ea typeface="微软雅黑" panose="020B0503020204020204" charset="-122"/>
                  <a:sym typeface="微软雅黑" panose="020B0503020204020204" charset="-122"/>
                </a:rPr>
                <a:t>2004</a:t>
              </a:r>
              <a:endParaRPr lang="en-US" altLang="zh-CN" sz="1180" b="1" i="1" baseline="0" dirty="0">
                <a:solidFill>
                  <a:srgbClr val="000000"/>
                </a:solidFill>
                <a:latin typeface="微软雅黑" panose="020B0503020204020204" charset="-122"/>
                <a:ea typeface="微软雅黑" panose="020B0503020204020204" charset="-122"/>
                <a:sym typeface="微软雅黑" panose="020B0503020204020204" charset="-122"/>
              </a:endParaRPr>
            </a:p>
          </p:txBody>
        </p:sp>
      </p:grpSp>
      <p:sp>
        <p:nvSpPr>
          <p:cNvPr id="8201" name="矩形 110"/>
          <p:cNvSpPr/>
          <p:nvPr>
            <p:custDataLst>
              <p:tags r:id="rId14"/>
            </p:custDataLst>
          </p:nvPr>
        </p:nvSpPr>
        <p:spPr>
          <a:xfrm>
            <a:off x="3101238" y="2820121"/>
            <a:ext cx="1100026" cy="656332"/>
          </a:xfrm>
          <a:prstGeom prst="rect">
            <a:avLst/>
          </a:prstGeom>
          <a:noFill/>
          <a:ln w="9525">
            <a:noFill/>
          </a:ln>
        </p:spPr>
        <p:txBody>
          <a:bodyPr wrap="square" lIns="0" tIns="0" rIns="0" bIns="0" anchor="ctr">
            <a:noAutofit/>
          </a:bodyPr>
          <a:p>
            <a:pPr defTabSz="457200">
              <a:lnSpc>
                <a:spcPct val="150000"/>
              </a:lnSpc>
              <a:buClr>
                <a:schemeClr val="tx1"/>
              </a:buClr>
              <a:buFont typeface="Wingdings" panose="05000000000000000000" pitchFamily="2" charset="2"/>
              <a:tabLst>
                <a:tab pos="285750" algn="l"/>
              </a:tabLst>
            </a:pPr>
            <a:r>
              <a:rPr lang="zh-CN" altLang="en-US" sz="1350" dirty="0">
                <a:latin typeface="微软雅黑" panose="020B0503020204020204" charset="-122"/>
                <a:ea typeface="微软雅黑" panose="020B0503020204020204" charset="-122"/>
                <a:sym typeface="微软雅黑" panose="020B0503020204020204" charset="-122"/>
              </a:rPr>
              <a:t>服务客户</a:t>
            </a:r>
            <a:endParaRPr lang="zh-CN" altLang="en-US" sz="1350" dirty="0">
              <a:latin typeface="微软雅黑" panose="020B0503020204020204" charset="-122"/>
              <a:ea typeface="微软雅黑" panose="020B0503020204020204" charset="-122"/>
              <a:sym typeface="微软雅黑" panose="020B0503020204020204" charset="-122"/>
            </a:endParaRPr>
          </a:p>
          <a:p>
            <a:pPr defTabSz="457200">
              <a:lnSpc>
                <a:spcPct val="150000"/>
              </a:lnSpc>
              <a:buClr>
                <a:schemeClr val="tx1"/>
              </a:buClr>
              <a:buFont typeface="Wingdings" panose="05000000000000000000" pitchFamily="2" charset="2"/>
              <a:tabLst>
                <a:tab pos="285750" algn="l"/>
              </a:tabLst>
            </a:pPr>
            <a:r>
              <a:rPr lang="zh-CN" altLang="en-US" sz="2025" b="1" dirty="0">
                <a:solidFill>
                  <a:srgbClr val="FF0000"/>
                </a:solidFill>
                <a:latin typeface="微软雅黑" panose="020B0503020204020204" charset="-122"/>
                <a:ea typeface="微软雅黑" panose="020B0503020204020204" charset="-122"/>
                <a:sym typeface="微软雅黑" panose="020B0503020204020204" charset="-122"/>
              </a:rPr>
              <a:t>10</a:t>
            </a:r>
            <a:r>
              <a:rPr lang="en-US" altLang="zh-CN" sz="2025" b="1" dirty="0">
                <a:solidFill>
                  <a:srgbClr val="FF0000"/>
                </a:solidFill>
                <a:latin typeface="微软雅黑" panose="020B0503020204020204" charset="-122"/>
                <a:ea typeface="微软雅黑" panose="020B0503020204020204" charset="-122"/>
                <a:sym typeface="微软雅黑" panose="020B0503020204020204" charset="-122"/>
              </a:rPr>
              <a:t>00</a:t>
            </a:r>
            <a:r>
              <a:rPr lang="zh-CN" altLang="en-US" sz="2025" b="1" dirty="0">
                <a:solidFill>
                  <a:srgbClr val="FF0000"/>
                </a:solidFill>
                <a:latin typeface="微软雅黑" panose="020B0503020204020204" charset="-122"/>
                <a:ea typeface="微软雅黑" panose="020B0503020204020204" charset="-122"/>
                <a:sym typeface="微软雅黑" panose="020B0503020204020204" charset="-122"/>
              </a:rPr>
              <a:t>万</a:t>
            </a:r>
            <a:r>
              <a:rPr lang="en-US" altLang="zh-CN" sz="2025" b="1" dirty="0">
                <a:solidFill>
                  <a:srgbClr val="FF0000"/>
                </a:solidFill>
                <a:latin typeface="微软雅黑" panose="020B0503020204020204" charset="-122"/>
                <a:ea typeface="微软雅黑" panose="020B0503020204020204" charset="-122"/>
                <a:sym typeface="微软雅黑" panose="020B0503020204020204" charset="-122"/>
              </a:rPr>
              <a:t>+</a:t>
            </a:r>
            <a:endParaRPr lang="en-US" altLang="zh-CN" sz="2025" b="1" i="1" baseline="0" dirty="0">
              <a:solidFill>
                <a:srgbClr val="FF0000"/>
              </a:solidFill>
              <a:latin typeface="微软雅黑" panose="020B0503020204020204" charset="-122"/>
              <a:ea typeface="微软雅黑" panose="020B0503020204020204" charset="-122"/>
              <a:sym typeface="微软雅黑" panose="020B0503020204020204" charset="-122"/>
            </a:endParaRPr>
          </a:p>
        </p:txBody>
      </p:sp>
      <p:grpSp>
        <p:nvGrpSpPr>
          <p:cNvPr id="3" name="Group 4"/>
          <p:cNvGrpSpPr/>
          <p:nvPr/>
        </p:nvGrpSpPr>
        <p:grpSpPr>
          <a:xfrm>
            <a:off x="2385373" y="2865195"/>
            <a:ext cx="566184" cy="566184"/>
            <a:chOff x="2654300" y="3502025"/>
            <a:chExt cx="534988" cy="477838"/>
          </a:xfrm>
        </p:grpSpPr>
        <p:sp>
          <p:nvSpPr>
            <p:cNvPr id="8212" name="Oval 8"/>
            <p:cNvSpPr/>
            <p:nvPr>
              <p:custDataLst>
                <p:tags r:id="rId15"/>
              </p:custDataLst>
            </p:nvPr>
          </p:nvSpPr>
          <p:spPr>
            <a:xfrm>
              <a:off x="2654300" y="3502025"/>
              <a:ext cx="534988" cy="477838"/>
            </a:xfrm>
            <a:prstGeom prst="ellipse">
              <a:avLst/>
            </a:prstGeom>
            <a:solidFill>
              <a:schemeClr val="bg1"/>
            </a:solidFill>
            <a:ln w="9525">
              <a:noFill/>
            </a:ln>
          </p:spPr>
          <p:txBody>
            <a:bodyPr vert="horz" wrap="square" lIns="54836" tIns="27417" rIns="54836" bIns="27417" anchor="ctr" anchorCtr="0"/>
            <a:p>
              <a:pPr algn="ctr">
                <a:buNone/>
              </a:pPr>
              <a:endParaRPr sz="1180" b="1" i="1" baseline="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8213" name="任意多边形 75"/>
            <p:cNvSpPr/>
            <p:nvPr>
              <p:custDataLst>
                <p:tags r:id="rId16"/>
              </p:custDataLst>
            </p:nvPr>
          </p:nvSpPr>
          <p:spPr>
            <a:xfrm>
              <a:off x="2740026" y="3594101"/>
              <a:ext cx="363537" cy="293687"/>
            </a:xfrm>
            <a:custGeom>
              <a:avLst/>
              <a:gdLst>
                <a:gd name="txL" fmla="*/ 0 w 613253"/>
                <a:gd name="txT" fmla="*/ 0 h 438850"/>
                <a:gd name="txR" fmla="*/ 613253 w 613253"/>
                <a:gd name="txB" fmla="*/ 438850 h 438850"/>
              </a:gdLst>
              <a:ahLst/>
              <a:cxnLst>
                <a:cxn ang="0">
                  <a:pos x="387898" y="243653"/>
                </a:cxn>
                <a:cxn ang="0">
                  <a:pos x="395944" y="271151"/>
                </a:cxn>
                <a:cxn ang="0">
                  <a:pos x="351715" y="369631"/>
                </a:cxn>
                <a:cxn ang="0">
                  <a:pos x="351092" y="369631"/>
                </a:cxn>
                <a:cxn ang="0">
                  <a:pos x="351529" y="370046"/>
                </a:cxn>
                <a:cxn ang="0">
                  <a:pos x="351093" y="371017"/>
                </a:cxn>
                <a:cxn ang="0">
                  <a:pos x="352550" y="371017"/>
                </a:cxn>
                <a:cxn ang="0">
                  <a:pos x="402076" y="418085"/>
                </a:cxn>
                <a:cxn ang="0">
                  <a:pos x="451601" y="371017"/>
                </a:cxn>
                <a:cxn ang="0">
                  <a:pos x="453059" y="371017"/>
                </a:cxn>
                <a:cxn ang="0">
                  <a:pos x="452623" y="370045"/>
                </a:cxn>
                <a:cxn ang="0">
                  <a:pos x="453059" y="369631"/>
                </a:cxn>
                <a:cxn ang="0">
                  <a:pos x="452437" y="369631"/>
                </a:cxn>
                <a:cxn ang="0">
                  <a:pos x="408207" y="271149"/>
                </a:cxn>
                <a:cxn ang="0">
                  <a:pos x="416253" y="243653"/>
                </a:cxn>
                <a:cxn ang="0">
                  <a:pos x="157406" y="216295"/>
                </a:cxn>
                <a:cxn ang="0">
                  <a:pos x="163926" y="238576"/>
                </a:cxn>
                <a:cxn ang="0">
                  <a:pos x="128088" y="318371"/>
                </a:cxn>
                <a:cxn ang="0">
                  <a:pos x="127583" y="318371"/>
                </a:cxn>
                <a:cxn ang="0">
                  <a:pos x="127937" y="318708"/>
                </a:cxn>
                <a:cxn ang="0">
                  <a:pos x="127584" y="319494"/>
                </a:cxn>
                <a:cxn ang="0">
                  <a:pos x="128765" y="319494"/>
                </a:cxn>
                <a:cxn ang="0">
                  <a:pos x="168894" y="357632"/>
                </a:cxn>
                <a:cxn ang="0">
                  <a:pos x="209023" y="319494"/>
                </a:cxn>
                <a:cxn ang="0">
                  <a:pos x="210205" y="319494"/>
                </a:cxn>
                <a:cxn ang="0">
                  <a:pos x="209851" y="318707"/>
                </a:cxn>
                <a:cxn ang="0">
                  <a:pos x="210204" y="318371"/>
                </a:cxn>
                <a:cxn ang="0">
                  <a:pos x="209701" y="318371"/>
                </a:cxn>
                <a:cxn ang="0">
                  <a:pos x="173862" y="238574"/>
                </a:cxn>
                <a:cxn ang="0">
                  <a:pos x="180381" y="216295"/>
                </a:cxn>
                <a:cxn ang="0">
                  <a:pos x="402620" y="0"/>
                </a:cxn>
                <a:cxn ang="0">
                  <a:pos x="515766" y="114905"/>
                </a:cxn>
                <a:cxn ang="0">
                  <a:pos x="454423" y="215466"/>
                </a:cxn>
                <a:cxn ang="0">
                  <a:pos x="454423" y="231044"/>
                </a:cxn>
                <a:cxn ang="0">
                  <a:pos x="613253" y="391500"/>
                </a:cxn>
                <a:cxn ang="0">
                  <a:pos x="398531" y="438850"/>
                </a:cxn>
                <a:cxn ang="0">
                  <a:pos x="193634" y="395700"/>
                </a:cxn>
                <a:cxn ang="0">
                  <a:pos x="203279" y="370444"/>
                </a:cxn>
                <a:cxn ang="0">
                  <a:pos x="166022" y="374457"/>
                </a:cxn>
                <a:cxn ang="0">
                  <a:pos x="0" y="339494"/>
                </a:cxn>
                <a:cxn ang="0">
                  <a:pos x="125154" y="207518"/>
                </a:cxn>
                <a:cxn ang="0">
                  <a:pos x="125154" y="191945"/>
                </a:cxn>
                <a:cxn ang="0">
                  <a:pos x="77656" y="111974"/>
                </a:cxn>
                <a:cxn ang="0">
                  <a:pos x="169335" y="18870"/>
                </a:cxn>
                <a:cxn ang="0">
                  <a:pos x="261014" y="111974"/>
                </a:cxn>
                <a:cxn ang="0">
                  <a:pos x="211310" y="193456"/>
                </a:cxn>
                <a:cxn ang="0">
                  <a:pos x="211310" y="206078"/>
                </a:cxn>
                <a:cxn ang="0">
                  <a:pos x="292834" y="252540"/>
                </a:cxn>
                <a:cxn ang="0">
                  <a:pos x="295048" y="255467"/>
                </a:cxn>
                <a:cxn ang="0">
                  <a:pos x="348094" y="232822"/>
                </a:cxn>
                <a:cxn ang="0">
                  <a:pos x="348094" y="213602"/>
                </a:cxn>
                <a:cxn ang="0">
                  <a:pos x="289474" y="114905"/>
                </a:cxn>
                <a:cxn ang="0">
                  <a:pos x="402620" y="0"/>
                </a:cxn>
              </a:cxnLst>
              <a:rect l="txL" t="txT" r="txR" b="txB"/>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accent5"/>
            </a:solidFill>
            <a:ln w="9525">
              <a:noFill/>
            </a:ln>
          </p:spPr>
          <p:txBody>
            <a:bodyPr anchor="ctr" anchorCtr="0"/>
            <a:p>
              <a:pPr algn="ctr">
                <a:buNone/>
              </a:pPr>
              <a:endParaRPr sz="1350" b="1" i="1" baseline="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8214" name="矩形 112"/>
          <p:cNvSpPr/>
          <p:nvPr>
            <p:custDataLst>
              <p:tags r:id="rId17"/>
            </p:custDataLst>
          </p:nvPr>
        </p:nvSpPr>
        <p:spPr>
          <a:xfrm>
            <a:off x="3101239" y="2019740"/>
            <a:ext cx="1066983" cy="656332"/>
          </a:xfrm>
          <a:prstGeom prst="rect">
            <a:avLst/>
          </a:prstGeom>
          <a:noFill/>
          <a:ln w="9525">
            <a:noFill/>
          </a:ln>
        </p:spPr>
        <p:txBody>
          <a:bodyPr wrap="square" lIns="0" tIns="0" rIns="0" bIns="0" anchor="ctr">
            <a:noAutofit/>
          </a:bodyPr>
          <a:p>
            <a:pPr defTabSz="457200">
              <a:lnSpc>
                <a:spcPct val="150000"/>
              </a:lnSpc>
              <a:buClr>
                <a:schemeClr val="tx1"/>
              </a:buClr>
              <a:buFont typeface="Wingdings" panose="05000000000000000000" pitchFamily="2" charset="2"/>
              <a:tabLst>
                <a:tab pos="285750" algn="l"/>
              </a:tabLst>
            </a:pPr>
            <a:r>
              <a:rPr lang="zh-CN" altLang="en-US" sz="1350" dirty="0">
                <a:latin typeface="微软雅黑" panose="020B0503020204020204" charset="-122"/>
                <a:ea typeface="微软雅黑" panose="020B0503020204020204" charset="-122"/>
                <a:sym typeface="微软雅黑" panose="020B0503020204020204" charset="-122"/>
              </a:rPr>
              <a:t>合作保司</a:t>
            </a:r>
            <a:endParaRPr lang="zh-CN" altLang="en-US" sz="1350" dirty="0">
              <a:latin typeface="微软雅黑" panose="020B0503020204020204" charset="-122"/>
              <a:ea typeface="微软雅黑" panose="020B0503020204020204" charset="-122"/>
              <a:sym typeface="微软雅黑" panose="020B0503020204020204" charset="-122"/>
            </a:endParaRPr>
          </a:p>
          <a:p>
            <a:pPr defTabSz="457200">
              <a:lnSpc>
                <a:spcPct val="150000"/>
              </a:lnSpc>
              <a:buClr>
                <a:schemeClr val="tx1"/>
              </a:buClr>
              <a:buFont typeface="Wingdings" panose="05000000000000000000" pitchFamily="2" charset="2"/>
              <a:tabLst>
                <a:tab pos="285750" algn="l"/>
              </a:tabLst>
            </a:pPr>
            <a:r>
              <a:rPr lang="en-US" altLang="zh-CN" sz="2025" b="1" dirty="0">
                <a:solidFill>
                  <a:srgbClr val="FF0000"/>
                </a:solidFill>
                <a:latin typeface="微软雅黑" panose="020B0503020204020204" charset="-122"/>
                <a:ea typeface="微软雅黑" panose="020B0503020204020204" charset="-122"/>
                <a:sym typeface="微软雅黑" panose="020B0503020204020204" charset="-122"/>
              </a:rPr>
              <a:t>100+</a:t>
            </a:r>
            <a:endParaRPr lang="en-US" altLang="zh-CN" sz="2025" b="1" i="1" baseline="0" dirty="0">
              <a:solidFill>
                <a:srgbClr val="FF0000"/>
              </a:solidFill>
              <a:latin typeface="微软雅黑" panose="020B0503020204020204" charset="-122"/>
              <a:ea typeface="微软雅黑" panose="020B0503020204020204" charset="-122"/>
              <a:sym typeface="微软雅黑" panose="020B0503020204020204" charset="-122"/>
            </a:endParaRPr>
          </a:p>
        </p:txBody>
      </p:sp>
      <p:grpSp>
        <p:nvGrpSpPr>
          <p:cNvPr id="6" name="Group 3"/>
          <p:cNvGrpSpPr/>
          <p:nvPr/>
        </p:nvGrpSpPr>
        <p:grpSpPr>
          <a:xfrm>
            <a:off x="2385373" y="2064814"/>
            <a:ext cx="566184" cy="566184"/>
            <a:chOff x="2632075" y="2073275"/>
            <a:chExt cx="536575" cy="477838"/>
          </a:xfrm>
        </p:grpSpPr>
        <p:sp>
          <p:nvSpPr>
            <p:cNvPr id="8198" name="Oval 8"/>
            <p:cNvSpPr/>
            <p:nvPr>
              <p:custDataLst>
                <p:tags r:id="rId18"/>
              </p:custDataLst>
            </p:nvPr>
          </p:nvSpPr>
          <p:spPr>
            <a:xfrm>
              <a:off x="2632075" y="2073275"/>
              <a:ext cx="536575" cy="477838"/>
            </a:xfrm>
            <a:prstGeom prst="ellipse">
              <a:avLst/>
            </a:prstGeom>
            <a:solidFill>
              <a:schemeClr val="bg1"/>
            </a:solidFill>
            <a:ln w="9525">
              <a:noFill/>
            </a:ln>
          </p:spPr>
          <p:txBody>
            <a:bodyPr vert="horz" wrap="square" lIns="54836" tIns="27417" rIns="54836" bIns="27417" anchor="ctr" anchorCtr="0"/>
            <a:p>
              <a:pPr algn="ctr">
                <a:buNone/>
              </a:pPr>
              <a:endParaRPr sz="1180" b="1" i="1" baseline="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8215" name="图片 3" descr="3b333635383736383bbacfd7f7"/>
            <p:cNvPicPr>
              <a:picLocks noChangeAspect="1"/>
            </p:cNvPicPr>
            <p:nvPr>
              <p:custDataLst>
                <p:tags r:id="rId19"/>
              </p:custDataLst>
            </p:nvPr>
          </p:nvPicPr>
          <p:blipFill>
            <a:blip r:embed="rId20">
              <a:extLst>
                <a:ext uri="{BEBA8EAE-BF5A-486C-A8C5-ECC9F3942E4B}">
                  <a14:imgProps xmlns:a14="http://schemas.microsoft.com/office/drawing/2010/main">
                    <a14:imgLayer r:embed="rId21">
                      <a14:imgEffect>
                        <a14:saturation sat="0"/>
                      </a14:imgEffect>
                    </a14:imgLayer>
                  </a14:imgProps>
                </a:ext>
              </a:extLst>
            </a:blip>
            <a:stretch>
              <a:fillRect/>
            </a:stretch>
          </p:blipFill>
          <p:spPr>
            <a:xfrm>
              <a:off x="2744787" y="2156619"/>
              <a:ext cx="311150" cy="311150"/>
            </a:xfrm>
            <a:prstGeom prst="rect">
              <a:avLst/>
            </a:prstGeom>
            <a:noFill/>
            <a:ln w="9525">
              <a:noFill/>
            </a:ln>
          </p:spPr>
        </p:pic>
      </p:grpSp>
      <p:sp>
        <p:nvSpPr>
          <p:cNvPr id="8200" name="矩形 112"/>
          <p:cNvSpPr/>
          <p:nvPr>
            <p:custDataLst>
              <p:tags r:id="rId22"/>
            </p:custDataLst>
          </p:nvPr>
        </p:nvSpPr>
        <p:spPr>
          <a:xfrm>
            <a:off x="3101239" y="1219357"/>
            <a:ext cx="1066983" cy="656332"/>
          </a:xfrm>
          <a:prstGeom prst="rect">
            <a:avLst/>
          </a:prstGeom>
          <a:noFill/>
          <a:ln w="9525">
            <a:noFill/>
          </a:ln>
        </p:spPr>
        <p:txBody>
          <a:bodyPr wrap="square" lIns="0" tIns="0" rIns="0" bIns="0" anchor="ctr">
            <a:noAutofit/>
          </a:bodyPr>
          <a:p>
            <a:pPr defTabSz="457200">
              <a:lnSpc>
                <a:spcPct val="150000"/>
              </a:lnSpc>
              <a:buClr>
                <a:schemeClr val="tx1"/>
              </a:buClr>
              <a:buFont typeface="Wingdings" panose="05000000000000000000" pitchFamily="2" charset="2"/>
              <a:tabLst>
                <a:tab pos="285750" algn="l"/>
              </a:tabLst>
            </a:pPr>
            <a:r>
              <a:rPr lang="zh-CN" altLang="en-US" sz="1350" dirty="0">
                <a:latin typeface="微软雅黑" panose="020B0503020204020204" charset="-122"/>
                <a:ea typeface="微软雅黑" panose="020B0503020204020204" charset="-122"/>
                <a:sym typeface="微软雅黑" panose="020B0503020204020204" charset="-122"/>
              </a:rPr>
              <a:t>保险经纪人</a:t>
            </a:r>
            <a:r>
              <a:rPr lang="en-US" altLang="zh-CN" sz="2025" b="1" dirty="0">
                <a:solidFill>
                  <a:srgbClr val="FF0000"/>
                </a:solidFill>
                <a:latin typeface="微软雅黑" panose="020B0503020204020204" charset="-122"/>
                <a:ea typeface="微软雅黑" panose="020B0503020204020204" charset="-122"/>
                <a:sym typeface="微软雅黑" panose="020B0503020204020204" charset="-122"/>
              </a:rPr>
              <a:t>8000+</a:t>
            </a:r>
            <a:endParaRPr lang="en-US" altLang="zh-CN" sz="2025" b="1" i="1" baseline="0" dirty="0">
              <a:solidFill>
                <a:srgbClr val="FF0000"/>
              </a:solidFill>
              <a:latin typeface="微软雅黑" panose="020B0503020204020204" charset="-122"/>
              <a:ea typeface="微软雅黑" panose="020B0503020204020204" charset="-122"/>
              <a:sym typeface="微软雅黑" panose="020B0503020204020204" charset="-122"/>
            </a:endParaRPr>
          </a:p>
        </p:txBody>
      </p:sp>
      <p:grpSp>
        <p:nvGrpSpPr>
          <p:cNvPr id="9" name="Group 2"/>
          <p:cNvGrpSpPr/>
          <p:nvPr/>
        </p:nvGrpSpPr>
        <p:grpSpPr>
          <a:xfrm>
            <a:off x="2385373" y="1264431"/>
            <a:ext cx="566184" cy="566184"/>
            <a:chOff x="2654300" y="644525"/>
            <a:chExt cx="534988" cy="479425"/>
          </a:xfrm>
        </p:grpSpPr>
        <p:sp>
          <p:nvSpPr>
            <p:cNvPr id="8199" name="Oval 6"/>
            <p:cNvSpPr/>
            <p:nvPr>
              <p:custDataLst>
                <p:tags r:id="rId23"/>
              </p:custDataLst>
            </p:nvPr>
          </p:nvSpPr>
          <p:spPr>
            <a:xfrm>
              <a:off x="2654300" y="644525"/>
              <a:ext cx="534988" cy="479425"/>
            </a:xfrm>
            <a:prstGeom prst="ellipse">
              <a:avLst/>
            </a:prstGeom>
            <a:solidFill>
              <a:schemeClr val="bg1"/>
            </a:solidFill>
            <a:ln w="9525">
              <a:noFill/>
            </a:ln>
          </p:spPr>
          <p:txBody>
            <a:bodyPr vert="horz" wrap="square" lIns="54836" tIns="27417" rIns="54836" bIns="27417" anchor="ctr" anchorCtr="0"/>
            <a:p>
              <a:pPr algn="ctr">
                <a:buNone/>
              </a:pPr>
              <a:endParaRPr sz="1180" b="1" i="1" baseline="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8216" name="图片 4" descr="3b32313534303535333bc8cbd4b1b9d8cfb5"/>
            <p:cNvPicPr>
              <a:picLocks noChangeAspect="1"/>
            </p:cNvPicPr>
            <p:nvPr>
              <p:custDataLst>
                <p:tags r:id="rId24"/>
              </p:custDataLst>
            </p:nvPr>
          </p:nvPicPr>
          <p:blipFill>
            <a:blip r:embed="rId25">
              <a:duotone>
                <a:schemeClr val="accent4">
                  <a:shade val="45000"/>
                  <a:satMod val="135000"/>
                </a:schemeClr>
                <a:prstClr val="white"/>
              </a:duotone>
            </a:blip>
            <a:stretch>
              <a:fillRect/>
            </a:stretch>
          </p:blipFill>
          <p:spPr>
            <a:xfrm>
              <a:off x="2747963" y="710406"/>
              <a:ext cx="347663" cy="347662"/>
            </a:xfrm>
            <a:prstGeom prst="rect">
              <a:avLst/>
            </a:prstGeom>
            <a:noFill/>
            <a:ln w="9525">
              <a:noFill/>
            </a:ln>
          </p:spPr>
        </p:pic>
      </p:grpSp>
      <p:sp>
        <p:nvSpPr>
          <p:cNvPr id="10" name="矩形 112"/>
          <p:cNvSpPr/>
          <p:nvPr>
            <p:custDataLst>
              <p:tags r:id="rId26"/>
            </p:custDataLst>
          </p:nvPr>
        </p:nvSpPr>
        <p:spPr>
          <a:xfrm>
            <a:off x="3099425" y="3596808"/>
            <a:ext cx="1066983" cy="656332"/>
          </a:xfrm>
          <a:prstGeom prst="rect">
            <a:avLst/>
          </a:prstGeom>
          <a:noFill/>
          <a:ln w="9525">
            <a:noFill/>
          </a:ln>
        </p:spPr>
        <p:txBody>
          <a:bodyPr wrap="square" lIns="0" tIns="0" rIns="0" bIns="0" anchor="ctr">
            <a:noAutofit/>
          </a:bodyPr>
          <a:p>
            <a:pPr defTabSz="457200">
              <a:lnSpc>
                <a:spcPct val="150000"/>
              </a:lnSpc>
              <a:buClr>
                <a:schemeClr val="tx1"/>
              </a:buClr>
              <a:buFont typeface="Wingdings" panose="05000000000000000000" pitchFamily="2" charset="2"/>
              <a:tabLst>
                <a:tab pos="285750" algn="l"/>
              </a:tabLst>
            </a:pPr>
            <a:r>
              <a:rPr lang="zh-CN" altLang="en-US" sz="1350" dirty="0">
                <a:latin typeface="微软雅黑" panose="020B0503020204020204" charset="-122"/>
                <a:ea typeface="微软雅黑" panose="020B0503020204020204" charset="-122"/>
                <a:sym typeface="微软雅黑" panose="020B0503020204020204" charset="-122"/>
              </a:rPr>
              <a:t>营收规模</a:t>
            </a:r>
            <a:endParaRPr lang="zh-CN" altLang="en-US" sz="1350" dirty="0">
              <a:latin typeface="微软雅黑" panose="020B0503020204020204" charset="-122"/>
              <a:ea typeface="微软雅黑" panose="020B0503020204020204" charset="-122"/>
              <a:sym typeface="微软雅黑" panose="020B0503020204020204" charset="-122"/>
            </a:endParaRPr>
          </a:p>
          <a:p>
            <a:pPr defTabSz="457200">
              <a:lnSpc>
                <a:spcPct val="150000"/>
              </a:lnSpc>
              <a:buClr>
                <a:schemeClr val="tx1"/>
              </a:buClr>
              <a:buFont typeface="Wingdings" panose="05000000000000000000" pitchFamily="2" charset="2"/>
              <a:tabLst>
                <a:tab pos="285750" algn="l"/>
              </a:tabLst>
            </a:pPr>
            <a:r>
              <a:rPr lang="en-US" altLang="zh-CN" sz="2025" b="1" dirty="0">
                <a:solidFill>
                  <a:srgbClr val="FF0000"/>
                </a:solidFill>
                <a:latin typeface="微软雅黑" panose="020B0503020204020204" charset="-122"/>
                <a:ea typeface="微软雅黑" panose="020B0503020204020204" charset="-122"/>
                <a:sym typeface="微软雅黑" panose="020B0503020204020204" charset="-122"/>
              </a:rPr>
              <a:t>30</a:t>
            </a:r>
            <a:r>
              <a:rPr lang="zh-CN" altLang="en-US" sz="2025" b="1" dirty="0">
                <a:solidFill>
                  <a:srgbClr val="FF0000"/>
                </a:solidFill>
                <a:latin typeface="微软雅黑" panose="020B0503020204020204" charset="-122"/>
                <a:ea typeface="微软雅黑" panose="020B0503020204020204" charset="-122"/>
                <a:sym typeface="微软雅黑" panose="020B0503020204020204" charset="-122"/>
              </a:rPr>
              <a:t>亿</a:t>
            </a:r>
            <a:r>
              <a:rPr lang="en-US" altLang="zh-CN" sz="2025" b="1" dirty="0">
                <a:solidFill>
                  <a:srgbClr val="FF0000"/>
                </a:solidFill>
                <a:latin typeface="微软雅黑" panose="020B0503020204020204" charset="-122"/>
                <a:ea typeface="微软雅黑" panose="020B0503020204020204" charset="-122"/>
                <a:sym typeface="微软雅黑" panose="020B0503020204020204" charset="-122"/>
              </a:rPr>
              <a:t>+</a:t>
            </a:r>
            <a:endParaRPr lang="en-US" altLang="zh-CN" sz="2025" b="1" i="1" baseline="0" dirty="0">
              <a:solidFill>
                <a:srgbClr val="FF0000"/>
              </a:solidFill>
              <a:latin typeface="微软雅黑" panose="020B0503020204020204" charset="-122"/>
              <a:ea typeface="微软雅黑" panose="020B0503020204020204" charset="-122"/>
              <a:sym typeface="微软雅黑" panose="020B0503020204020204" charset="-122"/>
            </a:endParaRPr>
          </a:p>
        </p:txBody>
      </p:sp>
      <p:grpSp>
        <p:nvGrpSpPr>
          <p:cNvPr id="11" name="Group 3"/>
          <p:cNvGrpSpPr/>
          <p:nvPr/>
        </p:nvGrpSpPr>
        <p:grpSpPr>
          <a:xfrm>
            <a:off x="2373580" y="3641881"/>
            <a:ext cx="566184" cy="566184"/>
            <a:chOff x="2632075" y="2073275"/>
            <a:chExt cx="536575" cy="477838"/>
          </a:xfrm>
        </p:grpSpPr>
        <p:sp>
          <p:nvSpPr>
            <p:cNvPr id="12" name="Oval 8"/>
            <p:cNvSpPr/>
            <p:nvPr>
              <p:custDataLst>
                <p:tags r:id="rId27"/>
              </p:custDataLst>
            </p:nvPr>
          </p:nvSpPr>
          <p:spPr>
            <a:xfrm>
              <a:off x="2632075" y="2073275"/>
              <a:ext cx="536575" cy="477838"/>
            </a:xfrm>
            <a:prstGeom prst="ellipse">
              <a:avLst/>
            </a:prstGeom>
            <a:solidFill>
              <a:schemeClr val="bg1"/>
            </a:solidFill>
            <a:ln w="9525">
              <a:noFill/>
            </a:ln>
          </p:spPr>
          <p:txBody>
            <a:bodyPr vert="horz" wrap="square" lIns="54836" tIns="27417" rIns="54836" bIns="27417" anchor="ctr" anchorCtr="0"/>
            <a:p>
              <a:pPr algn="ctr">
                <a:buNone/>
              </a:pPr>
              <a:endParaRPr sz="1180" b="1" i="1" baseline="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13" name="图片 3" descr="3b333635383736383bbacfd7f7"/>
            <p:cNvPicPr>
              <a:picLocks noChangeAspect="1"/>
            </p:cNvPicPr>
            <p:nvPr>
              <p:custDataLst>
                <p:tags r:id="rId28"/>
              </p:custDataLst>
            </p:nvPr>
          </p:nvPicPr>
          <p:blipFill>
            <a:blip r:embed="rId20">
              <a:extLst>
                <a:ext uri="{BEBA8EAE-BF5A-486C-A8C5-ECC9F3942E4B}">
                  <a14:imgProps xmlns:a14="http://schemas.microsoft.com/office/drawing/2010/main">
                    <a14:imgLayer r:embed="rId21">
                      <a14:imgEffect>
                        <a14:saturation sat="0"/>
                      </a14:imgEffect>
                    </a14:imgLayer>
                  </a14:imgProps>
                </a:ext>
              </a:extLst>
            </a:blip>
            <a:stretch>
              <a:fillRect/>
            </a:stretch>
          </p:blipFill>
          <p:spPr>
            <a:xfrm>
              <a:off x="2744787" y="2156619"/>
              <a:ext cx="311150" cy="311150"/>
            </a:xfrm>
            <a:prstGeom prst="rect">
              <a:avLst/>
            </a:prstGeom>
            <a:noFill/>
            <a:ln w="9525">
              <a:noFill/>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1800" dirty="0">
                <a:solidFill>
                  <a:srgbClr val="C00000"/>
                </a:solidFill>
                <a:latin typeface="微软雅黑" panose="020B0503020204020204" charset="-122"/>
                <a:ea typeface="微软雅黑" panose="020B0503020204020204" charset="-122"/>
              </a:rPr>
              <a:t>公司简介</a:t>
            </a:r>
            <a:endParaRPr lang="zh-CN" altLang="en-US" sz="1800" dirty="0">
              <a:solidFill>
                <a:srgbClr val="C00000"/>
              </a:solidFill>
              <a:latin typeface="微软雅黑" panose="020B0503020204020204" charset="-122"/>
              <a:ea typeface="微软雅黑" panose="020B0503020204020204" charset="-122"/>
            </a:endParaRPr>
          </a:p>
        </p:txBody>
      </p:sp>
      <p:pic>
        <p:nvPicPr>
          <p:cNvPr id="5" name="图片 4" descr="微信截图_20240604155649"/>
          <p:cNvPicPr>
            <a:picLocks noChangeAspect="1"/>
          </p:cNvPicPr>
          <p:nvPr>
            <p:custDataLst>
              <p:tags r:id="rId1"/>
            </p:custDataLst>
          </p:nvPr>
        </p:nvPicPr>
        <p:blipFill>
          <a:blip r:embed="rId2"/>
          <a:stretch>
            <a:fillRect/>
          </a:stretch>
        </p:blipFill>
        <p:spPr>
          <a:xfrm>
            <a:off x="7376795" y="4498340"/>
            <a:ext cx="1764030" cy="645160"/>
          </a:xfrm>
          <a:prstGeom prst="rect">
            <a:avLst/>
          </a:prstGeom>
        </p:spPr>
      </p:pic>
      <p:pic>
        <p:nvPicPr>
          <p:cNvPr id="24578" name="图片 51" descr="C:\Users\18071405787\Desktop\07d8f392fed6e969d2c25a934c9f1f0.png07d8f392fed6e969d2c25a934c9f1f0"/>
          <p:cNvPicPr>
            <a:picLocks noChangeAspect="1"/>
          </p:cNvPicPr>
          <p:nvPr>
            <p:custDataLst>
              <p:tags r:id="rId3"/>
            </p:custDataLst>
          </p:nvPr>
        </p:nvPicPr>
        <p:blipFill>
          <a:blip r:embed="rId4"/>
          <a:stretch>
            <a:fillRect/>
          </a:stretch>
        </p:blipFill>
        <p:spPr>
          <a:xfrm>
            <a:off x="799118" y="825907"/>
            <a:ext cx="4274194" cy="3674119"/>
          </a:xfrm>
          <a:prstGeom prst="rect">
            <a:avLst/>
          </a:prstGeom>
          <a:noFill/>
          <a:ln w="9525">
            <a:noFill/>
          </a:ln>
        </p:spPr>
      </p:pic>
      <p:sp>
        <p:nvSpPr>
          <p:cNvPr id="24579" name="矩形 1"/>
          <p:cNvSpPr/>
          <p:nvPr>
            <p:custDataLst>
              <p:tags r:id="rId5"/>
            </p:custDataLst>
          </p:nvPr>
        </p:nvSpPr>
        <p:spPr>
          <a:xfrm>
            <a:off x="7181255" y="3948619"/>
            <a:ext cx="660351" cy="111174"/>
          </a:xfrm>
          <a:prstGeom prst="rect">
            <a:avLst/>
          </a:prstGeom>
          <a:solidFill>
            <a:srgbClr val="FFFFFF"/>
          </a:solidFill>
          <a:ln w="9525">
            <a:noFill/>
          </a:ln>
        </p:spPr>
        <p:txBody>
          <a:bodyPr anchor="t" anchorCtr="0"/>
          <a:p>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24580" name="文本框 8"/>
          <p:cNvSpPr/>
          <p:nvPr>
            <p:custDataLst>
              <p:tags r:id="rId6"/>
            </p:custDataLst>
          </p:nvPr>
        </p:nvSpPr>
        <p:spPr>
          <a:xfrm>
            <a:off x="5384800" y="1292225"/>
            <a:ext cx="3054985" cy="3141345"/>
          </a:xfrm>
          <a:prstGeom prst="rect">
            <a:avLst/>
          </a:prstGeom>
          <a:noFill/>
          <a:ln w="9525">
            <a:noFill/>
          </a:ln>
        </p:spPr>
        <p:txBody>
          <a:bodyPr wrap="square" anchor="t" anchorCtr="0"/>
          <a:p>
            <a:pPr algn="l">
              <a:lnSpc>
                <a:spcPct val="150000"/>
              </a:lnSpc>
            </a:pPr>
            <a:r>
              <a:rPr lang="zh-CN" altLang="en-US" sz="1200" b="1" dirty="0">
                <a:solidFill>
                  <a:srgbClr val="0070C0"/>
                </a:solidFill>
                <a:latin typeface="微软雅黑" panose="020B0503020204020204" charset="-122"/>
                <a:ea typeface="微软雅黑" panose="020B0503020204020204" charset="-122"/>
                <a:sym typeface="微软雅黑" panose="020B0503020204020204" charset="-122"/>
              </a:rPr>
              <a:t>省级分支机构共19家：</a:t>
            </a:r>
            <a:endParaRPr lang="zh-CN" altLang="en-US" sz="1200" b="1" dirty="0">
              <a:solidFill>
                <a:srgbClr val="0070C0"/>
              </a:solidFill>
              <a:latin typeface="微软雅黑" panose="020B0503020204020204" charset="-122"/>
              <a:ea typeface="微软雅黑" panose="020B0503020204020204" charset="-122"/>
              <a:sym typeface="微软雅黑" panose="020B0503020204020204" charset="-122"/>
            </a:endParaRPr>
          </a:p>
          <a:p>
            <a:pPr algn="l">
              <a:lnSpc>
                <a:spcPct val="150000"/>
              </a:lnSpc>
            </a:pPr>
            <a:r>
              <a:rPr lang="zh-CN" altLang="en-US" sz="1200" dirty="0">
                <a:latin typeface="微软雅黑" panose="020B0503020204020204" charset="-122"/>
                <a:ea typeface="微软雅黑" panose="020B0503020204020204" charset="-122"/>
                <a:sym typeface="微软雅黑" panose="020B0503020204020204" charset="-122"/>
              </a:rPr>
              <a:t>北京、天津、上海、重庆、深圳、辽宁、内蒙古、山东、河北、河南、湖北、湖南、安徽、江西、福建、江苏、广州、云南、四川。</a:t>
            </a:r>
            <a:br>
              <a:rPr lang="en-US" altLang="zh-CN" sz="1200" dirty="0">
                <a:latin typeface="微软雅黑" panose="020B0503020204020204" charset="-122"/>
                <a:ea typeface="微软雅黑" panose="020B0503020204020204" charset="-122"/>
                <a:sym typeface="微软雅黑" panose="020B0503020204020204" charset="-122"/>
              </a:rPr>
            </a:br>
            <a:endParaRPr lang="zh-CN" altLang="en-US" sz="1200" dirty="0">
              <a:latin typeface="微软雅黑" panose="020B0503020204020204" charset="-122"/>
              <a:ea typeface="微软雅黑" panose="020B0503020204020204" charset="-122"/>
              <a:sym typeface="微软雅黑" panose="020B0503020204020204" charset="-122"/>
            </a:endParaRPr>
          </a:p>
          <a:p>
            <a:pPr algn="l">
              <a:lnSpc>
                <a:spcPct val="150000"/>
              </a:lnSpc>
            </a:pPr>
            <a:r>
              <a:rPr lang="zh-CN" altLang="en-US" sz="1200" b="1" dirty="0">
                <a:solidFill>
                  <a:srgbClr val="0070C0"/>
                </a:solidFill>
                <a:latin typeface="微软雅黑" panose="020B0503020204020204" charset="-122"/>
                <a:ea typeface="微软雅黑" panose="020B0503020204020204" charset="-122"/>
                <a:sym typeface="微软雅黑" panose="020B0503020204020204" charset="-122"/>
              </a:rPr>
              <a:t>地市分支机构共</a:t>
            </a:r>
            <a:r>
              <a:rPr lang="en-US" altLang="zh-CN" sz="1200" b="1" dirty="0">
                <a:solidFill>
                  <a:srgbClr val="0070C0"/>
                </a:solidFill>
                <a:latin typeface="微软雅黑" panose="020B0503020204020204" charset="-122"/>
                <a:ea typeface="微软雅黑" panose="020B0503020204020204" charset="-122"/>
                <a:sym typeface="微软雅黑" panose="020B0503020204020204" charset="-122"/>
              </a:rPr>
              <a:t>20</a:t>
            </a:r>
            <a:r>
              <a:rPr lang="zh-CN" altLang="en-US" sz="1200" b="1" dirty="0">
                <a:solidFill>
                  <a:srgbClr val="0070C0"/>
                </a:solidFill>
                <a:latin typeface="微软雅黑" panose="020B0503020204020204" charset="-122"/>
                <a:ea typeface="微软雅黑" panose="020B0503020204020204" charset="-122"/>
                <a:sym typeface="微软雅黑" panose="020B0503020204020204" charset="-122"/>
              </a:rPr>
              <a:t>家：</a:t>
            </a:r>
            <a:endParaRPr lang="zh-CN" altLang="en-US" sz="1200" b="1" dirty="0">
              <a:solidFill>
                <a:srgbClr val="0070C0"/>
              </a:solidFill>
              <a:latin typeface="微软雅黑" panose="020B0503020204020204" charset="-122"/>
              <a:ea typeface="微软雅黑" panose="020B0503020204020204" charset="-122"/>
              <a:sym typeface="微软雅黑" panose="020B0503020204020204" charset="-122"/>
            </a:endParaRPr>
          </a:p>
          <a:p>
            <a:pPr algn="l">
              <a:lnSpc>
                <a:spcPct val="150000"/>
              </a:lnSpc>
            </a:pPr>
            <a:r>
              <a:rPr lang="zh-CN" altLang="en-US" sz="1200" dirty="0">
                <a:latin typeface="微软雅黑" panose="020B0503020204020204" charset="-122"/>
                <a:ea typeface="微软雅黑" panose="020B0503020204020204" charset="-122"/>
                <a:sym typeface="微软雅黑" panose="020B0503020204020204" charset="-122"/>
              </a:rPr>
              <a:t>恩施、武汉、江汉、武昌、襄阳、咸宁、孝感、天门、荆州、宜昌、沈阳、辽宁第一分公司、营口、辽宁第二分公司、昆明、南阳、成都、宜春、赣州、抚州。</a:t>
            </a:r>
            <a:endParaRPr lang="zh-CN" altLang="en-US" sz="1200" dirty="0">
              <a:latin typeface="微软雅黑" panose="020B0503020204020204" charset="-122"/>
              <a:ea typeface="微软雅黑" panose="020B0503020204020204" charset="-122"/>
              <a:sym typeface="微软雅黑" panose="020B0503020204020204" charset="-122"/>
            </a:endParaRPr>
          </a:p>
        </p:txBody>
      </p:sp>
      <p:sp>
        <p:nvSpPr>
          <p:cNvPr id="4" name="textbox 104"/>
          <p:cNvSpPr/>
          <p:nvPr>
            <p:custDataLst>
              <p:tags r:id="rId7"/>
            </p:custDataLst>
          </p:nvPr>
        </p:nvSpPr>
        <p:spPr>
          <a:xfrm>
            <a:off x="5314315" y="762635"/>
            <a:ext cx="3173095" cy="520065"/>
          </a:xfrm>
          <a:prstGeom prst="rect">
            <a:avLst/>
          </a:prstGeom>
        </p:spPr>
        <p:txBody>
          <a:bodyPr vert="horz" wrap="square" lIns="0" tIns="0" rIns="0" bIns="0">
            <a:spAutoFit/>
          </a:bodyPr>
          <a:p>
            <a:pPr marL="12700" algn="ctr" rtl="0" eaLnBrk="0">
              <a:lnSpc>
                <a:spcPct val="94000"/>
              </a:lnSpc>
            </a:pPr>
            <a:r>
              <a:rPr lang="zh-CN" altLang="en-US" sz="18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rPr>
              <a:t>分支机构覆盖</a:t>
            </a:r>
            <a:endParaRPr lang="zh-CN" altLang="en-US" sz="18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endParaRPr>
          </a:p>
          <a:p>
            <a:pPr marL="12700" algn="ctr" rtl="0" eaLnBrk="0">
              <a:lnSpc>
                <a:spcPct val="94000"/>
              </a:lnSpc>
            </a:pPr>
            <a:r>
              <a:rPr lang="zh-CN" altLang="en-US" sz="18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rPr>
              <a:t>全国大部分省市</a:t>
            </a:r>
            <a:endParaRPr lang="zh-CN" altLang="en-US" sz="18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微信截图_20240604155649"/>
          <p:cNvPicPr>
            <a:picLocks noChangeAspect="1"/>
          </p:cNvPicPr>
          <p:nvPr>
            <p:custDataLst>
              <p:tags r:id="rId1"/>
            </p:custDataLst>
          </p:nvPr>
        </p:nvPicPr>
        <p:blipFill>
          <a:blip r:embed="rId2"/>
          <a:stretch>
            <a:fillRect/>
          </a:stretch>
        </p:blipFill>
        <p:spPr>
          <a:xfrm>
            <a:off x="7376795" y="4498340"/>
            <a:ext cx="1764030" cy="645160"/>
          </a:xfrm>
          <a:prstGeom prst="rect">
            <a:avLst/>
          </a:prstGeom>
        </p:spPr>
      </p:pic>
      <p:sp>
        <p:nvSpPr>
          <p:cNvPr id="2" name="标题 1"/>
          <p:cNvSpPr>
            <a:spLocks noGrp="1"/>
          </p:cNvSpPr>
          <p:nvPr>
            <p:ph type="title"/>
          </p:nvPr>
        </p:nvSpPr>
        <p:spPr/>
        <p:txBody>
          <a:bodyPr/>
          <a:lstStyle/>
          <a:p>
            <a:r>
              <a:rPr lang="zh-CN" altLang="en-US" sz="1800" dirty="0">
                <a:solidFill>
                  <a:srgbClr val="C00000"/>
                </a:solidFill>
                <a:latin typeface="微软雅黑" panose="020B0503020204020204" charset="-122"/>
                <a:ea typeface="微软雅黑" panose="020B0503020204020204" charset="-122"/>
              </a:rPr>
              <a:t>公司简介</a:t>
            </a:r>
            <a:endParaRPr lang="zh-CN" altLang="en-US" sz="1800" dirty="0">
              <a:solidFill>
                <a:srgbClr val="C00000"/>
              </a:solidFill>
              <a:latin typeface="微软雅黑" panose="020B0503020204020204" charset="-122"/>
              <a:ea typeface="微软雅黑" panose="020B0503020204020204" charset="-122"/>
            </a:endParaRPr>
          </a:p>
        </p:txBody>
      </p:sp>
      <p:grpSp>
        <p:nvGrpSpPr>
          <p:cNvPr id="14" name="Group 13"/>
          <p:cNvGrpSpPr/>
          <p:nvPr/>
        </p:nvGrpSpPr>
        <p:grpSpPr>
          <a:xfrm>
            <a:off x="1112193" y="843781"/>
            <a:ext cx="6832550" cy="570607"/>
            <a:chOff x="471488" y="847725"/>
            <a:chExt cx="8097837" cy="676275"/>
          </a:xfrm>
        </p:grpSpPr>
        <p:sp>
          <p:nvSpPr>
            <p:cNvPr id="19458" name="矩形 15"/>
            <p:cNvSpPr/>
            <p:nvPr>
              <p:custDataLst>
                <p:tags r:id="rId3"/>
              </p:custDataLst>
            </p:nvPr>
          </p:nvSpPr>
          <p:spPr>
            <a:xfrm>
              <a:off x="2169716" y="847725"/>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59" name="矩形 16"/>
            <p:cNvSpPr/>
            <p:nvPr>
              <p:custDataLst>
                <p:tags r:id="rId4"/>
              </p:custDataLst>
            </p:nvPr>
          </p:nvSpPr>
          <p:spPr>
            <a:xfrm>
              <a:off x="3867944" y="847725"/>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60" name="矩形 17"/>
            <p:cNvSpPr/>
            <p:nvPr>
              <p:custDataLst>
                <p:tags r:id="rId5"/>
              </p:custDataLst>
            </p:nvPr>
          </p:nvSpPr>
          <p:spPr>
            <a:xfrm>
              <a:off x="471488" y="847725"/>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61" name="矩形 18"/>
            <p:cNvSpPr/>
            <p:nvPr>
              <p:custDataLst>
                <p:tags r:id="rId6"/>
              </p:custDataLst>
            </p:nvPr>
          </p:nvSpPr>
          <p:spPr>
            <a:xfrm>
              <a:off x="5566172" y="847725"/>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62" name="矩形 19"/>
            <p:cNvSpPr/>
            <p:nvPr>
              <p:custDataLst>
                <p:tags r:id="rId7"/>
              </p:custDataLst>
            </p:nvPr>
          </p:nvSpPr>
          <p:spPr>
            <a:xfrm>
              <a:off x="7264400" y="847725"/>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19464" name="图片 3"/>
            <p:cNvPicPr>
              <a:picLocks noChangeAspect="1"/>
            </p:cNvPicPr>
            <p:nvPr>
              <p:custDataLst>
                <p:tags r:id="rId8"/>
              </p:custDataLst>
            </p:nvPr>
          </p:nvPicPr>
          <p:blipFill>
            <a:blip r:embed="rId9"/>
            <a:stretch>
              <a:fillRect/>
            </a:stretch>
          </p:blipFill>
          <p:spPr>
            <a:xfrm>
              <a:off x="2282507" y="885825"/>
              <a:ext cx="1136650" cy="619125"/>
            </a:xfrm>
            <a:prstGeom prst="rect">
              <a:avLst/>
            </a:prstGeom>
            <a:noFill/>
            <a:ln w="9525">
              <a:noFill/>
            </a:ln>
          </p:spPr>
        </p:pic>
        <p:pic>
          <p:nvPicPr>
            <p:cNvPr id="19465" name="图片 4"/>
            <p:cNvPicPr>
              <a:picLocks noChangeAspect="1"/>
            </p:cNvPicPr>
            <p:nvPr>
              <p:custDataLst>
                <p:tags r:id="rId10"/>
              </p:custDataLst>
            </p:nvPr>
          </p:nvPicPr>
          <p:blipFill>
            <a:blip r:embed="rId11"/>
            <a:stretch>
              <a:fillRect/>
            </a:stretch>
          </p:blipFill>
          <p:spPr>
            <a:xfrm>
              <a:off x="5627687" y="882650"/>
              <a:ext cx="1174750" cy="641350"/>
            </a:xfrm>
            <a:prstGeom prst="rect">
              <a:avLst/>
            </a:prstGeom>
            <a:noFill/>
            <a:ln w="9525">
              <a:noFill/>
            </a:ln>
          </p:spPr>
        </p:pic>
        <p:pic>
          <p:nvPicPr>
            <p:cNvPr id="19466" name="图片 5"/>
            <p:cNvPicPr>
              <a:picLocks noChangeAspect="1"/>
            </p:cNvPicPr>
            <p:nvPr>
              <p:custDataLst>
                <p:tags r:id="rId12"/>
              </p:custDataLst>
            </p:nvPr>
          </p:nvPicPr>
          <p:blipFill>
            <a:blip r:embed="rId13"/>
            <a:stretch>
              <a:fillRect/>
            </a:stretch>
          </p:blipFill>
          <p:spPr>
            <a:xfrm>
              <a:off x="3956844" y="882650"/>
              <a:ext cx="1176337" cy="641350"/>
            </a:xfrm>
            <a:prstGeom prst="rect">
              <a:avLst/>
            </a:prstGeom>
            <a:noFill/>
            <a:ln w="9525">
              <a:noFill/>
            </a:ln>
          </p:spPr>
        </p:pic>
        <p:pic>
          <p:nvPicPr>
            <p:cNvPr id="19467" name="图片 10"/>
            <p:cNvPicPr>
              <a:picLocks noChangeAspect="1"/>
            </p:cNvPicPr>
            <p:nvPr>
              <p:custDataLst>
                <p:tags r:id="rId14"/>
              </p:custDataLst>
            </p:nvPr>
          </p:nvPicPr>
          <p:blipFill>
            <a:blip r:embed="rId15"/>
            <a:stretch>
              <a:fillRect/>
            </a:stretch>
          </p:blipFill>
          <p:spPr>
            <a:xfrm>
              <a:off x="581025" y="863600"/>
              <a:ext cx="1174750" cy="641350"/>
            </a:xfrm>
            <a:prstGeom prst="rect">
              <a:avLst/>
            </a:prstGeom>
            <a:noFill/>
            <a:ln w="9525">
              <a:noFill/>
            </a:ln>
          </p:spPr>
        </p:pic>
        <p:pic>
          <p:nvPicPr>
            <p:cNvPr id="19468" name="图片 14"/>
            <p:cNvPicPr>
              <a:picLocks noChangeAspect="1"/>
            </p:cNvPicPr>
            <p:nvPr>
              <p:custDataLst>
                <p:tags r:id="rId16"/>
              </p:custDataLst>
            </p:nvPr>
          </p:nvPicPr>
          <p:blipFill>
            <a:blip r:embed="rId17"/>
            <a:stretch>
              <a:fillRect/>
            </a:stretch>
          </p:blipFill>
          <p:spPr>
            <a:xfrm>
              <a:off x="7329487" y="860425"/>
              <a:ext cx="1174750" cy="642938"/>
            </a:xfrm>
            <a:prstGeom prst="rect">
              <a:avLst/>
            </a:prstGeom>
            <a:noFill/>
            <a:ln w="9525">
              <a:noFill/>
            </a:ln>
          </p:spPr>
        </p:pic>
      </p:grpSp>
      <p:grpSp>
        <p:nvGrpSpPr>
          <p:cNvPr id="15" name="Group 14"/>
          <p:cNvGrpSpPr/>
          <p:nvPr/>
        </p:nvGrpSpPr>
        <p:grpSpPr>
          <a:xfrm>
            <a:off x="1112193" y="1361707"/>
            <a:ext cx="6832550" cy="570607"/>
            <a:chOff x="471488" y="1846263"/>
            <a:chExt cx="8097837" cy="676275"/>
          </a:xfrm>
        </p:grpSpPr>
        <p:sp>
          <p:nvSpPr>
            <p:cNvPr id="19469" name="矩形 31"/>
            <p:cNvSpPr/>
            <p:nvPr>
              <p:custDataLst>
                <p:tags r:id="rId18"/>
              </p:custDataLst>
            </p:nvPr>
          </p:nvSpPr>
          <p:spPr>
            <a:xfrm>
              <a:off x="2169716" y="1846263"/>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0" name="矩形 32"/>
            <p:cNvSpPr/>
            <p:nvPr>
              <p:custDataLst>
                <p:tags r:id="rId19"/>
              </p:custDataLst>
            </p:nvPr>
          </p:nvSpPr>
          <p:spPr>
            <a:xfrm>
              <a:off x="3867944" y="1846263"/>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1" name="矩形 33"/>
            <p:cNvSpPr/>
            <p:nvPr>
              <p:custDataLst>
                <p:tags r:id="rId20"/>
              </p:custDataLst>
            </p:nvPr>
          </p:nvSpPr>
          <p:spPr>
            <a:xfrm>
              <a:off x="471488" y="1846263"/>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2" name="矩形 34"/>
            <p:cNvSpPr/>
            <p:nvPr>
              <p:custDataLst>
                <p:tags r:id="rId21"/>
              </p:custDataLst>
            </p:nvPr>
          </p:nvSpPr>
          <p:spPr>
            <a:xfrm>
              <a:off x="5566172" y="1846263"/>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3" name="矩形 35"/>
            <p:cNvSpPr/>
            <p:nvPr>
              <p:custDataLst>
                <p:tags r:id="rId22"/>
              </p:custDataLst>
            </p:nvPr>
          </p:nvSpPr>
          <p:spPr>
            <a:xfrm>
              <a:off x="7264400" y="1846263"/>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19484" name="图片 84"/>
            <p:cNvPicPr>
              <a:picLocks noChangeAspect="1"/>
            </p:cNvPicPr>
            <p:nvPr>
              <p:custDataLst>
                <p:tags r:id="rId23"/>
              </p:custDataLst>
            </p:nvPr>
          </p:nvPicPr>
          <p:blipFill>
            <a:blip r:embed="rId24"/>
            <a:stretch>
              <a:fillRect/>
            </a:stretch>
          </p:blipFill>
          <p:spPr>
            <a:xfrm>
              <a:off x="2236469" y="1885950"/>
              <a:ext cx="1220787" cy="609600"/>
            </a:xfrm>
            <a:prstGeom prst="rect">
              <a:avLst/>
            </a:prstGeom>
            <a:noFill/>
            <a:ln w="9525">
              <a:noFill/>
            </a:ln>
          </p:spPr>
        </p:pic>
        <p:pic>
          <p:nvPicPr>
            <p:cNvPr id="19485" name="图片 85"/>
            <p:cNvPicPr>
              <a:picLocks noChangeAspect="1"/>
            </p:cNvPicPr>
            <p:nvPr>
              <p:custDataLst>
                <p:tags r:id="rId25"/>
              </p:custDataLst>
            </p:nvPr>
          </p:nvPicPr>
          <p:blipFill>
            <a:blip r:embed="rId26"/>
            <a:stretch>
              <a:fillRect/>
            </a:stretch>
          </p:blipFill>
          <p:spPr>
            <a:xfrm>
              <a:off x="3933824" y="1936750"/>
              <a:ext cx="1173163" cy="533400"/>
            </a:xfrm>
            <a:prstGeom prst="rect">
              <a:avLst/>
            </a:prstGeom>
            <a:noFill/>
            <a:ln w="9525">
              <a:noFill/>
            </a:ln>
          </p:spPr>
        </p:pic>
        <p:pic>
          <p:nvPicPr>
            <p:cNvPr id="19486" name="图片 86"/>
            <p:cNvPicPr>
              <a:picLocks noChangeAspect="1"/>
            </p:cNvPicPr>
            <p:nvPr>
              <p:custDataLst>
                <p:tags r:id="rId27"/>
              </p:custDataLst>
            </p:nvPr>
          </p:nvPicPr>
          <p:blipFill>
            <a:blip r:embed="rId28"/>
            <a:stretch>
              <a:fillRect/>
            </a:stretch>
          </p:blipFill>
          <p:spPr>
            <a:xfrm>
              <a:off x="5672138" y="1916113"/>
              <a:ext cx="1192212" cy="547687"/>
            </a:xfrm>
            <a:prstGeom prst="rect">
              <a:avLst/>
            </a:prstGeom>
            <a:noFill/>
            <a:ln w="9525">
              <a:noFill/>
            </a:ln>
          </p:spPr>
        </p:pic>
        <p:pic>
          <p:nvPicPr>
            <p:cNvPr id="19487" name="图片 87"/>
            <p:cNvPicPr>
              <a:picLocks noChangeAspect="1"/>
            </p:cNvPicPr>
            <p:nvPr>
              <p:custDataLst>
                <p:tags r:id="rId29"/>
              </p:custDataLst>
            </p:nvPr>
          </p:nvPicPr>
          <p:blipFill>
            <a:blip r:embed="rId30"/>
            <a:stretch>
              <a:fillRect/>
            </a:stretch>
          </p:blipFill>
          <p:spPr>
            <a:xfrm>
              <a:off x="539749" y="1966992"/>
              <a:ext cx="1189037" cy="434816"/>
            </a:xfrm>
            <a:prstGeom prst="rect">
              <a:avLst/>
            </a:prstGeom>
            <a:noFill/>
            <a:ln w="9525">
              <a:noFill/>
            </a:ln>
          </p:spPr>
        </p:pic>
        <p:pic>
          <p:nvPicPr>
            <p:cNvPr id="19491" name="图片 91"/>
            <p:cNvPicPr>
              <a:picLocks noChangeAspect="1"/>
            </p:cNvPicPr>
            <p:nvPr>
              <p:custDataLst>
                <p:tags r:id="rId31"/>
              </p:custDataLst>
            </p:nvPr>
          </p:nvPicPr>
          <p:blipFill>
            <a:blip r:embed="rId32"/>
            <a:stretch>
              <a:fillRect/>
            </a:stretch>
          </p:blipFill>
          <p:spPr>
            <a:xfrm>
              <a:off x="7313613" y="1941513"/>
              <a:ext cx="1255712" cy="490537"/>
            </a:xfrm>
            <a:prstGeom prst="rect">
              <a:avLst/>
            </a:prstGeom>
            <a:noFill/>
            <a:ln w="9525">
              <a:noFill/>
            </a:ln>
          </p:spPr>
        </p:pic>
      </p:grpSp>
      <p:grpSp>
        <p:nvGrpSpPr>
          <p:cNvPr id="20" name="Group 19"/>
          <p:cNvGrpSpPr/>
          <p:nvPr/>
        </p:nvGrpSpPr>
        <p:grpSpPr>
          <a:xfrm>
            <a:off x="1112193" y="1889611"/>
            <a:ext cx="6832550" cy="570607"/>
            <a:chOff x="471488" y="2844801"/>
            <a:chExt cx="8097837" cy="676275"/>
          </a:xfrm>
        </p:grpSpPr>
        <p:grpSp>
          <p:nvGrpSpPr>
            <p:cNvPr id="16" name="Group 15"/>
            <p:cNvGrpSpPr/>
            <p:nvPr/>
          </p:nvGrpSpPr>
          <p:grpSpPr>
            <a:xfrm>
              <a:off x="471488" y="2844801"/>
              <a:ext cx="8097837" cy="676275"/>
              <a:chOff x="471488" y="2844801"/>
              <a:chExt cx="8097837" cy="676275"/>
            </a:xfrm>
          </p:grpSpPr>
          <p:sp>
            <p:nvSpPr>
              <p:cNvPr id="19474" name="矩形 41"/>
              <p:cNvSpPr/>
              <p:nvPr>
                <p:custDataLst>
                  <p:tags r:id="rId33"/>
                </p:custDataLst>
              </p:nvPr>
            </p:nvSpPr>
            <p:spPr>
              <a:xfrm>
                <a:off x="2169716" y="2844801"/>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5" name="矩形 42"/>
              <p:cNvSpPr/>
              <p:nvPr>
                <p:custDataLst>
                  <p:tags r:id="rId34"/>
                </p:custDataLst>
              </p:nvPr>
            </p:nvSpPr>
            <p:spPr>
              <a:xfrm>
                <a:off x="3867944" y="2844801"/>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6" name="矩形 45"/>
              <p:cNvSpPr/>
              <p:nvPr>
                <p:custDataLst>
                  <p:tags r:id="rId35"/>
                </p:custDataLst>
              </p:nvPr>
            </p:nvSpPr>
            <p:spPr>
              <a:xfrm>
                <a:off x="471488" y="2844801"/>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7" name="矩形 46"/>
              <p:cNvSpPr/>
              <p:nvPr>
                <p:custDataLst>
                  <p:tags r:id="rId36"/>
                </p:custDataLst>
              </p:nvPr>
            </p:nvSpPr>
            <p:spPr>
              <a:xfrm>
                <a:off x="5566172" y="2844801"/>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78" name="矩形 47"/>
              <p:cNvSpPr/>
              <p:nvPr>
                <p:custDataLst>
                  <p:tags r:id="rId37"/>
                </p:custDataLst>
              </p:nvPr>
            </p:nvSpPr>
            <p:spPr>
              <a:xfrm>
                <a:off x="7264400" y="2844801"/>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18" name="Group 17"/>
            <p:cNvGrpSpPr/>
            <p:nvPr/>
          </p:nvGrpSpPr>
          <p:grpSpPr>
            <a:xfrm>
              <a:off x="566737" y="2844801"/>
              <a:ext cx="7906385" cy="663574"/>
              <a:chOff x="566737" y="2844801"/>
              <a:chExt cx="7906385" cy="663574"/>
            </a:xfrm>
          </p:grpSpPr>
          <p:pic>
            <p:nvPicPr>
              <p:cNvPr id="19489" name="图片 89"/>
              <p:cNvPicPr>
                <a:picLocks noChangeAspect="1"/>
              </p:cNvPicPr>
              <p:nvPr>
                <p:custDataLst>
                  <p:tags r:id="rId38"/>
                </p:custDataLst>
              </p:nvPr>
            </p:nvPicPr>
            <p:blipFill rotWithShape="1">
              <a:blip r:embed="rId39">
                <a:clrChange>
                  <a:clrFrom>
                    <a:srgbClr val="FFFFFF"/>
                  </a:clrFrom>
                  <a:clrTo>
                    <a:srgbClr val="FFFFFF">
                      <a:alpha val="0"/>
                    </a:srgbClr>
                  </a:clrTo>
                </a:clrChange>
              </a:blip>
              <a:srcRect b="30793"/>
              <a:stretch>
                <a:fillRect/>
              </a:stretch>
            </p:blipFill>
            <p:spPr>
              <a:xfrm>
                <a:off x="2282507" y="2844801"/>
                <a:ext cx="1050925" cy="533399"/>
              </a:xfrm>
              <a:prstGeom prst="rect">
                <a:avLst/>
              </a:prstGeom>
              <a:noFill/>
              <a:ln w="9525">
                <a:noFill/>
              </a:ln>
            </p:spPr>
          </p:pic>
          <p:pic>
            <p:nvPicPr>
              <p:cNvPr id="19492" name="图片 92"/>
              <p:cNvPicPr>
                <a:picLocks noChangeAspect="1"/>
              </p:cNvPicPr>
              <p:nvPr>
                <p:custDataLst>
                  <p:tags r:id="rId40"/>
                </p:custDataLst>
              </p:nvPr>
            </p:nvPicPr>
            <p:blipFill>
              <a:blip r:embed="rId41"/>
              <a:stretch>
                <a:fillRect/>
              </a:stretch>
            </p:blipFill>
            <p:spPr>
              <a:xfrm>
                <a:off x="566737" y="2882899"/>
                <a:ext cx="1135063" cy="619125"/>
              </a:xfrm>
              <a:prstGeom prst="rect">
                <a:avLst/>
              </a:prstGeom>
              <a:noFill/>
              <a:ln w="9525">
                <a:noFill/>
              </a:ln>
            </p:spPr>
          </p:pic>
          <p:pic>
            <p:nvPicPr>
              <p:cNvPr id="19493" name="图片 93"/>
              <p:cNvPicPr>
                <a:picLocks noChangeAspect="1"/>
              </p:cNvPicPr>
              <p:nvPr>
                <p:custDataLst>
                  <p:tags r:id="rId42"/>
                </p:custDataLst>
              </p:nvPr>
            </p:nvPicPr>
            <p:blipFill>
              <a:blip r:embed="rId43"/>
              <a:stretch>
                <a:fillRect/>
              </a:stretch>
            </p:blipFill>
            <p:spPr>
              <a:xfrm>
                <a:off x="4016375" y="2916238"/>
                <a:ext cx="1117600" cy="592137"/>
              </a:xfrm>
              <a:prstGeom prst="rect">
                <a:avLst/>
              </a:prstGeom>
              <a:noFill/>
              <a:ln w="9525">
                <a:noFill/>
              </a:ln>
            </p:spPr>
          </p:pic>
          <p:pic>
            <p:nvPicPr>
              <p:cNvPr id="19494" name="Picture 24" descr="http://www.19319.cn/UploadFiles/%E5%85%B6%E5%AE%83%E6%A0%87%E5%BF%97/%E4%BF%9D%E9%99%A9%E5%85%AC%E5%8F%B8%E6%A0%87%E5%BF%97%E5%A4%A7%E5%85%A8/%E8%B4%A2%E4%BA%A7%E4%BF%9D%E9%99%A9/%E5%8D%8E%E6%B3%B0%E4%BF%9D%E9%99%A9/logo.jpg"/>
              <p:cNvPicPr>
                <a:picLocks noChangeAspect="1"/>
              </p:cNvPicPr>
              <p:nvPr>
                <p:custDataLst>
                  <p:tags r:id="rId44"/>
                </p:custDataLst>
              </p:nvPr>
            </p:nvPicPr>
            <p:blipFill>
              <a:blip r:embed="rId45"/>
              <a:stretch>
                <a:fillRect/>
              </a:stretch>
            </p:blipFill>
            <p:spPr>
              <a:xfrm>
                <a:off x="5610225" y="3006725"/>
                <a:ext cx="1209675" cy="371475"/>
              </a:xfrm>
              <a:prstGeom prst="rect">
                <a:avLst/>
              </a:prstGeom>
              <a:noFill/>
              <a:ln w="9525">
                <a:noFill/>
              </a:ln>
            </p:spPr>
          </p:pic>
          <p:pic>
            <p:nvPicPr>
              <p:cNvPr id="19495" name="Picture 6"/>
              <p:cNvPicPr>
                <a:picLocks noChangeAspect="1"/>
              </p:cNvPicPr>
              <p:nvPr>
                <p:custDataLst>
                  <p:tags r:id="rId46"/>
                </p:custDataLst>
              </p:nvPr>
            </p:nvPicPr>
            <p:blipFill>
              <a:blip r:embed="rId47"/>
              <a:stretch>
                <a:fillRect/>
              </a:stretch>
            </p:blipFill>
            <p:spPr>
              <a:xfrm>
                <a:off x="7449502" y="2900363"/>
                <a:ext cx="1023620" cy="565149"/>
              </a:xfrm>
              <a:prstGeom prst="rect">
                <a:avLst/>
              </a:prstGeom>
              <a:noFill/>
              <a:ln w="9525">
                <a:noFill/>
              </a:ln>
            </p:spPr>
          </p:pic>
        </p:grpSp>
      </p:grpSp>
      <p:grpSp>
        <p:nvGrpSpPr>
          <p:cNvPr id="21" name="Group 20"/>
          <p:cNvGrpSpPr/>
          <p:nvPr/>
        </p:nvGrpSpPr>
        <p:grpSpPr>
          <a:xfrm>
            <a:off x="1112193" y="2427494"/>
            <a:ext cx="6832550" cy="609451"/>
            <a:chOff x="471488" y="3843338"/>
            <a:chExt cx="8097837" cy="722312"/>
          </a:xfrm>
        </p:grpSpPr>
        <p:grpSp>
          <p:nvGrpSpPr>
            <p:cNvPr id="17" name="Group 16"/>
            <p:cNvGrpSpPr/>
            <p:nvPr/>
          </p:nvGrpSpPr>
          <p:grpSpPr>
            <a:xfrm>
              <a:off x="471488" y="3843338"/>
              <a:ext cx="8097837" cy="676275"/>
              <a:chOff x="471488" y="3843338"/>
              <a:chExt cx="8097837" cy="676275"/>
            </a:xfrm>
          </p:grpSpPr>
          <p:sp>
            <p:nvSpPr>
              <p:cNvPr id="19479" name="矩形 74"/>
              <p:cNvSpPr/>
              <p:nvPr>
                <p:custDataLst>
                  <p:tags r:id="rId48"/>
                </p:custDataLst>
              </p:nvPr>
            </p:nvSpPr>
            <p:spPr>
              <a:xfrm>
                <a:off x="2169716" y="3843338"/>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80" name="矩形 75"/>
              <p:cNvSpPr/>
              <p:nvPr>
                <p:custDataLst>
                  <p:tags r:id="rId49"/>
                </p:custDataLst>
              </p:nvPr>
            </p:nvSpPr>
            <p:spPr>
              <a:xfrm>
                <a:off x="3867944" y="3843338"/>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81" name="矩形 76"/>
              <p:cNvSpPr/>
              <p:nvPr>
                <p:custDataLst>
                  <p:tags r:id="rId50"/>
                </p:custDataLst>
              </p:nvPr>
            </p:nvSpPr>
            <p:spPr>
              <a:xfrm>
                <a:off x="471488" y="3843338"/>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82" name="矩形 77"/>
              <p:cNvSpPr/>
              <p:nvPr>
                <p:custDataLst>
                  <p:tags r:id="rId51"/>
                </p:custDataLst>
              </p:nvPr>
            </p:nvSpPr>
            <p:spPr>
              <a:xfrm>
                <a:off x="5566172" y="3843338"/>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483" name="矩形 78"/>
              <p:cNvSpPr/>
              <p:nvPr>
                <p:custDataLst>
                  <p:tags r:id="rId52"/>
                </p:custDataLst>
              </p:nvPr>
            </p:nvSpPr>
            <p:spPr>
              <a:xfrm>
                <a:off x="7264400" y="3843338"/>
                <a:ext cx="1304925" cy="676275"/>
              </a:xfrm>
              <a:prstGeom prst="rect">
                <a:avLst/>
              </a:prstGeom>
              <a:solidFill>
                <a:srgbClr val="FFFFFF"/>
              </a:solidFill>
              <a:ln w="6350" cap="flat" cmpd="sng">
                <a:solidFill>
                  <a:schemeClr val="accent5"/>
                </a:solidFill>
                <a:prstDash val="solid"/>
                <a:miter/>
                <a:headEnd type="none" w="med" len="med"/>
                <a:tailEnd type="none" w="med" len="med"/>
              </a:ln>
            </p:spPr>
            <p:txBody>
              <a:bodyPr anchor="ctr" anchorCtr="0">
                <a:noAutofit/>
              </a:bodyPr>
              <a:p>
                <a:pPr algn="ctr"/>
                <a:endParaRPr sz="169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19496" name="图片 94"/>
              <p:cNvPicPr>
                <a:picLocks noChangeAspect="1"/>
              </p:cNvPicPr>
              <p:nvPr>
                <p:custDataLst>
                  <p:tags r:id="rId53"/>
                </p:custDataLst>
              </p:nvPr>
            </p:nvPicPr>
            <p:blipFill>
              <a:blip r:embed="rId54"/>
              <a:stretch>
                <a:fillRect/>
              </a:stretch>
            </p:blipFill>
            <p:spPr>
              <a:xfrm>
                <a:off x="608013" y="3857625"/>
                <a:ext cx="1052512" cy="639763"/>
              </a:xfrm>
              <a:prstGeom prst="rect">
                <a:avLst/>
              </a:prstGeom>
              <a:noFill/>
              <a:ln w="9525">
                <a:noFill/>
              </a:ln>
            </p:spPr>
          </p:pic>
          <p:pic>
            <p:nvPicPr>
              <p:cNvPr id="19497" name="图片 95"/>
              <p:cNvPicPr>
                <a:picLocks noChangeAspect="1"/>
              </p:cNvPicPr>
              <p:nvPr>
                <p:custDataLst>
                  <p:tags r:id="rId55"/>
                </p:custDataLst>
              </p:nvPr>
            </p:nvPicPr>
            <p:blipFill>
              <a:blip r:embed="rId56"/>
              <a:srcRect l="3714" t="22269" r="6099" b="22397"/>
              <a:stretch>
                <a:fillRect/>
              </a:stretch>
            </p:blipFill>
            <p:spPr>
              <a:xfrm>
                <a:off x="2282507" y="3876675"/>
                <a:ext cx="1128713" cy="520700"/>
              </a:xfrm>
              <a:prstGeom prst="rect">
                <a:avLst/>
              </a:prstGeom>
              <a:noFill/>
              <a:ln w="9525">
                <a:noFill/>
              </a:ln>
            </p:spPr>
          </p:pic>
        </p:grpSp>
        <p:grpSp>
          <p:nvGrpSpPr>
            <p:cNvPr id="19" name="Group 18"/>
            <p:cNvGrpSpPr/>
            <p:nvPr/>
          </p:nvGrpSpPr>
          <p:grpSpPr>
            <a:xfrm>
              <a:off x="3971924" y="3888581"/>
              <a:ext cx="4575176" cy="677069"/>
              <a:chOff x="3971924" y="3888581"/>
              <a:chExt cx="4575176" cy="677069"/>
            </a:xfrm>
          </p:grpSpPr>
          <p:pic>
            <p:nvPicPr>
              <p:cNvPr id="19498" name="图片 96"/>
              <p:cNvPicPr>
                <a:picLocks noChangeAspect="1"/>
              </p:cNvPicPr>
              <p:nvPr>
                <p:custDataLst>
                  <p:tags r:id="rId57"/>
                </p:custDataLst>
              </p:nvPr>
            </p:nvPicPr>
            <p:blipFill>
              <a:blip r:embed="rId58">
                <a:clrChange>
                  <a:clrFrom>
                    <a:srgbClr val="FFFFFF"/>
                  </a:clrFrom>
                  <a:clrTo>
                    <a:srgbClr val="FFFFFF">
                      <a:alpha val="0"/>
                    </a:srgbClr>
                  </a:clrTo>
                </a:clrChange>
              </a:blip>
              <a:srcRect t="20282"/>
              <a:stretch>
                <a:fillRect/>
              </a:stretch>
            </p:blipFill>
            <p:spPr>
              <a:xfrm>
                <a:off x="3971924" y="3956050"/>
                <a:ext cx="1135063" cy="609600"/>
              </a:xfrm>
              <a:prstGeom prst="rect">
                <a:avLst/>
              </a:prstGeom>
              <a:noFill/>
              <a:ln w="9525">
                <a:noFill/>
              </a:ln>
            </p:spPr>
          </p:pic>
          <p:pic>
            <p:nvPicPr>
              <p:cNvPr id="19499" name="图片 97"/>
              <p:cNvPicPr>
                <a:picLocks noChangeAspect="1"/>
              </p:cNvPicPr>
              <p:nvPr>
                <p:custDataLst>
                  <p:tags r:id="rId59"/>
                </p:custDataLst>
              </p:nvPr>
            </p:nvPicPr>
            <p:blipFill>
              <a:blip r:embed="rId60"/>
              <a:stretch>
                <a:fillRect/>
              </a:stretch>
            </p:blipFill>
            <p:spPr>
              <a:xfrm>
                <a:off x="5849938" y="3888581"/>
                <a:ext cx="814387" cy="577850"/>
              </a:xfrm>
              <a:prstGeom prst="rect">
                <a:avLst/>
              </a:prstGeom>
              <a:noFill/>
              <a:ln w="9525">
                <a:noFill/>
              </a:ln>
            </p:spPr>
          </p:pic>
          <p:pic>
            <p:nvPicPr>
              <p:cNvPr id="19500" name="图片 99"/>
              <p:cNvPicPr>
                <a:picLocks noChangeAspect="1"/>
              </p:cNvPicPr>
              <p:nvPr>
                <p:custDataLst>
                  <p:tags r:id="rId61"/>
                </p:custDataLst>
              </p:nvPr>
            </p:nvPicPr>
            <p:blipFill>
              <a:blip r:embed="rId62"/>
              <a:stretch>
                <a:fillRect/>
              </a:stretch>
            </p:blipFill>
            <p:spPr>
              <a:xfrm>
                <a:off x="7375525" y="3910806"/>
                <a:ext cx="1171575" cy="533400"/>
              </a:xfrm>
              <a:prstGeom prst="rect">
                <a:avLst/>
              </a:prstGeom>
              <a:noFill/>
              <a:ln w="9525">
                <a:noFill/>
              </a:ln>
            </p:spPr>
          </p:pic>
        </p:grpSp>
      </p:grpSp>
      <p:sp>
        <p:nvSpPr>
          <p:cNvPr id="22" name="textbox 104"/>
          <p:cNvSpPr/>
          <p:nvPr>
            <p:custDataLst>
              <p:tags r:id="rId63"/>
            </p:custDataLst>
          </p:nvPr>
        </p:nvSpPr>
        <p:spPr>
          <a:xfrm>
            <a:off x="1077526" y="566871"/>
            <a:ext cx="1830070" cy="230505"/>
          </a:xfrm>
          <a:prstGeom prst="rect">
            <a:avLst/>
          </a:prstGeom>
        </p:spPr>
        <p:txBody>
          <a:bodyPr vert="horz" wrap="none" lIns="0" tIns="0" rIns="0" bIns="0">
            <a:spAutoFit/>
          </a:bodyPr>
          <a:p>
            <a:pPr marL="12700" algn="l" rtl="0" eaLnBrk="0">
              <a:lnSpc>
                <a:spcPct val="94000"/>
              </a:lnSpc>
            </a:pPr>
            <a:r>
              <a:rPr lang="zh-CN" altLang="en-US" sz="1600" b="1" kern="0" spc="90">
                <a:solidFill>
                  <a:srgbClr val="0070C0">
                    <a:alpha val="100000"/>
                  </a:srgbClr>
                </a:solidFill>
                <a:latin typeface="微软雅黑" panose="020B0503020204020204" charset="-122"/>
                <a:ea typeface="微软雅黑" panose="020B0503020204020204" charset="-122"/>
                <a:cs typeface="微软雅黑" panose="020B0503020204020204" charset="-122"/>
              </a:rPr>
              <a:t>财险板块</a:t>
            </a:r>
            <a:r>
              <a:rPr lang="en-US" altLang="zh-CN" sz="1600" b="1" kern="0" spc="90">
                <a:solidFill>
                  <a:srgbClr val="0070C0">
                    <a:alpha val="100000"/>
                  </a:srgbClr>
                </a:solidFill>
                <a:latin typeface="微软雅黑" panose="020B0503020204020204" charset="-122"/>
                <a:ea typeface="微软雅黑" panose="020B0503020204020204" charset="-122"/>
                <a:cs typeface="微软雅黑" panose="020B0503020204020204" charset="-122"/>
              </a:rPr>
              <a:t>-</a:t>
            </a:r>
            <a:r>
              <a:rPr lang="zh-CN" altLang="en-US" sz="1600" b="1" kern="0" spc="90">
                <a:solidFill>
                  <a:srgbClr val="0070C0">
                    <a:alpha val="100000"/>
                  </a:srgbClr>
                </a:solidFill>
                <a:latin typeface="微软雅黑" panose="020B0503020204020204" charset="-122"/>
                <a:ea typeface="微软雅黑" panose="020B0503020204020204" charset="-122"/>
                <a:cs typeface="微软雅黑" panose="020B0503020204020204" charset="-122"/>
              </a:rPr>
              <a:t>合作机构</a:t>
            </a:r>
            <a:endParaRPr lang="zh-CN" altLang="en-US" sz="16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23559" name="picture 630"/>
          <p:cNvPicPr>
            <a:picLocks noChangeAspect="1"/>
          </p:cNvPicPr>
          <p:nvPr>
            <p:custDataLst>
              <p:tags r:id="rId64"/>
            </p:custDataLst>
          </p:nvPr>
        </p:nvPicPr>
        <p:blipFill>
          <a:blip r:embed="rId65"/>
          <a:stretch>
            <a:fillRect/>
          </a:stretch>
        </p:blipFill>
        <p:spPr>
          <a:xfrm>
            <a:off x="3689301" y="3763741"/>
            <a:ext cx="1828353" cy="365670"/>
          </a:xfrm>
          <a:prstGeom prst="rect">
            <a:avLst/>
          </a:prstGeom>
          <a:noFill/>
          <a:ln w="9525">
            <a:noFill/>
          </a:ln>
        </p:spPr>
      </p:pic>
      <p:pic>
        <p:nvPicPr>
          <p:cNvPr id="23560" name="picture 634"/>
          <p:cNvPicPr>
            <a:picLocks noChangeAspect="1"/>
          </p:cNvPicPr>
          <p:nvPr>
            <p:custDataLst>
              <p:tags r:id="rId66"/>
            </p:custDataLst>
          </p:nvPr>
        </p:nvPicPr>
        <p:blipFill>
          <a:blip r:embed="rId67"/>
          <a:stretch>
            <a:fillRect/>
          </a:stretch>
        </p:blipFill>
        <p:spPr>
          <a:xfrm>
            <a:off x="1031826" y="4562054"/>
            <a:ext cx="1522958" cy="408533"/>
          </a:xfrm>
          <a:prstGeom prst="rect">
            <a:avLst/>
          </a:prstGeom>
          <a:noFill/>
          <a:ln w="9525">
            <a:noFill/>
          </a:ln>
        </p:spPr>
      </p:pic>
      <p:pic>
        <p:nvPicPr>
          <p:cNvPr id="23561" name="picture 636"/>
          <p:cNvPicPr>
            <a:picLocks noChangeAspect="1"/>
          </p:cNvPicPr>
          <p:nvPr>
            <p:custDataLst>
              <p:tags r:id="rId68"/>
            </p:custDataLst>
          </p:nvPr>
        </p:nvPicPr>
        <p:blipFill>
          <a:blip r:embed="rId69"/>
          <a:stretch>
            <a:fillRect/>
          </a:stretch>
        </p:blipFill>
        <p:spPr>
          <a:xfrm>
            <a:off x="1165771" y="3395391"/>
            <a:ext cx="688479" cy="684461"/>
          </a:xfrm>
          <a:prstGeom prst="rect">
            <a:avLst/>
          </a:prstGeom>
          <a:noFill/>
          <a:ln w="9525">
            <a:noFill/>
          </a:ln>
        </p:spPr>
      </p:pic>
      <p:pic>
        <p:nvPicPr>
          <p:cNvPr id="23562" name="picture 640"/>
          <p:cNvPicPr>
            <a:picLocks noChangeAspect="1"/>
          </p:cNvPicPr>
          <p:nvPr>
            <p:custDataLst>
              <p:tags r:id="rId70"/>
            </p:custDataLst>
          </p:nvPr>
        </p:nvPicPr>
        <p:blipFill>
          <a:blip r:embed="rId71"/>
          <a:stretch>
            <a:fillRect/>
          </a:stretch>
        </p:blipFill>
        <p:spPr>
          <a:xfrm>
            <a:off x="2834730" y="4189686"/>
            <a:ext cx="972443" cy="342900"/>
          </a:xfrm>
          <a:prstGeom prst="rect">
            <a:avLst/>
          </a:prstGeom>
          <a:noFill/>
          <a:ln w="9525">
            <a:noFill/>
          </a:ln>
        </p:spPr>
      </p:pic>
      <p:pic>
        <p:nvPicPr>
          <p:cNvPr id="23563" name="picture 642"/>
          <p:cNvPicPr>
            <a:picLocks noChangeAspect="1"/>
          </p:cNvPicPr>
          <p:nvPr>
            <p:custDataLst>
              <p:tags r:id="rId72"/>
            </p:custDataLst>
          </p:nvPr>
        </p:nvPicPr>
        <p:blipFill>
          <a:blip r:embed="rId73"/>
          <a:stretch>
            <a:fillRect/>
          </a:stretch>
        </p:blipFill>
        <p:spPr>
          <a:xfrm>
            <a:off x="2597646" y="4595541"/>
            <a:ext cx="699194" cy="342900"/>
          </a:xfrm>
          <a:prstGeom prst="rect">
            <a:avLst/>
          </a:prstGeom>
          <a:noFill/>
          <a:ln w="9525">
            <a:noFill/>
          </a:ln>
        </p:spPr>
      </p:pic>
      <p:pic>
        <p:nvPicPr>
          <p:cNvPr id="23564" name="picture 644"/>
          <p:cNvPicPr>
            <a:picLocks noChangeAspect="1"/>
          </p:cNvPicPr>
          <p:nvPr>
            <p:custDataLst>
              <p:tags r:id="rId74"/>
            </p:custDataLst>
          </p:nvPr>
        </p:nvPicPr>
        <p:blipFill>
          <a:blip r:embed="rId75"/>
          <a:stretch>
            <a:fillRect/>
          </a:stretch>
        </p:blipFill>
        <p:spPr>
          <a:xfrm>
            <a:off x="4121944" y="4611614"/>
            <a:ext cx="581323" cy="388441"/>
          </a:xfrm>
          <a:prstGeom prst="rect">
            <a:avLst/>
          </a:prstGeom>
          <a:noFill/>
          <a:ln w="9525">
            <a:noFill/>
          </a:ln>
        </p:spPr>
      </p:pic>
      <p:pic>
        <p:nvPicPr>
          <p:cNvPr id="23565" name="picture 646"/>
          <p:cNvPicPr>
            <a:picLocks noChangeAspect="1"/>
          </p:cNvPicPr>
          <p:nvPr>
            <p:custDataLst>
              <p:tags r:id="rId76"/>
            </p:custDataLst>
          </p:nvPr>
        </p:nvPicPr>
        <p:blipFill>
          <a:blip r:embed="rId77"/>
          <a:stretch>
            <a:fillRect/>
          </a:stretch>
        </p:blipFill>
        <p:spPr>
          <a:xfrm>
            <a:off x="5468094" y="3461024"/>
            <a:ext cx="921544" cy="222349"/>
          </a:xfrm>
          <a:prstGeom prst="rect">
            <a:avLst/>
          </a:prstGeom>
          <a:noFill/>
          <a:ln w="9525">
            <a:noFill/>
          </a:ln>
        </p:spPr>
      </p:pic>
      <p:pic>
        <p:nvPicPr>
          <p:cNvPr id="23566" name="picture 648"/>
          <p:cNvPicPr>
            <a:picLocks noChangeAspect="1"/>
          </p:cNvPicPr>
          <p:nvPr>
            <p:custDataLst>
              <p:tags r:id="rId78"/>
            </p:custDataLst>
          </p:nvPr>
        </p:nvPicPr>
        <p:blipFill>
          <a:blip r:embed="rId79"/>
          <a:stretch>
            <a:fillRect/>
          </a:stretch>
        </p:blipFill>
        <p:spPr>
          <a:xfrm>
            <a:off x="4740771" y="4653137"/>
            <a:ext cx="869306" cy="233065"/>
          </a:xfrm>
          <a:prstGeom prst="rect">
            <a:avLst/>
          </a:prstGeom>
          <a:noFill/>
          <a:ln w="9525">
            <a:noFill/>
          </a:ln>
        </p:spPr>
      </p:pic>
      <p:pic>
        <p:nvPicPr>
          <p:cNvPr id="23567" name="picture 650"/>
          <p:cNvPicPr>
            <a:picLocks noChangeAspect="1"/>
          </p:cNvPicPr>
          <p:nvPr>
            <p:custDataLst>
              <p:tags r:id="rId80"/>
            </p:custDataLst>
          </p:nvPr>
        </p:nvPicPr>
        <p:blipFill>
          <a:blip r:embed="rId81"/>
          <a:stretch>
            <a:fillRect/>
          </a:stretch>
        </p:blipFill>
        <p:spPr>
          <a:xfrm>
            <a:off x="4703266" y="3454326"/>
            <a:ext cx="679103" cy="290661"/>
          </a:xfrm>
          <a:prstGeom prst="rect">
            <a:avLst/>
          </a:prstGeom>
          <a:noFill/>
          <a:ln w="9525">
            <a:noFill/>
          </a:ln>
        </p:spPr>
      </p:pic>
      <p:pic>
        <p:nvPicPr>
          <p:cNvPr id="23568" name="picture 652"/>
          <p:cNvPicPr>
            <a:picLocks noChangeAspect="1"/>
          </p:cNvPicPr>
          <p:nvPr>
            <p:custDataLst>
              <p:tags r:id="rId82"/>
            </p:custDataLst>
          </p:nvPr>
        </p:nvPicPr>
        <p:blipFill>
          <a:blip r:embed="rId83"/>
          <a:stretch>
            <a:fillRect/>
          </a:stretch>
        </p:blipFill>
        <p:spPr>
          <a:xfrm>
            <a:off x="1950691" y="3802584"/>
            <a:ext cx="646956" cy="290661"/>
          </a:xfrm>
          <a:prstGeom prst="rect">
            <a:avLst/>
          </a:prstGeom>
          <a:noFill/>
          <a:ln w="9525">
            <a:noFill/>
          </a:ln>
        </p:spPr>
      </p:pic>
      <p:pic>
        <p:nvPicPr>
          <p:cNvPr id="23569" name="picture 654"/>
          <p:cNvPicPr>
            <a:picLocks noChangeAspect="1"/>
          </p:cNvPicPr>
          <p:nvPr>
            <p:custDataLst>
              <p:tags r:id="rId84"/>
            </p:custDataLst>
          </p:nvPr>
        </p:nvPicPr>
        <p:blipFill>
          <a:blip r:embed="rId85"/>
          <a:stretch>
            <a:fillRect/>
          </a:stretch>
        </p:blipFill>
        <p:spPr>
          <a:xfrm>
            <a:off x="4707285" y="4255319"/>
            <a:ext cx="763489" cy="241101"/>
          </a:xfrm>
          <a:prstGeom prst="rect">
            <a:avLst/>
          </a:prstGeom>
          <a:noFill/>
          <a:ln w="9525">
            <a:noFill/>
          </a:ln>
        </p:spPr>
      </p:pic>
      <p:pic>
        <p:nvPicPr>
          <p:cNvPr id="23570" name="picture 656"/>
          <p:cNvPicPr>
            <a:picLocks noChangeAspect="1"/>
          </p:cNvPicPr>
          <p:nvPr>
            <p:custDataLst>
              <p:tags r:id="rId86"/>
            </p:custDataLst>
          </p:nvPr>
        </p:nvPicPr>
        <p:blipFill>
          <a:blip r:embed="rId87"/>
          <a:stretch>
            <a:fillRect/>
          </a:stretch>
        </p:blipFill>
        <p:spPr>
          <a:xfrm>
            <a:off x="3783063" y="3446289"/>
            <a:ext cx="716607" cy="253157"/>
          </a:xfrm>
          <a:prstGeom prst="rect">
            <a:avLst/>
          </a:prstGeom>
          <a:noFill/>
          <a:ln w="9525">
            <a:noFill/>
          </a:ln>
        </p:spPr>
      </p:pic>
      <p:pic>
        <p:nvPicPr>
          <p:cNvPr id="23571" name="picture 658"/>
          <p:cNvPicPr>
            <a:picLocks noChangeAspect="1"/>
          </p:cNvPicPr>
          <p:nvPr>
            <p:custDataLst>
              <p:tags r:id="rId88"/>
            </p:custDataLst>
          </p:nvPr>
        </p:nvPicPr>
        <p:blipFill>
          <a:blip r:embed="rId89"/>
          <a:stretch>
            <a:fillRect/>
          </a:stretch>
        </p:blipFill>
        <p:spPr>
          <a:xfrm>
            <a:off x="2895005" y="3443611"/>
            <a:ext cx="579984" cy="308074"/>
          </a:xfrm>
          <a:prstGeom prst="rect">
            <a:avLst/>
          </a:prstGeom>
          <a:noFill/>
          <a:ln w="9525">
            <a:noFill/>
          </a:ln>
        </p:spPr>
      </p:pic>
      <p:pic>
        <p:nvPicPr>
          <p:cNvPr id="23572" name="picture 660"/>
          <p:cNvPicPr>
            <a:picLocks noChangeAspect="1"/>
          </p:cNvPicPr>
          <p:nvPr>
            <p:custDataLst>
              <p:tags r:id="rId90"/>
            </p:custDataLst>
          </p:nvPr>
        </p:nvPicPr>
        <p:blipFill>
          <a:blip r:embed="rId91"/>
          <a:stretch>
            <a:fillRect/>
          </a:stretch>
        </p:blipFill>
        <p:spPr>
          <a:xfrm>
            <a:off x="6443216" y="3822676"/>
            <a:ext cx="646956" cy="270569"/>
          </a:xfrm>
          <a:prstGeom prst="rect">
            <a:avLst/>
          </a:prstGeom>
          <a:noFill/>
          <a:ln w="9525">
            <a:noFill/>
          </a:ln>
        </p:spPr>
      </p:pic>
      <p:pic>
        <p:nvPicPr>
          <p:cNvPr id="23573" name="picture 662"/>
          <p:cNvPicPr>
            <a:picLocks noChangeAspect="1"/>
          </p:cNvPicPr>
          <p:nvPr>
            <p:custDataLst>
              <p:tags r:id="rId92"/>
            </p:custDataLst>
          </p:nvPr>
        </p:nvPicPr>
        <p:blipFill>
          <a:blip r:embed="rId93"/>
          <a:stretch>
            <a:fillRect/>
          </a:stretch>
        </p:blipFill>
        <p:spPr>
          <a:xfrm>
            <a:off x="1958727" y="3483794"/>
            <a:ext cx="877341" cy="192881"/>
          </a:xfrm>
          <a:prstGeom prst="rect">
            <a:avLst/>
          </a:prstGeom>
          <a:noFill/>
          <a:ln w="9525">
            <a:noFill/>
          </a:ln>
        </p:spPr>
      </p:pic>
      <p:pic>
        <p:nvPicPr>
          <p:cNvPr id="23574" name="picture 664"/>
          <p:cNvPicPr>
            <a:picLocks noChangeAspect="1"/>
          </p:cNvPicPr>
          <p:nvPr>
            <p:custDataLst>
              <p:tags r:id="rId94"/>
            </p:custDataLst>
          </p:nvPr>
        </p:nvPicPr>
        <p:blipFill>
          <a:blip r:embed="rId95"/>
          <a:stretch>
            <a:fillRect/>
          </a:stretch>
        </p:blipFill>
        <p:spPr>
          <a:xfrm>
            <a:off x="7246889" y="3403427"/>
            <a:ext cx="566589" cy="297359"/>
          </a:xfrm>
          <a:prstGeom prst="rect">
            <a:avLst/>
          </a:prstGeom>
          <a:noFill/>
          <a:ln w="9525">
            <a:noFill/>
          </a:ln>
        </p:spPr>
      </p:pic>
      <p:pic>
        <p:nvPicPr>
          <p:cNvPr id="23575" name="picture 666"/>
          <p:cNvPicPr>
            <a:picLocks noChangeAspect="1"/>
          </p:cNvPicPr>
          <p:nvPr>
            <p:custDataLst>
              <p:tags r:id="rId96"/>
            </p:custDataLst>
          </p:nvPr>
        </p:nvPicPr>
        <p:blipFill>
          <a:blip r:embed="rId97"/>
          <a:stretch>
            <a:fillRect/>
          </a:stretch>
        </p:blipFill>
        <p:spPr>
          <a:xfrm>
            <a:off x="6449914" y="3439593"/>
            <a:ext cx="633561" cy="263872"/>
          </a:xfrm>
          <a:prstGeom prst="rect">
            <a:avLst/>
          </a:prstGeom>
          <a:noFill/>
          <a:ln w="9525">
            <a:noFill/>
          </a:ln>
        </p:spPr>
      </p:pic>
      <p:pic>
        <p:nvPicPr>
          <p:cNvPr id="23576" name="picture 668"/>
          <p:cNvPicPr>
            <a:picLocks noChangeAspect="1"/>
          </p:cNvPicPr>
          <p:nvPr>
            <p:custDataLst>
              <p:tags r:id="rId98"/>
            </p:custDataLst>
          </p:nvPr>
        </p:nvPicPr>
        <p:blipFill>
          <a:blip r:embed="rId99"/>
          <a:stretch>
            <a:fillRect/>
          </a:stretch>
        </p:blipFill>
        <p:spPr>
          <a:xfrm>
            <a:off x="3420070" y="4611614"/>
            <a:ext cx="463451" cy="338882"/>
          </a:xfrm>
          <a:prstGeom prst="rect">
            <a:avLst/>
          </a:prstGeom>
          <a:noFill/>
          <a:ln w="9525">
            <a:noFill/>
          </a:ln>
        </p:spPr>
      </p:pic>
      <p:pic>
        <p:nvPicPr>
          <p:cNvPr id="23577" name="picture 670"/>
          <p:cNvPicPr>
            <a:picLocks noChangeAspect="1"/>
          </p:cNvPicPr>
          <p:nvPr>
            <p:custDataLst>
              <p:tags r:id="rId100"/>
            </p:custDataLst>
          </p:nvPr>
        </p:nvPicPr>
        <p:blipFill>
          <a:blip r:embed="rId101"/>
          <a:stretch>
            <a:fillRect/>
          </a:stretch>
        </p:blipFill>
        <p:spPr>
          <a:xfrm>
            <a:off x="5610076" y="4225851"/>
            <a:ext cx="569267" cy="275927"/>
          </a:xfrm>
          <a:prstGeom prst="rect">
            <a:avLst/>
          </a:prstGeom>
          <a:noFill/>
          <a:ln w="9525">
            <a:noFill/>
          </a:ln>
        </p:spPr>
      </p:pic>
      <p:pic>
        <p:nvPicPr>
          <p:cNvPr id="23578" name="picture 672"/>
          <p:cNvPicPr>
            <a:picLocks noChangeAspect="1"/>
          </p:cNvPicPr>
          <p:nvPr>
            <p:custDataLst>
              <p:tags r:id="rId102"/>
            </p:custDataLst>
          </p:nvPr>
        </p:nvPicPr>
        <p:blipFill>
          <a:blip r:embed="rId103"/>
          <a:stretch>
            <a:fillRect/>
          </a:stretch>
        </p:blipFill>
        <p:spPr>
          <a:xfrm>
            <a:off x="2834730" y="3837410"/>
            <a:ext cx="800993" cy="190202"/>
          </a:xfrm>
          <a:prstGeom prst="rect">
            <a:avLst/>
          </a:prstGeom>
          <a:noFill/>
          <a:ln w="9525">
            <a:noFill/>
          </a:ln>
        </p:spPr>
      </p:pic>
      <p:pic>
        <p:nvPicPr>
          <p:cNvPr id="23579" name="picture 674"/>
          <p:cNvPicPr>
            <a:picLocks noChangeAspect="1"/>
          </p:cNvPicPr>
          <p:nvPr>
            <p:custDataLst>
              <p:tags r:id="rId104"/>
            </p:custDataLst>
          </p:nvPr>
        </p:nvPicPr>
        <p:blipFill>
          <a:blip r:embed="rId105"/>
          <a:stretch>
            <a:fillRect/>
          </a:stretch>
        </p:blipFill>
        <p:spPr>
          <a:xfrm>
            <a:off x="3867448" y="4225851"/>
            <a:ext cx="664369" cy="230386"/>
          </a:xfrm>
          <a:prstGeom prst="rect">
            <a:avLst/>
          </a:prstGeom>
          <a:noFill/>
          <a:ln w="9525">
            <a:noFill/>
          </a:ln>
        </p:spPr>
      </p:pic>
      <p:pic>
        <p:nvPicPr>
          <p:cNvPr id="23580" name="picture 676"/>
          <p:cNvPicPr>
            <a:picLocks noChangeAspect="1"/>
          </p:cNvPicPr>
          <p:nvPr>
            <p:custDataLst>
              <p:tags r:id="rId106"/>
            </p:custDataLst>
          </p:nvPr>
        </p:nvPicPr>
        <p:blipFill>
          <a:blip r:embed="rId107"/>
          <a:stretch>
            <a:fillRect/>
          </a:stretch>
        </p:blipFill>
        <p:spPr>
          <a:xfrm>
            <a:off x="6412409" y="4247283"/>
            <a:ext cx="602754" cy="234405"/>
          </a:xfrm>
          <a:prstGeom prst="rect">
            <a:avLst/>
          </a:prstGeom>
          <a:noFill/>
          <a:ln w="9525">
            <a:noFill/>
          </a:ln>
        </p:spPr>
      </p:pic>
      <p:pic>
        <p:nvPicPr>
          <p:cNvPr id="23581" name="picture 678"/>
          <p:cNvPicPr>
            <a:picLocks noChangeAspect="1"/>
          </p:cNvPicPr>
          <p:nvPr>
            <p:custDataLst>
              <p:tags r:id="rId108"/>
            </p:custDataLst>
          </p:nvPr>
        </p:nvPicPr>
        <p:blipFill>
          <a:blip r:embed="rId109"/>
          <a:stretch>
            <a:fillRect/>
          </a:stretch>
        </p:blipFill>
        <p:spPr>
          <a:xfrm>
            <a:off x="1981498" y="4287466"/>
            <a:ext cx="659011" cy="210294"/>
          </a:xfrm>
          <a:prstGeom prst="rect">
            <a:avLst/>
          </a:prstGeom>
          <a:noFill/>
          <a:ln w="9525">
            <a:noFill/>
          </a:ln>
        </p:spPr>
      </p:pic>
      <p:pic>
        <p:nvPicPr>
          <p:cNvPr id="23582" name="picture 680"/>
          <p:cNvPicPr>
            <a:picLocks noChangeAspect="1"/>
          </p:cNvPicPr>
          <p:nvPr>
            <p:custDataLst>
              <p:tags r:id="rId110"/>
            </p:custDataLst>
          </p:nvPr>
        </p:nvPicPr>
        <p:blipFill>
          <a:blip r:embed="rId111"/>
          <a:stretch>
            <a:fillRect/>
          </a:stretch>
        </p:blipFill>
        <p:spPr>
          <a:xfrm>
            <a:off x="5660976" y="3837410"/>
            <a:ext cx="561231" cy="229047"/>
          </a:xfrm>
          <a:prstGeom prst="rect">
            <a:avLst/>
          </a:prstGeom>
          <a:noFill/>
          <a:ln w="9525">
            <a:noFill/>
          </a:ln>
        </p:spPr>
      </p:pic>
      <p:pic>
        <p:nvPicPr>
          <p:cNvPr id="23583" name="picture 682"/>
          <p:cNvPicPr>
            <a:picLocks noChangeAspect="1"/>
          </p:cNvPicPr>
          <p:nvPr>
            <p:custDataLst>
              <p:tags r:id="rId112"/>
            </p:custDataLst>
          </p:nvPr>
        </p:nvPicPr>
        <p:blipFill>
          <a:blip r:embed="rId113"/>
          <a:stretch>
            <a:fillRect/>
          </a:stretch>
        </p:blipFill>
        <p:spPr>
          <a:xfrm>
            <a:off x="7254925" y="4232549"/>
            <a:ext cx="604093" cy="211634"/>
          </a:xfrm>
          <a:prstGeom prst="rect">
            <a:avLst/>
          </a:prstGeom>
          <a:noFill/>
          <a:ln w="9525">
            <a:noFill/>
          </a:ln>
        </p:spPr>
      </p:pic>
      <p:pic>
        <p:nvPicPr>
          <p:cNvPr id="23584" name="picture 684"/>
          <p:cNvPicPr>
            <a:picLocks noChangeAspect="1"/>
          </p:cNvPicPr>
          <p:nvPr>
            <p:custDataLst>
              <p:tags r:id="rId114"/>
            </p:custDataLst>
          </p:nvPr>
        </p:nvPicPr>
        <p:blipFill>
          <a:blip r:embed="rId115"/>
          <a:stretch>
            <a:fillRect/>
          </a:stretch>
        </p:blipFill>
        <p:spPr>
          <a:xfrm>
            <a:off x="5683746" y="4646439"/>
            <a:ext cx="588020" cy="216991"/>
          </a:xfrm>
          <a:prstGeom prst="rect">
            <a:avLst/>
          </a:prstGeom>
          <a:noFill/>
          <a:ln w="9525">
            <a:noFill/>
          </a:ln>
        </p:spPr>
      </p:pic>
      <p:pic>
        <p:nvPicPr>
          <p:cNvPr id="23585" name="picture 686"/>
          <p:cNvPicPr>
            <a:picLocks noChangeAspect="1"/>
          </p:cNvPicPr>
          <p:nvPr>
            <p:custDataLst>
              <p:tags r:id="rId116"/>
            </p:custDataLst>
          </p:nvPr>
        </p:nvPicPr>
        <p:blipFill>
          <a:blip r:embed="rId117"/>
          <a:stretch>
            <a:fillRect/>
          </a:stretch>
        </p:blipFill>
        <p:spPr>
          <a:xfrm>
            <a:off x="7265641" y="4702696"/>
            <a:ext cx="701874" cy="163414"/>
          </a:xfrm>
          <a:prstGeom prst="rect">
            <a:avLst/>
          </a:prstGeom>
          <a:noFill/>
          <a:ln w="9525">
            <a:noFill/>
          </a:ln>
        </p:spPr>
      </p:pic>
      <p:pic>
        <p:nvPicPr>
          <p:cNvPr id="23586" name="picture 688"/>
          <p:cNvPicPr>
            <a:picLocks noChangeAspect="1"/>
          </p:cNvPicPr>
          <p:nvPr>
            <p:custDataLst>
              <p:tags r:id="rId118"/>
            </p:custDataLst>
          </p:nvPr>
        </p:nvPicPr>
        <p:blipFill>
          <a:blip r:embed="rId119"/>
          <a:stretch>
            <a:fillRect/>
          </a:stretch>
        </p:blipFill>
        <p:spPr>
          <a:xfrm>
            <a:off x="7238851" y="3896346"/>
            <a:ext cx="659011" cy="158056"/>
          </a:xfrm>
          <a:prstGeom prst="rect">
            <a:avLst/>
          </a:prstGeom>
          <a:noFill/>
          <a:ln w="9525">
            <a:noFill/>
          </a:ln>
        </p:spPr>
      </p:pic>
      <p:pic>
        <p:nvPicPr>
          <p:cNvPr id="23587" name="picture 690"/>
          <p:cNvPicPr>
            <a:picLocks noChangeAspect="1"/>
          </p:cNvPicPr>
          <p:nvPr>
            <p:custDataLst>
              <p:tags r:id="rId120"/>
            </p:custDataLst>
          </p:nvPr>
        </p:nvPicPr>
        <p:blipFill>
          <a:blip r:embed="rId121"/>
          <a:stretch>
            <a:fillRect/>
          </a:stretch>
        </p:blipFill>
        <p:spPr>
          <a:xfrm>
            <a:off x="6474024" y="4700018"/>
            <a:ext cx="546497" cy="158056"/>
          </a:xfrm>
          <a:prstGeom prst="rect">
            <a:avLst/>
          </a:prstGeom>
          <a:noFill/>
          <a:ln w="9525">
            <a:noFill/>
          </a:ln>
        </p:spPr>
      </p:pic>
      <p:pic>
        <p:nvPicPr>
          <p:cNvPr id="23588" name="picture 692"/>
          <p:cNvPicPr>
            <a:picLocks noChangeAspect="1"/>
          </p:cNvPicPr>
          <p:nvPr>
            <p:custDataLst>
              <p:tags r:id="rId122"/>
            </p:custDataLst>
          </p:nvPr>
        </p:nvPicPr>
        <p:blipFill>
          <a:blip r:embed="rId123"/>
          <a:stretch>
            <a:fillRect/>
          </a:stretch>
        </p:blipFill>
        <p:spPr>
          <a:xfrm>
            <a:off x="1165771" y="4302201"/>
            <a:ext cx="530424" cy="159394"/>
          </a:xfrm>
          <a:prstGeom prst="rect">
            <a:avLst/>
          </a:prstGeom>
          <a:noFill/>
          <a:ln w="9525">
            <a:noFill/>
          </a:ln>
        </p:spPr>
      </p:pic>
      <p:sp>
        <p:nvSpPr>
          <p:cNvPr id="4" name="textbox 104"/>
          <p:cNvSpPr/>
          <p:nvPr>
            <p:custDataLst>
              <p:tags r:id="rId124"/>
            </p:custDataLst>
          </p:nvPr>
        </p:nvSpPr>
        <p:spPr>
          <a:xfrm>
            <a:off x="1077526" y="3157218"/>
            <a:ext cx="1830070" cy="230505"/>
          </a:xfrm>
          <a:prstGeom prst="rect">
            <a:avLst/>
          </a:prstGeom>
        </p:spPr>
        <p:txBody>
          <a:bodyPr vert="horz" wrap="none" lIns="0" tIns="0" rIns="0" bIns="0">
            <a:spAutoFit/>
          </a:bodyPr>
          <a:p>
            <a:pPr marL="12700" algn="l" rtl="0" eaLnBrk="0">
              <a:lnSpc>
                <a:spcPct val="94000"/>
              </a:lnSpc>
            </a:pPr>
            <a:r>
              <a:rPr lang="zh-CN" altLang="en-US" sz="16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rPr>
              <a:t>寿险板块</a:t>
            </a:r>
            <a:r>
              <a:rPr lang="en-US" altLang="zh-CN" sz="16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rPr>
              <a:t>-</a:t>
            </a:r>
            <a:r>
              <a:rPr lang="zh-CN" altLang="en-US" sz="16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rPr>
              <a:t>合作机构</a:t>
            </a:r>
            <a:endParaRPr lang="zh-CN" altLang="en-US" sz="1600" b="1" kern="0" spc="90" dirty="0">
              <a:solidFill>
                <a:srgbClr val="0070C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微信截图_20240604155649"/>
          <p:cNvPicPr>
            <a:picLocks noChangeAspect="1"/>
          </p:cNvPicPr>
          <p:nvPr>
            <p:custDataLst>
              <p:tags r:id="rId1"/>
            </p:custDataLst>
          </p:nvPr>
        </p:nvPicPr>
        <p:blipFill>
          <a:blip r:embed="rId2"/>
          <a:stretch>
            <a:fillRect/>
          </a:stretch>
        </p:blipFill>
        <p:spPr>
          <a:xfrm>
            <a:off x="7376795" y="4498340"/>
            <a:ext cx="1764030" cy="645160"/>
          </a:xfrm>
          <a:prstGeom prst="rect">
            <a:avLst/>
          </a:prstGeom>
        </p:spPr>
      </p:pic>
      <p:sp>
        <p:nvSpPr>
          <p:cNvPr id="2" name="标题 1"/>
          <p:cNvSpPr>
            <a:spLocks noGrp="1"/>
          </p:cNvSpPr>
          <p:nvPr>
            <p:ph type="title"/>
          </p:nvPr>
        </p:nvSpPr>
        <p:spPr/>
        <p:txBody>
          <a:bodyPr/>
          <a:lstStyle/>
          <a:p>
            <a:r>
              <a:rPr lang="zh-CN" altLang="en-US" sz="1800" dirty="0">
                <a:solidFill>
                  <a:srgbClr val="C00000"/>
                </a:solidFill>
                <a:latin typeface="微软雅黑" panose="020B0503020204020204" charset="-122"/>
                <a:ea typeface="微软雅黑" panose="020B0503020204020204" charset="-122"/>
              </a:rPr>
              <a:t>核心能力</a:t>
            </a:r>
            <a:endParaRPr lang="zh-CN" altLang="en-US" sz="1800" dirty="0">
              <a:solidFill>
                <a:srgbClr val="C00000"/>
              </a:solidFill>
              <a:latin typeface="微软雅黑" panose="020B0503020204020204" charset="-122"/>
              <a:ea typeface="微软雅黑" panose="020B0503020204020204" charset="-122"/>
            </a:endParaRPr>
          </a:p>
        </p:txBody>
      </p:sp>
      <p:sp>
        <p:nvSpPr>
          <p:cNvPr id="7" name="空心弧 39"/>
          <p:cNvSpPr/>
          <p:nvPr/>
        </p:nvSpPr>
        <p:spPr>
          <a:xfrm rot="5400000">
            <a:off x="433388" y="1101725"/>
            <a:ext cx="3141662" cy="2925763"/>
          </a:xfrm>
          <a:custGeom>
            <a:avLst/>
            <a:gdLst/>
            <a:ahLst/>
            <a:cxnLst/>
            <a:rect l="0" t="0" r="0" b="0"/>
            <a:pathLst/>
          </a:custGeom>
          <a:noFill/>
          <a:ln w="9525">
            <a:noFill/>
          </a:ln>
        </p:spPr>
        <p:txBody>
          <a:bodyPr lIns="91425" tIns="45713" rIns="91425" bIns="45713" anchor="ctr" anchorCtr="0"/>
          <a:p>
            <a:pPr algn="ctr"/>
            <a:endParaRPr sz="240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8" name="直接连接符 45"/>
          <p:cNvSpPr/>
          <p:nvPr/>
        </p:nvSpPr>
        <p:spPr>
          <a:xfrm>
            <a:off x="2614613" y="1187450"/>
            <a:ext cx="1441450" cy="0"/>
          </a:xfrm>
          <a:prstGeom prst="line">
            <a:avLst/>
          </a:prstGeom>
          <a:ln w="12700" cap="flat" cmpd="sng">
            <a:solidFill>
              <a:srgbClr val="9DA8B1"/>
            </a:solidFill>
            <a:prstDash val="solid"/>
            <a:headEnd type="none" w="med" len="med"/>
            <a:tailEnd type="none" w="med" len="med"/>
          </a:ln>
        </p:spPr>
        <p:txBody>
          <a:bodyPr/>
          <a:p>
            <a:endParaRPr lang="zh-CN" altLang="en-US"/>
          </a:p>
        </p:txBody>
      </p:sp>
      <p:sp>
        <p:nvSpPr>
          <p:cNvPr id="9" name="直接连接符 51"/>
          <p:cNvSpPr/>
          <p:nvPr/>
        </p:nvSpPr>
        <p:spPr>
          <a:xfrm>
            <a:off x="2663825" y="3978275"/>
            <a:ext cx="1439863" cy="0"/>
          </a:xfrm>
          <a:prstGeom prst="line">
            <a:avLst/>
          </a:prstGeom>
          <a:ln w="12700" cap="flat" cmpd="sng">
            <a:solidFill>
              <a:srgbClr val="9DA8B1"/>
            </a:solidFill>
            <a:prstDash val="solid"/>
            <a:headEnd type="none" w="med" len="med"/>
            <a:tailEnd type="none" w="med" len="med"/>
          </a:ln>
        </p:spPr>
        <p:txBody>
          <a:bodyPr/>
          <a:p>
            <a:endParaRPr lang="zh-CN" altLang="en-US"/>
          </a:p>
        </p:txBody>
      </p:sp>
      <p:sp>
        <p:nvSpPr>
          <p:cNvPr id="10" name="直接连接符 3"/>
          <p:cNvSpPr/>
          <p:nvPr/>
        </p:nvSpPr>
        <p:spPr>
          <a:xfrm>
            <a:off x="3486150" y="2133600"/>
            <a:ext cx="1333500" cy="0"/>
          </a:xfrm>
          <a:prstGeom prst="line">
            <a:avLst/>
          </a:prstGeom>
          <a:ln w="12700" cap="flat" cmpd="sng">
            <a:solidFill>
              <a:srgbClr val="9DA8B1"/>
            </a:solidFill>
            <a:prstDash val="solid"/>
            <a:headEnd type="none" w="med" len="med"/>
            <a:tailEnd type="none" w="med" len="med"/>
          </a:ln>
        </p:spPr>
        <p:txBody>
          <a:bodyPr/>
          <a:p>
            <a:endParaRPr lang="zh-CN" altLang="en-US"/>
          </a:p>
        </p:txBody>
      </p:sp>
      <p:sp>
        <p:nvSpPr>
          <p:cNvPr id="11" name="直接连接符 4"/>
          <p:cNvSpPr/>
          <p:nvPr/>
        </p:nvSpPr>
        <p:spPr>
          <a:xfrm>
            <a:off x="3341688" y="3117850"/>
            <a:ext cx="1439862" cy="1588"/>
          </a:xfrm>
          <a:prstGeom prst="line">
            <a:avLst/>
          </a:prstGeom>
          <a:ln w="12700" cap="flat" cmpd="sng">
            <a:solidFill>
              <a:srgbClr val="9DA8B1"/>
            </a:solidFill>
            <a:prstDash val="solid"/>
            <a:headEnd type="none" w="med" len="med"/>
            <a:tailEnd type="none" w="med" len="med"/>
          </a:ln>
        </p:spPr>
        <p:txBody>
          <a:bodyPr/>
          <a:p>
            <a:endParaRPr lang="zh-CN" altLang="en-US"/>
          </a:p>
        </p:txBody>
      </p:sp>
      <p:sp>
        <p:nvSpPr>
          <p:cNvPr id="12" name="矩形 5"/>
          <p:cNvSpPr/>
          <p:nvPr/>
        </p:nvSpPr>
        <p:spPr>
          <a:xfrm>
            <a:off x="4892764" y="577851"/>
            <a:ext cx="2682875" cy="381000"/>
          </a:xfrm>
          <a:prstGeom prst="rect">
            <a:avLst/>
          </a:prstGeom>
          <a:noFill/>
          <a:ln w="9525">
            <a:noFill/>
          </a:ln>
        </p:spPr>
        <p:txBody>
          <a:bodyPr wrap="square" lIns="91425" tIns="45713" rIns="91425" bIns="45713"/>
          <a:p>
            <a:r>
              <a:rPr lang="zh-CN" altLang="en-US" sz="1500" b="1" dirty="0">
                <a:solidFill>
                  <a:srgbClr val="000000"/>
                </a:solidFill>
                <a:latin typeface="微软雅黑" panose="020B0503020204020204" charset="-122"/>
                <a:ea typeface="微软雅黑" panose="020B0503020204020204" charset="-122"/>
                <a:sym typeface="微软雅黑" panose="020B0503020204020204" charset="-122"/>
              </a:rPr>
              <a:t>丰富的产品定制及供应能力</a:t>
            </a:r>
            <a:endParaRPr lang="zh-CN" altLang="en-US" sz="1500" b="1"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13" name="椭圆 73"/>
          <p:cNvSpPr/>
          <p:nvPr/>
        </p:nvSpPr>
        <p:spPr>
          <a:xfrm>
            <a:off x="2387600" y="971550"/>
            <a:ext cx="373063" cy="373063"/>
          </a:xfrm>
          <a:prstGeom prst="ellipse">
            <a:avLst/>
          </a:prstGeom>
          <a:solidFill>
            <a:schemeClr val="accent1"/>
          </a:solidFill>
          <a:ln w="9525">
            <a:noFill/>
          </a:ln>
        </p:spPr>
        <p:txBody>
          <a:bodyPr anchor="ctr" anchorCtr="0"/>
          <a:p>
            <a:pPr algn="ctr">
              <a:buClr>
                <a:schemeClr val="tx2"/>
              </a:buClr>
            </a:pPr>
            <a:r>
              <a:rPr lang="en-US" altLang="zh-CN" sz="100" dirty="0">
                <a:latin typeface="微软雅黑" panose="020B0503020204020204" charset="-122"/>
                <a:ea typeface="微软雅黑" panose="020B0503020204020204" charset="-122"/>
                <a:sym typeface="微软雅黑" panose="020B0503020204020204" charset="-122"/>
              </a:rPr>
              <a:t>1</a:t>
            </a:r>
            <a:endParaRPr lang="en-US" altLang="zh-CN" sz="100" dirty="0">
              <a:latin typeface="微软雅黑" panose="020B0503020204020204" charset="-122"/>
              <a:ea typeface="微软雅黑" panose="020B0503020204020204" charset="-122"/>
              <a:sym typeface="微软雅黑" panose="020B0503020204020204" charset="-122"/>
            </a:endParaRPr>
          </a:p>
        </p:txBody>
      </p:sp>
      <p:sp>
        <p:nvSpPr>
          <p:cNvPr id="23" name="椭圆 74"/>
          <p:cNvSpPr/>
          <p:nvPr/>
        </p:nvSpPr>
        <p:spPr>
          <a:xfrm>
            <a:off x="3178175" y="1931988"/>
            <a:ext cx="374650" cy="373062"/>
          </a:xfrm>
          <a:prstGeom prst="ellipse">
            <a:avLst/>
          </a:prstGeom>
          <a:solidFill>
            <a:schemeClr val="accent1"/>
          </a:solidFill>
          <a:ln w="9525">
            <a:noFill/>
          </a:ln>
        </p:spPr>
        <p:txBody>
          <a:bodyPr anchor="ctr" anchorCtr="0"/>
          <a:p>
            <a:pPr algn="ctr">
              <a:buClr>
                <a:schemeClr val="tx2"/>
              </a:buClr>
            </a:pPr>
            <a:r>
              <a:rPr lang="en-US" altLang="zh-CN" sz="100" dirty="0">
                <a:latin typeface="微软雅黑" panose="020B0503020204020204" charset="-122"/>
                <a:ea typeface="微软雅黑" panose="020B0503020204020204" charset="-122"/>
                <a:sym typeface="微软雅黑" panose="020B0503020204020204" charset="-122"/>
              </a:rPr>
              <a:t>2</a:t>
            </a:r>
            <a:endParaRPr lang="en-US" altLang="zh-CN" sz="100" dirty="0">
              <a:latin typeface="微软雅黑" panose="020B0503020204020204" charset="-122"/>
              <a:ea typeface="微软雅黑" panose="020B0503020204020204" charset="-122"/>
              <a:sym typeface="微软雅黑" panose="020B0503020204020204" charset="-122"/>
            </a:endParaRPr>
          </a:p>
        </p:txBody>
      </p:sp>
      <p:sp>
        <p:nvSpPr>
          <p:cNvPr id="24" name="椭圆 75"/>
          <p:cNvSpPr/>
          <p:nvPr/>
        </p:nvSpPr>
        <p:spPr>
          <a:xfrm>
            <a:off x="3157538" y="2914650"/>
            <a:ext cx="373062" cy="373063"/>
          </a:xfrm>
          <a:prstGeom prst="ellipse">
            <a:avLst/>
          </a:prstGeom>
          <a:solidFill>
            <a:schemeClr val="accent1"/>
          </a:solidFill>
          <a:ln w="9525">
            <a:noFill/>
          </a:ln>
        </p:spPr>
        <p:txBody>
          <a:bodyPr anchor="ctr" anchorCtr="0"/>
          <a:p>
            <a:pPr algn="ctr">
              <a:buClr>
                <a:schemeClr val="tx2"/>
              </a:buClr>
            </a:pPr>
            <a:r>
              <a:rPr lang="en-US" altLang="zh-CN" sz="100" dirty="0">
                <a:latin typeface="微软雅黑" panose="020B0503020204020204" charset="-122"/>
                <a:ea typeface="微软雅黑" panose="020B0503020204020204" charset="-122"/>
                <a:sym typeface="微软雅黑" panose="020B0503020204020204" charset="-122"/>
              </a:rPr>
              <a:t>3</a:t>
            </a:r>
            <a:endParaRPr lang="en-US" altLang="zh-CN" sz="100" dirty="0">
              <a:latin typeface="微软雅黑" panose="020B0503020204020204" charset="-122"/>
              <a:ea typeface="微软雅黑" panose="020B0503020204020204" charset="-122"/>
              <a:sym typeface="微软雅黑" panose="020B0503020204020204" charset="-122"/>
            </a:endParaRPr>
          </a:p>
        </p:txBody>
      </p:sp>
      <p:sp>
        <p:nvSpPr>
          <p:cNvPr id="25" name="椭圆 76"/>
          <p:cNvSpPr/>
          <p:nvPr/>
        </p:nvSpPr>
        <p:spPr>
          <a:xfrm>
            <a:off x="2387600" y="3763963"/>
            <a:ext cx="373063" cy="373062"/>
          </a:xfrm>
          <a:prstGeom prst="ellipse">
            <a:avLst/>
          </a:prstGeom>
          <a:solidFill>
            <a:schemeClr val="accent1"/>
          </a:solidFill>
          <a:ln w="9525">
            <a:noFill/>
          </a:ln>
        </p:spPr>
        <p:txBody>
          <a:bodyPr anchor="ctr" anchorCtr="0"/>
          <a:p>
            <a:pPr algn="ctr">
              <a:buClr>
                <a:schemeClr val="tx2"/>
              </a:buClr>
            </a:pPr>
            <a:r>
              <a:rPr lang="en-US" altLang="zh-CN" sz="100" dirty="0">
                <a:latin typeface="微软雅黑" panose="020B0503020204020204" charset="-122"/>
                <a:ea typeface="微软雅黑" panose="020B0503020204020204" charset="-122"/>
                <a:sym typeface="微软雅黑" panose="020B0503020204020204" charset="-122"/>
              </a:rPr>
              <a:t>4</a:t>
            </a:r>
            <a:endParaRPr lang="en-US" altLang="zh-CN" sz="100" dirty="0">
              <a:latin typeface="微软雅黑" panose="020B0503020204020204" charset="-122"/>
              <a:ea typeface="微软雅黑" panose="020B0503020204020204" charset="-122"/>
              <a:sym typeface="微软雅黑" panose="020B0503020204020204" charset="-122"/>
            </a:endParaRPr>
          </a:p>
        </p:txBody>
      </p:sp>
      <p:sp>
        <p:nvSpPr>
          <p:cNvPr id="26" name="同心圆 78"/>
          <p:cNvSpPr/>
          <p:nvPr/>
        </p:nvSpPr>
        <p:spPr>
          <a:xfrm>
            <a:off x="3875926" y="760413"/>
            <a:ext cx="858837" cy="820737"/>
          </a:xfrm>
          <a:custGeom>
            <a:avLst/>
            <a:gdLst/>
            <a:ahLst/>
            <a:cxnLst/>
            <a:rect l="0" t="0" r="0" b="0"/>
            <a:pathLst/>
          </a:custGeom>
          <a:noFill/>
          <a:ln w="9525">
            <a:noFill/>
          </a:ln>
        </p:spPr>
        <p:txBody>
          <a:bodyPr anchor="ctr" anchorCtr="0"/>
          <a:p>
            <a:pPr algn="ctr"/>
            <a:endParaRPr sz="10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27" name="椭圆 79"/>
          <p:cNvSpPr/>
          <p:nvPr/>
        </p:nvSpPr>
        <p:spPr>
          <a:xfrm>
            <a:off x="3894976" y="777875"/>
            <a:ext cx="820737" cy="785813"/>
          </a:xfrm>
          <a:prstGeom prst="ellipse">
            <a:avLst/>
          </a:prstGeom>
          <a:gradFill rotWithShape="1">
            <a:gsLst>
              <a:gs pos="0">
                <a:srgbClr val="FFFFFF">
                  <a:alpha val="100000"/>
                </a:srgbClr>
              </a:gs>
              <a:gs pos="50998">
                <a:srgbClr val="F2F2F2">
                  <a:alpha val="100000"/>
                </a:srgbClr>
              </a:gs>
              <a:gs pos="100000">
                <a:srgbClr val="BFBFBF">
                  <a:alpha val="100000"/>
                </a:srgbClr>
              </a:gs>
            </a:gsLst>
            <a:lin ang="2700000" scaled="1"/>
            <a:tileRect/>
          </a:gra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28" name="Freeform 846"/>
          <p:cNvSpPr/>
          <p:nvPr/>
        </p:nvSpPr>
        <p:spPr>
          <a:xfrm>
            <a:off x="4117226" y="998538"/>
            <a:ext cx="388937" cy="365125"/>
          </a:xfrm>
          <a:custGeom>
            <a:avLst/>
            <a:gdLst>
              <a:gd name="txL" fmla="*/ 0 w 48"/>
              <a:gd name="txT" fmla="*/ 0 h 47"/>
              <a:gd name="txR" fmla="*/ 48 w 48"/>
              <a:gd name="txB" fmla="*/ 47 h 47"/>
            </a:gdLst>
            <a:ahLst/>
            <a:cxnLst>
              <a:cxn ang="0">
                <a:pos x="29" y="0"/>
              </a:cxn>
              <a:cxn ang="0">
                <a:pos x="29" y="7"/>
              </a:cxn>
              <a:cxn ang="0">
                <a:pos x="41" y="23"/>
              </a:cxn>
              <a:cxn ang="0">
                <a:pos x="24" y="41"/>
              </a:cxn>
              <a:cxn ang="0">
                <a:pos x="6" y="23"/>
              </a:cxn>
              <a:cxn ang="0">
                <a:pos x="18" y="7"/>
              </a:cxn>
              <a:cxn ang="0">
                <a:pos x="18" y="0"/>
              </a:cxn>
              <a:cxn ang="0">
                <a:pos x="0" y="23"/>
              </a:cxn>
              <a:cxn ang="0">
                <a:pos x="24" y="47"/>
              </a:cxn>
              <a:cxn ang="0">
                <a:pos x="48" y="23"/>
              </a:cxn>
              <a:cxn ang="0">
                <a:pos x="29" y="0"/>
              </a:cxn>
            </a:cxnLst>
            <a:rect l="txL" t="txT" r="txR" b="tx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w="9525">
            <a:noFill/>
          </a:ln>
        </p:spPr>
        <p:txBody>
          <a:bodyPr lIns="121912" tIns="60956" rIns="121912" bIns="60956"/>
          <a:p>
            <a:endParaRPr sz="240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29" name="Freeform 847"/>
          <p:cNvSpPr/>
          <p:nvPr/>
        </p:nvSpPr>
        <p:spPr>
          <a:xfrm>
            <a:off x="4271213" y="914400"/>
            <a:ext cx="71438" cy="215900"/>
          </a:xfrm>
          <a:custGeom>
            <a:avLst/>
            <a:gdLst>
              <a:gd name="txL" fmla="*/ 0 w 9"/>
              <a:gd name="txT" fmla="*/ 0 h 28"/>
              <a:gd name="txR" fmla="*/ 9 w 9"/>
              <a:gd name="txB" fmla="*/ 28 h 28"/>
            </a:gdLst>
            <a:ahLst/>
            <a:cxnLst>
              <a:cxn ang="0">
                <a:pos x="7" y="0"/>
              </a:cxn>
              <a:cxn ang="0">
                <a:pos x="2" y="0"/>
              </a:cxn>
              <a:cxn ang="0">
                <a:pos x="0" y="2"/>
              </a:cxn>
              <a:cxn ang="0">
                <a:pos x="0" y="10"/>
              </a:cxn>
              <a:cxn ang="0">
                <a:pos x="0" y="16"/>
              </a:cxn>
              <a:cxn ang="0">
                <a:pos x="0" y="26"/>
              </a:cxn>
              <a:cxn ang="0">
                <a:pos x="2" y="28"/>
              </a:cxn>
              <a:cxn ang="0">
                <a:pos x="7" y="28"/>
              </a:cxn>
              <a:cxn ang="0">
                <a:pos x="9" y="26"/>
              </a:cxn>
              <a:cxn ang="0">
                <a:pos x="9" y="16"/>
              </a:cxn>
              <a:cxn ang="0">
                <a:pos x="9" y="10"/>
              </a:cxn>
              <a:cxn ang="0">
                <a:pos x="9" y="2"/>
              </a:cxn>
              <a:cxn ang="0">
                <a:pos x="7" y="0"/>
              </a:cxn>
            </a:cxnLst>
            <a:rect l="txL" t="txT" r="txR" b="tx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w="9525">
            <a:noFill/>
          </a:ln>
        </p:spPr>
        <p:txBody>
          <a:bodyPr lIns="121912" tIns="60956" rIns="121912" bIns="60956"/>
          <a:p>
            <a:pPr>
              <a:buClr>
                <a:schemeClr val="tx2"/>
              </a:buClr>
            </a:pPr>
            <a:endParaRPr sz="2400">
              <a:latin typeface="微软雅黑" panose="020B0503020204020204" charset="-122"/>
              <a:ea typeface="微软雅黑" panose="020B0503020204020204" charset="-122"/>
              <a:sym typeface="微软雅黑" panose="020B0503020204020204" charset="-122"/>
            </a:endParaRPr>
          </a:p>
        </p:txBody>
      </p:sp>
      <p:sp>
        <p:nvSpPr>
          <p:cNvPr id="30" name="同心圆 81"/>
          <p:cNvSpPr/>
          <p:nvPr/>
        </p:nvSpPr>
        <p:spPr>
          <a:xfrm>
            <a:off x="4469651" y="1643063"/>
            <a:ext cx="858837" cy="858837"/>
          </a:xfrm>
          <a:custGeom>
            <a:avLst/>
            <a:gdLst/>
            <a:ahLst/>
            <a:cxnLst/>
            <a:rect l="0" t="0" r="0" b="0"/>
            <a:pathLst/>
          </a:custGeom>
          <a:noFill/>
          <a:ln w="9525">
            <a:noFill/>
          </a:ln>
        </p:spPr>
        <p:txBody>
          <a:bodyPr anchor="ctr" anchorCtr="0"/>
          <a:p>
            <a:pPr algn="ctr"/>
            <a:endParaRPr sz="10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1" name="椭圆 82"/>
          <p:cNvSpPr/>
          <p:nvPr/>
        </p:nvSpPr>
        <p:spPr>
          <a:xfrm>
            <a:off x="4488701" y="1662113"/>
            <a:ext cx="820737" cy="820737"/>
          </a:xfrm>
          <a:prstGeom prst="ellipse">
            <a:avLst/>
          </a:prstGeom>
          <a:gradFill rotWithShape="1">
            <a:gsLst>
              <a:gs pos="0">
                <a:srgbClr val="FFFFFF">
                  <a:alpha val="100000"/>
                </a:srgbClr>
              </a:gs>
              <a:gs pos="50998">
                <a:srgbClr val="F2F2F2">
                  <a:alpha val="100000"/>
                </a:srgbClr>
              </a:gs>
              <a:gs pos="100000">
                <a:srgbClr val="BFBFBF">
                  <a:alpha val="100000"/>
                </a:srgbClr>
              </a:gs>
            </a:gsLst>
            <a:lin ang="2700000" scaled="1"/>
            <a:tileRect/>
          </a:gra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2" name="同心圆 85"/>
          <p:cNvSpPr/>
          <p:nvPr/>
        </p:nvSpPr>
        <p:spPr>
          <a:xfrm>
            <a:off x="4499813" y="2689225"/>
            <a:ext cx="860425" cy="858838"/>
          </a:xfrm>
          <a:custGeom>
            <a:avLst/>
            <a:gdLst/>
            <a:ahLst/>
            <a:cxnLst/>
            <a:rect l="0" t="0" r="0" b="0"/>
            <a:pathLst/>
          </a:custGeom>
          <a:noFill/>
          <a:ln w="9525">
            <a:noFill/>
          </a:ln>
        </p:spPr>
        <p:txBody>
          <a:bodyPr anchor="ctr" anchorCtr="0"/>
          <a:p>
            <a:pPr algn="ctr"/>
            <a:endParaRPr sz="10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3" name="椭圆 86"/>
          <p:cNvSpPr/>
          <p:nvPr/>
        </p:nvSpPr>
        <p:spPr>
          <a:xfrm>
            <a:off x="4518863" y="2708275"/>
            <a:ext cx="822325" cy="820738"/>
          </a:xfrm>
          <a:prstGeom prst="ellipse">
            <a:avLst/>
          </a:prstGeom>
          <a:gradFill rotWithShape="1">
            <a:gsLst>
              <a:gs pos="0">
                <a:srgbClr val="FFFFFF">
                  <a:alpha val="100000"/>
                </a:srgbClr>
              </a:gs>
              <a:gs pos="50998">
                <a:srgbClr val="F2F2F2">
                  <a:alpha val="100000"/>
                </a:srgbClr>
              </a:gs>
              <a:gs pos="100000">
                <a:srgbClr val="BFBFBF">
                  <a:alpha val="100000"/>
                </a:srgbClr>
              </a:gs>
            </a:gsLst>
            <a:lin ang="2700000" scaled="1"/>
            <a:tileRect/>
          </a:gra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 name="同心圆 89"/>
          <p:cNvSpPr/>
          <p:nvPr/>
        </p:nvSpPr>
        <p:spPr>
          <a:xfrm>
            <a:off x="3780676" y="3559175"/>
            <a:ext cx="858837" cy="860425"/>
          </a:xfrm>
          <a:custGeom>
            <a:avLst/>
            <a:gdLst/>
            <a:ahLst/>
            <a:cxnLst/>
            <a:rect l="0" t="0" r="0" b="0"/>
            <a:pathLst/>
          </a:custGeom>
          <a:noFill/>
          <a:ln w="9525">
            <a:noFill/>
          </a:ln>
        </p:spPr>
        <p:txBody>
          <a:bodyPr anchor="ctr" anchorCtr="0"/>
          <a:p>
            <a:pPr algn="ctr"/>
            <a:endParaRPr sz="10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5" name="椭圆 90"/>
          <p:cNvSpPr/>
          <p:nvPr/>
        </p:nvSpPr>
        <p:spPr>
          <a:xfrm>
            <a:off x="3799726" y="3578225"/>
            <a:ext cx="820737" cy="822325"/>
          </a:xfrm>
          <a:prstGeom prst="ellipse">
            <a:avLst/>
          </a:prstGeom>
          <a:gradFill rotWithShape="1">
            <a:gsLst>
              <a:gs pos="0">
                <a:srgbClr val="FFFFFF">
                  <a:alpha val="100000"/>
                </a:srgbClr>
              </a:gs>
              <a:gs pos="50998">
                <a:srgbClr val="F2F2F2">
                  <a:alpha val="100000"/>
                </a:srgbClr>
              </a:gs>
              <a:gs pos="100000">
                <a:srgbClr val="BFBFBF">
                  <a:alpha val="100000"/>
                </a:srgbClr>
              </a:gs>
            </a:gsLst>
            <a:lin ang="2700000" scaled="1"/>
            <a:tileRect/>
          </a:gra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 name="矩形 106"/>
          <p:cNvSpPr/>
          <p:nvPr/>
        </p:nvSpPr>
        <p:spPr>
          <a:xfrm>
            <a:off x="4817313" y="3763963"/>
            <a:ext cx="1723518" cy="397787"/>
          </a:xfrm>
          <a:prstGeom prst="rect">
            <a:avLst/>
          </a:prstGeom>
          <a:noFill/>
          <a:ln w="9525">
            <a:noFill/>
          </a:ln>
        </p:spPr>
        <p:txBody>
          <a:bodyPr wrap="none" lIns="91425" tIns="45713" rIns="91425" bIns="45713">
            <a:spAutoFit/>
          </a:bodyPr>
          <a:p>
            <a:pPr>
              <a:lnSpc>
                <a:spcPct val="150000"/>
              </a:lnSpc>
            </a:pPr>
            <a:r>
              <a:rPr lang="zh-CN" altLang="en-US" sz="1500" b="1" dirty="0">
                <a:solidFill>
                  <a:srgbClr val="000000"/>
                </a:solidFill>
                <a:latin typeface="微软雅黑" panose="020B0503020204020204" charset="-122"/>
                <a:ea typeface="微软雅黑" panose="020B0503020204020204" charset="-122"/>
                <a:sym typeface="微软雅黑" panose="020B0503020204020204" charset="-122"/>
              </a:rPr>
              <a:t>机构网点销售能力</a:t>
            </a:r>
            <a:endParaRPr lang="zh-CN" altLang="en-US" sz="1500" b="1"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37" name="KSO_Shape"/>
          <p:cNvSpPr/>
          <p:nvPr/>
        </p:nvSpPr>
        <p:spPr>
          <a:xfrm>
            <a:off x="4703013" y="2889250"/>
            <a:ext cx="530225" cy="492125"/>
          </a:xfrm>
          <a:custGeom>
            <a:avLst/>
            <a:gdLst>
              <a:gd name="txL" fmla="*/ 0 w 2390775"/>
              <a:gd name="txT" fmla="*/ 0 h 2365376"/>
              <a:gd name="txR" fmla="*/ 2390775 w 2390775"/>
              <a:gd name="txB" fmla="*/ 2365376 h 2365376"/>
            </a:gdLst>
            <a:ahLst/>
            <a:cxnLst>
              <a:cxn ang="0">
                <a:pos x="615878" y="1467970"/>
              </a:cxn>
              <a:cxn ang="0">
                <a:pos x="587250" y="1401697"/>
              </a:cxn>
              <a:cxn ang="0">
                <a:pos x="1282649" y="1393474"/>
              </a:cxn>
              <a:cxn ang="0">
                <a:pos x="1180915" y="1446870"/>
              </a:cxn>
              <a:cxn ang="0">
                <a:pos x="1210073" y="1382167"/>
              </a:cxn>
              <a:cxn ang="0">
                <a:pos x="653657" y="1314699"/>
              </a:cxn>
              <a:cxn ang="0">
                <a:pos x="646041" y="1180275"/>
              </a:cxn>
              <a:cxn ang="0">
                <a:pos x="589870" y="1105327"/>
              </a:cxn>
              <a:cxn ang="0">
                <a:pos x="599516" y="1141280"/>
              </a:cxn>
              <a:cxn ang="0">
                <a:pos x="579914" y="1158779"/>
              </a:cxn>
              <a:cxn ang="0">
                <a:pos x="541333" y="1105965"/>
              </a:cxn>
              <a:cxn ang="0">
                <a:pos x="1137260" y="1009231"/>
              </a:cxn>
              <a:cxn ang="0">
                <a:pos x="1143562" y="1026145"/>
              </a:cxn>
              <a:cxn ang="0">
                <a:pos x="1096615" y="1069549"/>
              </a:cxn>
              <a:cxn ang="0">
                <a:pos x="1102602" y="1001572"/>
              </a:cxn>
              <a:cxn ang="0">
                <a:pos x="972739" y="835988"/>
              </a:cxn>
              <a:cxn ang="0">
                <a:pos x="989500" y="1138672"/>
              </a:cxn>
              <a:cxn ang="0">
                <a:pos x="639427" y="1423644"/>
              </a:cxn>
              <a:cxn ang="0">
                <a:pos x="599898" y="1003302"/>
              </a:cxn>
              <a:cxn ang="0">
                <a:pos x="529694" y="1090596"/>
              </a:cxn>
              <a:cxn ang="0">
                <a:pos x="602428" y="868249"/>
              </a:cxn>
              <a:cxn ang="0">
                <a:pos x="861740" y="924231"/>
              </a:cxn>
              <a:cxn ang="0">
                <a:pos x="755609" y="542052"/>
              </a:cxn>
              <a:cxn ang="0">
                <a:pos x="929665" y="525915"/>
              </a:cxn>
              <a:cxn ang="0">
                <a:pos x="909019" y="571798"/>
              </a:cxn>
              <a:cxn ang="0">
                <a:pos x="936652" y="586353"/>
              </a:cxn>
              <a:cxn ang="0">
                <a:pos x="928394" y="688879"/>
              </a:cxn>
              <a:cxn ang="0">
                <a:pos x="840414" y="772101"/>
              </a:cxn>
              <a:cxn ang="0">
                <a:pos x="742269" y="675588"/>
              </a:cxn>
              <a:cxn ang="0">
                <a:pos x="738139" y="608504"/>
              </a:cxn>
              <a:cxn ang="0">
                <a:pos x="761643" y="510093"/>
              </a:cxn>
              <a:cxn ang="0">
                <a:pos x="617010" y="449064"/>
              </a:cxn>
              <a:cxn ang="0">
                <a:pos x="350272" y="638327"/>
              </a:cxn>
              <a:cxn ang="0">
                <a:pos x="215163" y="939947"/>
              </a:cxn>
              <a:cxn ang="0">
                <a:pos x="256613" y="1277331"/>
              </a:cxn>
              <a:cxn ang="0">
                <a:pos x="458486" y="1534008"/>
              </a:cxn>
              <a:cxn ang="0">
                <a:pos x="767308" y="1655225"/>
              </a:cxn>
              <a:cxn ang="0">
                <a:pos x="1101127" y="1596674"/>
              </a:cxn>
              <a:cxn ang="0">
                <a:pos x="1347614" y="1383040"/>
              </a:cxn>
              <a:cxn ang="0">
                <a:pos x="1453614" y="1066861"/>
              </a:cxn>
              <a:cxn ang="0">
                <a:pos x="1378939" y="738024"/>
              </a:cxn>
              <a:cxn ang="0">
                <a:pos x="1153652" y="501602"/>
              </a:cxn>
              <a:cxn ang="0">
                <a:pos x="831224" y="411085"/>
              </a:cxn>
              <a:cxn ang="0">
                <a:pos x="989432" y="315187"/>
              </a:cxn>
              <a:cxn ang="0">
                <a:pos x="1471649" y="671876"/>
              </a:cxn>
              <a:cxn ang="0">
                <a:pos x="1554866" y="1171938"/>
              </a:cxn>
              <a:cxn ang="0">
                <a:pos x="1239716" y="1647313"/>
              </a:cxn>
              <a:cxn ang="0">
                <a:pos x="646121" y="1748275"/>
              </a:cxn>
              <a:cxn ang="0">
                <a:pos x="110112" y="1186813"/>
              </a:cxn>
              <a:cxn ang="0">
                <a:pos x="251551" y="580725"/>
              </a:cxn>
              <a:cxn ang="0">
                <a:pos x="1549044" y="160116"/>
              </a:cxn>
              <a:cxn ang="0">
                <a:pos x="1461002" y="284475"/>
              </a:cxn>
              <a:cxn ang="0">
                <a:pos x="1550307" y="426554"/>
              </a:cxn>
              <a:cxn ang="0">
                <a:pos x="1719764" y="380038"/>
              </a:cxn>
              <a:cxn ang="0">
                <a:pos x="1735543" y="232579"/>
              </a:cxn>
              <a:cxn ang="0">
                <a:pos x="1705909" y="94508"/>
              </a:cxn>
              <a:cxn ang="0">
                <a:pos x="1774050" y="148403"/>
              </a:cxn>
              <a:cxn ang="0">
                <a:pos x="1781614" y="428769"/>
              </a:cxn>
              <a:cxn ang="0">
                <a:pos x="1600166" y="516104"/>
              </a:cxn>
              <a:cxn ang="0">
                <a:pos x="1452167" y="455349"/>
              </a:cxn>
              <a:cxn ang="0">
                <a:pos x="1310478" y="259477"/>
              </a:cxn>
              <a:cxn ang="0">
                <a:pos x="1562614" y="74046"/>
              </a:cxn>
            </a:cxnLst>
            <a:rect l="txL" t="txT" r="txR" b="tx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soli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 name="KSO_Shape"/>
          <p:cNvSpPr/>
          <p:nvPr/>
        </p:nvSpPr>
        <p:spPr>
          <a:xfrm>
            <a:off x="4015626" y="3778250"/>
            <a:ext cx="347662" cy="404813"/>
          </a:xfrm>
          <a:custGeom>
            <a:avLst/>
            <a:gdLst>
              <a:gd name="txL" fmla="*/ 0 w 5822"/>
              <a:gd name="txT" fmla="*/ 0 h 6759"/>
              <a:gd name="txR" fmla="*/ 5822 w 5822"/>
              <a:gd name="txB" fmla="*/ 6759 h 6759"/>
            </a:gdLst>
            <a:ahLst/>
            <a:cxnLst>
              <a:cxn ang="0">
                <a:pos x="2147483646" y="2147483646"/>
              </a:cxn>
              <a:cxn ang="0">
                <a:pos x="2147483646" y="2147483646"/>
              </a:cxn>
              <a:cxn ang="0">
                <a:pos x="2147483646" y="2147483646"/>
              </a:cxn>
              <a:cxn ang="0">
                <a:pos x="2147483646" y="2147483646"/>
              </a:cxn>
              <a:cxn ang="0">
                <a:pos x="2147483646" y="2147483646"/>
              </a:cxn>
              <a:cxn ang="0">
                <a:pos x="2147483646" y="1253760573"/>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 name="KSO_Shape"/>
          <p:cNvSpPr/>
          <p:nvPr/>
        </p:nvSpPr>
        <p:spPr>
          <a:xfrm>
            <a:off x="4652213" y="1866900"/>
            <a:ext cx="469900" cy="406400"/>
          </a:xfrm>
          <a:custGeom>
            <a:avLst/>
            <a:gdLst>
              <a:gd name="txL" fmla="*/ 0 w 2301876"/>
              <a:gd name="txT" fmla="*/ 0 h 1941513"/>
              <a:gd name="txR" fmla="*/ 2301876 w 2301876"/>
              <a:gd name="txB" fmla="*/ 1941513 h 1941513"/>
            </a:gdLst>
            <a:ahLst/>
            <a:cxnLst>
              <a:cxn ang="0">
                <a:pos x="332222" y="1410232"/>
              </a:cxn>
              <a:cxn ang="0">
                <a:pos x="321717" y="1470415"/>
              </a:cxn>
              <a:cxn ang="0">
                <a:pos x="382384" y="1525343"/>
              </a:cxn>
              <a:cxn ang="0">
                <a:pos x="696485" y="1509573"/>
              </a:cxn>
              <a:cxn ang="0">
                <a:pos x="723010" y="1444398"/>
              </a:cxn>
              <a:cxn ang="0">
                <a:pos x="671273" y="1380797"/>
              </a:cxn>
              <a:cxn ang="0">
                <a:pos x="1348867" y="1247408"/>
              </a:cxn>
              <a:cxn ang="0">
                <a:pos x="1327043" y="1320445"/>
              </a:cxn>
              <a:cxn ang="0">
                <a:pos x="1593934" y="1356438"/>
              </a:cxn>
              <a:cxn ang="0">
                <a:pos x="1647838" y="1303105"/>
              </a:cxn>
              <a:cxn ang="0">
                <a:pos x="1606030" y="1239789"/>
              </a:cxn>
              <a:cxn ang="0">
                <a:pos x="1529191" y="516517"/>
              </a:cxn>
              <a:cxn ang="0">
                <a:pos x="1584982" y="576970"/>
              </a:cxn>
              <a:cxn ang="0">
                <a:pos x="1601035" y="667649"/>
              </a:cxn>
              <a:cxn ang="0">
                <a:pos x="1640510" y="716799"/>
              </a:cxn>
              <a:cxn ang="0">
                <a:pos x="1583140" y="840071"/>
              </a:cxn>
              <a:cxn ang="0">
                <a:pos x="1691827" y="916820"/>
              </a:cxn>
              <a:cxn ang="0">
                <a:pos x="1229710" y="1106063"/>
              </a:cxn>
              <a:cxn ang="0">
                <a:pos x="1284448" y="909460"/>
              </a:cxn>
              <a:cxn ang="0">
                <a:pos x="1396556" y="836654"/>
              </a:cxn>
              <a:cxn ang="0">
                <a:pos x="1335239" y="712857"/>
              </a:cxn>
              <a:cxn ang="0">
                <a:pos x="1370240" y="660815"/>
              </a:cxn>
              <a:cxn ang="0">
                <a:pos x="1388398" y="571451"/>
              </a:cxn>
              <a:cxn ang="0">
                <a:pos x="1446031" y="514152"/>
              </a:cxn>
              <a:cxn ang="0">
                <a:pos x="570227" y="477627"/>
              </a:cxn>
              <a:cxn ang="0">
                <a:pos x="641756" y="549062"/>
              </a:cxn>
              <a:cxn ang="0">
                <a:pos x="661216" y="657005"/>
              </a:cxn>
              <a:cxn ang="0">
                <a:pos x="633078" y="739471"/>
              </a:cxn>
              <a:cxn ang="0">
                <a:pos x="574697" y="792786"/>
              </a:cxn>
              <a:cxn ang="0">
                <a:pos x="708552" y="915697"/>
              </a:cxn>
              <a:cxn ang="0">
                <a:pos x="815320" y="1036508"/>
              </a:cxn>
              <a:cxn ang="0">
                <a:pos x="222836" y="1047276"/>
              </a:cxn>
              <a:cxn ang="0">
                <a:pos x="324870" y="922526"/>
              </a:cxn>
              <a:cxn ang="0">
                <a:pos x="473189" y="794886"/>
              </a:cxn>
              <a:cxn ang="0">
                <a:pos x="413493" y="744461"/>
              </a:cxn>
              <a:cxn ang="0">
                <a:pos x="382462" y="663570"/>
              </a:cxn>
              <a:cxn ang="0">
                <a:pos x="397978" y="556154"/>
              </a:cxn>
              <a:cxn ang="0">
                <a:pos x="466878" y="480778"/>
              </a:cxn>
              <a:cxn ang="0">
                <a:pos x="140242" y="134558"/>
              </a:cxn>
              <a:cxn ang="0">
                <a:pos x="133677" y="1210760"/>
              </a:cxn>
              <a:cxn ang="0">
                <a:pos x="198545" y="1290654"/>
              </a:cxn>
              <a:cxn ang="0">
                <a:pos x="905010" y="1223901"/>
              </a:cxn>
              <a:cxn ang="0">
                <a:pos x="906061" y="137186"/>
              </a:cxn>
              <a:cxn ang="0">
                <a:pos x="1795088" y="130835"/>
              </a:cxn>
              <a:cxn ang="0">
                <a:pos x="1869239" y="166040"/>
              </a:cxn>
              <a:cxn ang="0">
                <a:pos x="1904211" y="240391"/>
              </a:cxn>
              <a:cxn ang="0">
                <a:pos x="1879757" y="1330166"/>
              </a:cxn>
              <a:cxn ang="0">
                <a:pos x="1769057" y="1410033"/>
              </a:cxn>
              <a:cxn ang="0">
                <a:pos x="1237904" y="1415550"/>
              </a:cxn>
              <a:cxn ang="0">
                <a:pos x="1189785" y="1139429"/>
              </a:cxn>
              <a:cxn ang="0">
                <a:pos x="1756435" y="1159921"/>
              </a:cxn>
              <a:cxn ang="0">
                <a:pos x="1799821" y="1088198"/>
              </a:cxn>
              <a:cxn ang="0">
                <a:pos x="898445" y="262"/>
              </a:cxn>
              <a:cxn ang="0">
                <a:pos x="992990" y="39421"/>
              </a:cxn>
              <a:cxn ang="0">
                <a:pos x="1041313" y="129302"/>
              </a:cxn>
              <a:cxn ang="0">
                <a:pos x="1017414" y="1483030"/>
              </a:cxn>
              <a:cxn ang="0">
                <a:pos x="887939" y="1588417"/>
              </a:cxn>
              <a:cxn ang="0">
                <a:pos x="200909" y="1599454"/>
              </a:cxn>
              <a:cxn ang="0">
                <a:pos x="45959" y="1513779"/>
              </a:cxn>
              <a:cxn ang="0">
                <a:pos x="0" y="152429"/>
              </a:cxn>
              <a:cxn ang="0">
                <a:pos x="34667" y="55452"/>
              </a:cxn>
              <a:cxn ang="0">
                <a:pos x="121596" y="2891"/>
              </a:cxn>
            </a:cxnLst>
            <a:rect l="txL" t="txT" r="txR" b="tx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1"/>
          </a:solidFill>
          <a:ln w="9525">
            <a:noFill/>
          </a:ln>
        </p:spPr>
        <p:txBody>
          <a:bodyPr anchor="ctr" anchorCtr="0"/>
          <a:p>
            <a:pPr algn="ctr"/>
            <a:endParaRPr sz="1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40" name="文本框 2"/>
          <p:cNvSpPr/>
          <p:nvPr/>
        </p:nvSpPr>
        <p:spPr>
          <a:xfrm>
            <a:off x="4929277" y="854076"/>
            <a:ext cx="3624262" cy="709612"/>
          </a:xfrm>
          <a:prstGeom prst="rect">
            <a:avLst/>
          </a:prstGeom>
          <a:noFill/>
          <a:ln w="9525">
            <a:noFill/>
          </a:ln>
        </p:spPr>
        <p:txBody>
          <a:bodyPr wrap="square" anchor="t" anchorCtr="0">
            <a:spAutoFit/>
          </a:bodyPr>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与近百家保司建立长期良好的合作关系</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丰富的东方系列产品库（产品定制</a:t>
            </a:r>
            <a:r>
              <a:rPr lang="en-US" altLang="zh-CN" sz="900" dirty="0">
                <a:solidFill>
                  <a:srgbClr val="000000"/>
                </a:solidFill>
                <a:latin typeface="微软雅黑" panose="020B0503020204020204" charset="-122"/>
                <a:ea typeface="微软雅黑" panose="020B0503020204020204" charset="-122"/>
                <a:sym typeface="微软雅黑" panose="020B0503020204020204" charset="-122"/>
              </a:rPr>
              <a:t>+</a:t>
            </a: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精选）</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国内顶尖精算团队的合作伙伴</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p:txBody>
      </p:sp>
      <p:grpSp>
        <p:nvGrpSpPr>
          <p:cNvPr id="41" name="Group 3"/>
          <p:cNvGrpSpPr/>
          <p:nvPr/>
        </p:nvGrpSpPr>
        <p:grpSpPr>
          <a:xfrm>
            <a:off x="5408702" y="1648884"/>
            <a:ext cx="3416299" cy="968375"/>
            <a:chOff x="5513388" y="1689799"/>
            <a:chExt cx="3416299" cy="968375"/>
          </a:xfrm>
        </p:grpSpPr>
        <p:sp>
          <p:nvSpPr>
            <p:cNvPr id="42" name="矩形 102"/>
            <p:cNvSpPr/>
            <p:nvPr/>
          </p:nvSpPr>
          <p:spPr>
            <a:xfrm>
              <a:off x="5513388" y="1689799"/>
              <a:ext cx="2108239" cy="323151"/>
            </a:xfrm>
            <a:prstGeom prst="rect">
              <a:avLst/>
            </a:prstGeom>
            <a:noFill/>
            <a:ln w="9525">
              <a:noFill/>
            </a:ln>
          </p:spPr>
          <p:txBody>
            <a:bodyPr wrap="none" lIns="91425" tIns="45713" rIns="91425" bIns="45713">
              <a:spAutoFit/>
            </a:bodyPr>
            <a:p>
              <a:r>
                <a:rPr lang="zh-CN" altLang="en-US" sz="1500" b="1" dirty="0">
                  <a:solidFill>
                    <a:srgbClr val="000000"/>
                  </a:solidFill>
                  <a:latin typeface="微软雅黑" panose="020B0503020204020204" charset="-122"/>
                  <a:ea typeface="微软雅黑" panose="020B0503020204020204" charset="-122"/>
                  <a:sym typeface="微软雅黑" panose="020B0503020204020204" charset="-122"/>
                </a:rPr>
                <a:t>强大的数字科技化能力</a:t>
              </a:r>
              <a:endParaRPr lang="zh-CN" altLang="en-US" sz="1500" b="1"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43" name="文本框 7"/>
            <p:cNvSpPr/>
            <p:nvPr/>
          </p:nvSpPr>
          <p:spPr>
            <a:xfrm>
              <a:off x="5549900" y="1943799"/>
              <a:ext cx="3379787" cy="714375"/>
            </a:xfrm>
            <a:prstGeom prst="rect">
              <a:avLst/>
            </a:prstGeom>
            <a:noFill/>
            <a:ln w="9525">
              <a:noFill/>
            </a:ln>
          </p:spPr>
          <p:txBody>
            <a:bodyPr wrap="square" anchor="t" anchorCtr="0">
              <a:spAutoFit/>
            </a:bodyPr>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强大的自研科技团队</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股东中科软的科技支持</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全程数字化运营平台</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p:txBody>
        </p:sp>
      </p:grpSp>
      <p:grpSp>
        <p:nvGrpSpPr>
          <p:cNvPr id="44" name="Group 2"/>
          <p:cNvGrpSpPr/>
          <p:nvPr/>
        </p:nvGrpSpPr>
        <p:grpSpPr>
          <a:xfrm>
            <a:off x="5408702" y="2702455"/>
            <a:ext cx="3314699" cy="976313"/>
            <a:chOff x="5513388" y="2753075"/>
            <a:chExt cx="3314699" cy="976313"/>
          </a:xfrm>
        </p:grpSpPr>
        <p:sp>
          <p:nvSpPr>
            <p:cNvPr id="45" name="矩形 104"/>
            <p:cNvSpPr/>
            <p:nvPr/>
          </p:nvSpPr>
          <p:spPr>
            <a:xfrm>
              <a:off x="5513388" y="2753075"/>
              <a:ext cx="1531158" cy="323151"/>
            </a:xfrm>
            <a:prstGeom prst="rect">
              <a:avLst/>
            </a:prstGeom>
            <a:noFill/>
            <a:ln w="9525">
              <a:noFill/>
            </a:ln>
          </p:spPr>
          <p:txBody>
            <a:bodyPr wrap="none" lIns="91425" tIns="45713" rIns="91425" bIns="45713">
              <a:spAutoFit/>
            </a:bodyPr>
            <a:p>
              <a:r>
                <a:rPr lang="zh-CN" altLang="en-US" sz="1500" b="1" dirty="0">
                  <a:solidFill>
                    <a:srgbClr val="000000"/>
                  </a:solidFill>
                  <a:latin typeface="微软雅黑" panose="020B0503020204020204" charset="-122"/>
                  <a:ea typeface="微软雅黑" panose="020B0503020204020204" charset="-122"/>
                  <a:sym typeface="微软雅黑" panose="020B0503020204020204" charset="-122"/>
                </a:rPr>
                <a:t>专业的服务能力</a:t>
              </a:r>
              <a:endParaRPr lang="zh-CN" altLang="en-US" sz="1500" b="1"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46" name="文本框 8"/>
            <p:cNvSpPr/>
            <p:nvPr/>
          </p:nvSpPr>
          <p:spPr>
            <a:xfrm>
              <a:off x="5549900" y="3015013"/>
              <a:ext cx="3278187" cy="714375"/>
            </a:xfrm>
            <a:prstGeom prst="rect">
              <a:avLst/>
            </a:prstGeom>
            <a:noFill/>
            <a:ln w="9525">
              <a:noFill/>
            </a:ln>
          </p:spPr>
          <p:txBody>
            <a:bodyPr wrap="square" anchor="t" anchorCtr="0">
              <a:spAutoFit/>
            </a:bodyPr>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具有一批高素质、专业化的团队</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总部三大运营中心提供全流程支持和服务</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公司坚持以专业的服务文化引领</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p:txBody>
        </p:sp>
      </p:grpSp>
      <p:sp>
        <p:nvSpPr>
          <p:cNvPr id="25634" name="椭圆 4"/>
          <p:cNvSpPr/>
          <p:nvPr/>
        </p:nvSpPr>
        <p:spPr>
          <a:xfrm>
            <a:off x="355600" y="1236663"/>
            <a:ext cx="2667000" cy="2668587"/>
          </a:xfrm>
          <a:prstGeom prst="ellipse">
            <a:avLst/>
          </a:prstGeom>
          <a:solidFill>
            <a:srgbClr val="FFFFFF"/>
          </a:solidFill>
          <a:ln w="38100" cap="flat" cmpd="sng">
            <a:solidFill>
              <a:schemeClr val="accent1"/>
            </a:solidFill>
            <a:prstDash val="solid"/>
            <a:headEnd type="none" w="med" len="med"/>
            <a:tailEnd type="none" w="med" len="med"/>
          </a:ln>
        </p:spPr>
        <p:txBody>
          <a:bodyPr anchor="ctr" anchorCtr="0"/>
          <a:p>
            <a:pPr algn="ctr">
              <a:buFont typeface="Arial" panose="020B0604020202020204" pitchFamily="34" charset="0"/>
              <a:buNone/>
            </a:pPr>
            <a:endParaRPr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48" name="椭圆 10"/>
          <p:cNvSpPr/>
          <p:nvPr/>
        </p:nvSpPr>
        <p:spPr>
          <a:xfrm>
            <a:off x="463550" y="1344613"/>
            <a:ext cx="2451100" cy="2452687"/>
          </a:xfrm>
          <a:prstGeom prst="ellipse">
            <a:avLst/>
          </a:prstGeom>
          <a:blipFill rotWithShape="1">
            <a:blip r:embed="rId3"/>
            <a:stretch>
              <a:fillRect/>
            </a:stretch>
          </a:blipFill>
          <a:ln w="12700" cap="flat" cmpd="sng">
            <a:solidFill>
              <a:srgbClr val="95997C"/>
            </a:solidFill>
            <a:prstDash val="solid"/>
            <a:headEnd type="none" w="med" len="med"/>
            <a:tailEnd type="none" w="med" len="med"/>
          </a:ln>
        </p:spPr>
        <p:txBody>
          <a:bodyPr anchor="ctr" anchorCtr="0"/>
          <a:p>
            <a:pPr algn="ctr">
              <a:buFont typeface="Arial" panose="020B0604020202020204" pitchFamily="34" charset="0"/>
              <a:buNone/>
            </a:pPr>
            <a:endParaRPr sz="24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47" name="文本框 10"/>
          <p:cNvSpPr/>
          <p:nvPr/>
        </p:nvSpPr>
        <p:spPr>
          <a:xfrm>
            <a:off x="4836160" y="4148455"/>
            <a:ext cx="2795905" cy="922020"/>
          </a:xfrm>
          <a:prstGeom prst="rect">
            <a:avLst/>
          </a:prstGeom>
          <a:noFill/>
          <a:ln w="9525">
            <a:noFill/>
          </a:ln>
        </p:spPr>
        <p:txBody>
          <a:bodyPr wrap="square" anchor="t" anchorCtr="0">
            <a:spAutoFit/>
          </a:bodyPr>
          <a:p>
            <a:pPr marL="285750" indent="-285750">
              <a:lnSpc>
                <a:spcPct val="150000"/>
              </a:lnSpc>
              <a:buFont typeface="Wingdings" panose="05000000000000000000" pitchFamily="2" charset="2"/>
              <a:buChar char=""/>
            </a:pPr>
            <a:r>
              <a:rPr lang="en-US" altLang="zh-CN" sz="900" dirty="0">
                <a:solidFill>
                  <a:srgbClr val="000000"/>
                </a:solidFill>
                <a:latin typeface="微软雅黑" panose="020B0503020204020204" charset="-122"/>
                <a:ea typeface="微软雅黑" panose="020B0503020204020204" charset="-122"/>
                <a:sym typeface="微软雅黑" panose="020B0503020204020204" charset="-122"/>
              </a:rPr>
              <a:t>39</a:t>
            </a: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家分支网点，服务遍及全国主要城市</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通过线上线下融合，实现多元营销模式</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r>
              <a:rPr lang="zh-CN" altLang="en-US" sz="900" dirty="0">
                <a:solidFill>
                  <a:srgbClr val="000000"/>
                </a:solidFill>
                <a:latin typeface="微软雅黑" panose="020B0503020204020204" charset="-122"/>
                <a:ea typeface="微软雅黑" panose="020B0503020204020204" charset="-122"/>
                <a:sym typeface="微软雅黑" panose="020B0503020204020204" charset="-122"/>
              </a:rPr>
              <a:t>城市合伙人的激励制度，提供优质的创业平台</a:t>
            </a: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a:p>
            <a:pPr marL="285750" indent="-285750">
              <a:lnSpc>
                <a:spcPct val="150000"/>
              </a:lnSpc>
              <a:buFont typeface="Wingdings" panose="05000000000000000000" pitchFamily="2" charset="2"/>
              <a:buChar char=""/>
            </a:pPr>
            <a:endParaRPr lang="zh-CN" altLang="en-US" sz="900" dirty="0">
              <a:solidFill>
                <a:srgbClr val="000000"/>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1800" dirty="0">
                <a:solidFill>
                  <a:srgbClr val="C00000"/>
                </a:solidFill>
                <a:latin typeface="微软雅黑" panose="020B0503020204020204" charset="-122"/>
                <a:ea typeface="微软雅黑" panose="020B0503020204020204" charset="-122"/>
              </a:rPr>
              <a:t>重点项目</a:t>
            </a:r>
            <a:endParaRPr lang="zh-CN" altLang="en-US" sz="1800" dirty="0">
              <a:solidFill>
                <a:srgbClr val="C00000"/>
              </a:solidFill>
              <a:latin typeface="微软雅黑" panose="020B0503020204020204" charset="-122"/>
              <a:ea typeface="微软雅黑" panose="020B0503020204020204" charset="-122"/>
            </a:endParaRPr>
          </a:p>
        </p:txBody>
      </p:sp>
      <p:sp>
        <p:nvSpPr>
          <p:cNvPr id="17412" name="文本框 9"/>
          <p:cNvSpPr/>
          <p:nvPr/>
        </p:nvSpPr>
        <p:spPr>
          <a:xfrm>
            <a:off x="280194" y="2153445"/>
            <a:ext cx="1600200" cy="2011362"/>
          </a:xfrm>
          <a:prstGeom prst="rect">
            <a:avLst/>
          </a:prstGeom>
          <a:noFill/>
          <a:ln w="9525">
            <a:noFill/>
          </a:ln>
        </p:spPr>
        <p:txBody>
          <a:bodyPr wrap="square" lIns="0" tIns="0" rIns="0" bIns="0">
            <a:noAutofit/>
          </a:bodyPr>
          <a:p>
            <a:pPr algn="ctr">
              <a:lnSpc>
                <a:spcPct val="200000"/>
              </a:lnSpc>
            </a:pPr>
            <a:r>
              <a:rPr lang="zh-CN" altLang="en-US" sz="1400" b="1" dirty="0">
                <a:solidFill>
                  <a:srgbClr val="000000"/>
                </a:solidFill>
                <a:latin typeface="微软雅黑" panose="020B0503020204020204" charset="-122"/>
                <a:ea typeface="微软雅黑" panose="020B0503020204020204" charset="-122"/>
                <a:sym typeface="微软雅黑" panose="020B0503020204020204" charset="-122"/>
              </a:rPr>
              <a:t>市政工程</a:t>
            </a:r>
            <a:endParaRPr lang="zh-CN" altLang="en-US" sz="1400" b="1"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三峡水利工程</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石柱县回龙场水库工程</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正定县城区再生水利用工程</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元阳县增益寨水</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库至烂衙门引水工程</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30000"/>
              </a:lnSpc>
            </a:pP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p:txBody>
      </p:sp>
      <p:pic>
        <p:nvPicPr>
          <p:cNvPr id="17411" name="图片 5"/>
          <p:cNvPicPr/>
          <p:nvPr/>
        </p:nvPicPr>
        <p:blipFill>
          <a:blip r:embed="rId1"/>
          <a:stretch>
            <a:fillRect/>
          </a:stretch>
        </p:blipFill>
        <p:spPr>
          <a:xfrm>
            <a:off x="280194" y="978693"/>
            <a:ext cx="1600200" cy="1073150"/>
          </a:xfrm>
          <a:prstGeom prst="rect">
            <a:avLst/>
          </a:prstGeom>
          <a:noFill/>
          <a:ln w="19050" cap="flat" cmpd="sng">
            <a:solidFill>
              <a:schemeClr val="bg1">
                <a:lumMod val="85000"/>
              </a:schemeClr>
            </a:solidFill>
            <a:prstDash val="solid"/>
            <a:miter/>
            <a:headEnd type="none" w="med" len="med"/>
            <a:tailEnd type="none" w="med" len="med"/>
          </a:ln>
        </p:spPr>
      </p:pic>
      <p:pic>
        <p:nvPicPr>
          <p:cNvPr id="17413" name="图片 10"/>
          <p:cNvPicPr/>
          <p:nvPr/>
        </p:nvPicPr>
        <p:blipFill>
          <a:blip r:embed="rId2"/>
          <a:stretch>
            <a:fillRect/>
          </a:stretch>
        </p:blipFill>
        <p:spPr>
          <a:xfrm>
            <a:off x="2026047" y="978693"/>
            <a:ext cx="1600200" cy="1073150"/>
          </a:xfrm>
          <a:prstGeom prst="rect">
            <a:avLst/>
          </a:prstGeom>
          <a:noFill/>
          <a:ln w="19050" cap="flat" cmpd="sng">
            <a:solidFill>
              <a:schemeClr val="bg1">
                <a:lumMod val="85000"/>
              </a:schemeClr>
            </a:solidFill>
            <a:prstDash val="solid"/>
            <a:miter/>
            <a:headEnd type="none" w="med" len="med"/>
            <a:tailEnd type="none" w="med" len="med"/>
          </a:ln>
        </p:spPr>
      </p:pic>
      <p:pic>
        <p:nvPicPr>
          <p:cNvPr id="17414" name="图片 11"/>
          <p:cNvPicPr/>
          <p:nvPr/>
        </p:nvPicPr>
        <p:blipFill>
          <a:blip r:embed="rId3"/>
          <a:stretch>
            <a:fillRect/>
          </a:stretch>
        </p:blipFill>
        <p:spPr>
          <a:xfrm>
            <a:off x="3771900" y="978693"/>
            <a:ext cx="1600200" cy="1073150"/>
          </a:xfrm>
          <a:prstGeom prst="rect">
            <a:avLst/>
          </a:prstGeom>
          <a:noFill/>
          <a:ln w="19050" cap="flat" cmpd="sng">
            <a:solidFill>
              <a:schemeClr val="bg1">
                <a:lumMod val="85000"/>
              </a:schemeClr>
            </a:solidFill>
            <a:prstDash val="solid"/>
            <a:miter/>
            <a:headEnd type="none" w="med" len="med"/>
            <a:tailEnd type="none" w="med" len="med"/>
          </a:ln>
        </p:spPr>
      </p:pic>
      <p:pic>
        <p:nvPicPr>
          <p:cNvPr id="17416" name="图片 13"/>
          <p:cNvPicPr/>
          <p:nvPr/>
        </p:nvPicPr>
        <p:blipFill>
          <a:blip r:embed="rId4"/>
          <a:stretch>
            <a:fillRect/>
          </a:stretch>
        </p:blipFill>
        <p:spPr>
          <a:xfrm>
            <a:off x="7263607" y="978693"/>
            <a:ext cx="1600200" cy="1073150"/>
          </a:xfrm>
          <a:prstGeom prst="rect">
            <a:avLst/>
          </a:prstGeom>
          <a:noFill/>
          <a:ln w="19050" cap="flat" cmpd="sng">
            <a:solidFill>
              <a:schemeClr val="bg1">
                <a:lumMod val="85000"/>
              </a:schemeClr>
            </a:solidFill>
            <a:prstDash val="solid"/>
            <a:miter/>
            <a:headEnd type="none" w="med" len="med"/>
            <a:tailEnd type="none" w="med" len="med"/>
          </a:ln>
        </p:spPr>
      </p:pic>
      <p:sp>
        <p:nvSpPr>
          <p:cNvPr id="17417" name="文本框 15"/>
          <p:cNvSpPr/>
          <p:nvPr/>
        </p:nvSpPr>
        <p:spPr>
          <a:xfrm>
            <a:off x="2026047" y="2153445"/>
            <a:ext cx="1600200" cy="2011362"/>
          </a:xfrm>
          <a:prstGeom prst="rect">
            <a:avLst/>
          </a:prstGeom>
          <a:noFill/>
          <a:ln w="9525">
            <a:noFill/>
          </a:ln>
        </p:spPr>
        <p:txBody>
          <a:bodyPr wrap="square" lIns="0" tIns="0" rIns="0" bIns="0">
            <a:noAutofit/>
          </a:bodyPr>
          <a:p>
            <a:pPr algn="ctr">
              <a:lnSpc>
                <a:spcPct val="200000"/>
              </a:lnSpc>
            </a:pPr>
            <a:r>
              <a:rPr lang="zh-CN" altLang="en-US" sz="1400" b="1" dirty="0">
                <a:solidFill>
                  <a:srgbClr val="000000"/>
                </a:solidFill>
                <a:latin typeface="微软雅黑" panose="020B0503020204020204" charset="-122"/>
                <a:ea typeface="微软雅黑" panose="020B0503020204020204" charset="-122"/>
                <a:sym typeface="微软雅黑" panose="020B0503020204020204" charset="-122"/>
              </a:rPr>
              <a:t>船舶物流</a:t>
            </a:r>
            <a:endParaRPr lang="zh-CN" altLang="en-US" sz="1400" b="1"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中国渔业互保协会</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天津国际海运</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中集世联达</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湖北港口集团</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30000"/>
              </a:lnSpc>
            </a:pP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17418" name="文本框 16"/>
          <p:cNvSpPr/>
          <p:nvPr/>
        </p:nvSpPr>
        <p:spPr>
          <a:xfrm>
            <a:off x="3771900" y="2153445"/>
            <a:ext cx="1600200" cy="2011362"/>
          </a:xfrm>
          <a:prstGeom prst="rect">
            <a:avLst/>
          </a:prstGeom>
          <a:noFill/>
          <a:ln w="9525">
            <a:noFill/>
          </a:ln>
        </p:spPr>
        <p:txBody>
          <a:bodyPr wrap="square" lIns="0" tIns="0" rIns="0" bIns="0">
            <a:noAutofit/>
          </a:bodyPr>
          <a:p>
            <a:pPr algn="ctr">
              <a:lnSpc>
                <a:spcPct val="200000"/>
              </a:lnSpc>
            </a:pPr>
            <a:r>
              <a:rPr lang="zh-CN" altLang="en-US" sz="1400" b="1" dirty="0">
                <a:solidFill>
                  <a:srgbClr val="000000"/>
                </a:solidFill>
                <a:latin typeface="微软雅黑" panose="020B0503020204020204" charset="-122"/>
                <a:ea typeface="微软雅黑" panose="020B0503020204020204" charset="-122"/>
                <a:sym typeface="微软雅黑" panose="020B0503020204020204" charset="-122"/>
              </a:rPr>
              <a:t>教育</a:t>
            </a:r>
            <a:r>
              <a:rPr lang="zh-CN" altLang="en-US" sz="1400" b="1" dirty="0">
                <a:solidFill>
                  <a:srgbClr val="000000"/>
                </a:solidFill>
                <a:latin typeface="微软雅黑" panose="020B0503020204020204" charset="-122"/>
                <a:ea typeface="微软雅黑" panose="020B0503020204020204" charset="-122"/>
                <a:sym typeface="微软雅黑" panose="020B0503020204020204" charset="-122"/>
              </a:rPr>
              <a:t>培训</a:t>
            </a:r>
            <a:endParaRPr lang="zh-CN" altLang="en-US" sz="1400" b="1"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恩施市校方责任、学平险</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昆明市校方责任、学平险</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长沙市校方责任、学平险</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保定市校方责任、学平险</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30000"/>
              </a:lnSpc>
            </a:pP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p:txBody>
      </p:sp>
      <p:sp>
        <p:nvSpPr>
          <p:cNvPr id="17420" name="文本框 18"/>
          <p:cNvSpPr/>
          <p:nvPr/>
        </p:nvSpPr>
        <p:spPr>
          <a:xfrm>
            <a:off x="7173595" y="2153285"/>
            <a:ext cx="1794510" cy="2148840"/>
          </a:xfrm>
          <a:prstGeom prst="rect">
            <a:avLst/>
          </a:prstGeom>
          <a:noFill/>
          <a:ln w="9525">
            <a:noFill/>
          </a:ln>
        </p:spPr>
        <p:txBody>
          <a:bodyPr wrap="square" lIns="0" tIns="0" rIns="0" bIns="0">
            <a:noAutofit/>
          </a:bodyPr>
          <a:p>
            <a:pPr algn="ctr">
              <a:lnSpc>
                <a:spcPct val="200000"/>
              </a:lnSpc>
            </a:pPr>
            <a:r>
              <a:rPr lang="zh-CN" altLang="en-US" sz="1400" b="1" dirty="0">
                <a:solidFill>
                  <a:srgbClr val="000000"/>
                </a:solidFill>
                <a:latin typeface="微软雅黑" panose="020B0503020204020204" charset="-122"/>
                <a:ea typeface="微软雅黑" panose="020B0503020204020204" charset="-122"/>
                <a:sym typeface="微软雅黑" panose="020B0503020204020204" charset="-122"/>
              </a:rPr>
              <a:t>光伏发电</a:t>
            </a:r>
            <a:endParaRPr lang="zh-CN" altLang="en-US" sz="1400" b="1"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浙江艾迪森智慧能源有限公司</a:t>
            </a:r>
            <a:endParaRPr lang="zh-CN" altLang="en-US" sz="1000" dirty="0">
              <a:solidFill>
                <a:schemeClr val="tx1"/>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无锡马丁格林光伏科技有限公司</a:t>
            </a:r>
            <a:endParaRPr lang="zh-CN" altLang="en-US" sz="1000" dirty="0">
              <a:solidFill>
                <a:schemeClr val="tx1"/>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宁波予宸新能源有限公司</a:t>
            </a:r>
            <a:endParaRPr lang="zh-CN" altLang="en-US" sz="1000" dirty="0">
              <a:solidFill>
                <a:schemeClr val="tx1"/>
              </a:solidFill>
              <a:latin typeface="微软雅黑" panose="020B0503020204020204" charset="-122"/>
              <a:ea typeface="微软雅黑" panose="020B0503020204020204" charset="-122"/>
              <a:sym typeface="微软雅黑" panose="020B0503020204020204" charset="-122"/>
            </a:endParaRPr>
          </a:p>
          <a:p>
            <a:pPr algn="ctr">
              <a:lnSpc>
                <a:spcPct val="20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浙江天澄新能源开发有限公司</a:t>
            </a:r>
            <a:endParaRPr lang="zh-CN" altLang="en-US" sz="1000" dirty="0">
              <a:solidFill>
                <a:schemeClr val="tx1"/>
              </a:solidFill>
              <a:latin typeface="微软雅黑" panose="020B0503020204020204" charset="-122"/>
              <a:ea typeface="微软雅黑" panose="020B0503020204020204" charset="-122"/>
              <a:sym typeface="微软雅黑" panose="020B0503020204020204" charset="-122"/>
            </a:endParaRPr>
          </a:p>
        </p:txBody>
      </p:sp>
      <p:pic>
        <p:nvPicPr>
          <p:cNvPr id="18437" name="图片 2"/>
          <p:cNvPicPr/>
          <p:nvPr/>
        </p:nvPicPr>
        <p:blipFill>
          <a:blip r:embed="rId5"/>
          <a:stretch>
            <a:fillRect/>
          </a:stretch>
        </p:blipFill>
        <p:spPr>
          <a:xfrm>
            <a:off x="5517515" y="978535"/>
            <a:ext cx="1588770" cy="1101090"/>
          </a:xfrm>
          <a:prstGeom prst="rect">
            <a:avLst/>
          </a:prstGeom>
          <a:noFill/>
          <a:ln w="19050" cap="flat" cmpd="sng">
            <a:solidFill>
              <a:schemeClr val="bg1">
                <a:lumMod val="85000"/>
              </a:schemeClr>
            </a:solidFill>
            <a:prstDash val="solid"/>
            <a:miter/>
            <a:headEnd type="none" w="med" len="med"/>
            <a:tailEnd type="none" w="med" len="med"/>
          </a:ln>
        </p:spPr>
      </p:pic>
      <p:sp>
        <p:nvSpPr>
          <p:cNvPr id="18439" name="文本框 7"/>
          <p:cNvSpPr/>
          <p:nvPr/>
        </p:nvSpPr>
        <p:spPr>
          <a:xfrm>
            <a:off x="5517515" y="2243455"/>
            <a:ext cx="1517650" cy="1921510"/>
          </a:xfrm>
          <a:prstGeom prst="rect">
            <a:avLst/>
          </a:prstGeom>
          <a:noFill/>
          <a:ln w="9525">
            <a:noFill/>
          </a:ln>
        </p:spPr>
        <p:txBody>
          <a:bodyPr wrap="square" lIns="15240" tIns="0" rIns="15240" bIns="0">
            <a:noAutofit/>
          </a:bodyPr>
          <a:p>
            <a:pPr algn="ctr">
              <a:lnSpc>
                <a:spcPct val="160000"/>
              </a:lnSpc>
            </a:pPr>
            <a:r>
              <a:rPr lang="zh-CN" altLang="en-US" sz="1400" b="1" dirty="0">
                <a:solidFill>
                  <a:srgbClr val="000000"/>
                </a:solidFill>
                <a:latin typeface="微软雅黑" panose="020B0503020204020204" charset="-122"/>
                <a:ea typeface="微软雅黑" panose="020B0503020204020204" charset="-122"/>
                <a:sym typeface="微软雅黑" panose="020B0503020204020204" charset="-122"/>
              </a:rPr>
              <a:t>国内机场</a:t>
            </a:r>
            <a:endParaRPr lang="zh-CN" altLang="en-US" sz="1400" b="1"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6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广州白云机场</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6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武汉天河机场</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6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天津滨海机场</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6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成都天府机场</a:t>
            </a:r>
            <a:endParaRPr lang="zh-CN" altLang="en-US" sz="100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60000"/>
              </a:lnSpc>
            </a:pPr>
            <a:r>
              <a:rPr lang="zh-CN" altLang="en-US" sz="1000" dirty="0">
                <a:solidFill>
                  <a:srgbClr val="000000"/>
                </a:solidFill>
                <a:latin typeface="微软雅黑" panose="020B0503020204020204" charset="-122"/>
                <a:ea typeface="微软雅黑" panose="020B0503020204020204" charset="-122"/>
                <a:sym typeface="微软雅黑" panose="020B0503020204020204" charset="-122"/>
              </a:rPr>
              <a:t>内蒙古机场集团</a:t>
            </a:r>
            <a:endParaRPr lang="zh-CN" altLang="en-US" sz="1050" dirty="0">
              <a:solidFill>
                <a:srgbClr val="000000"/>
              </a:solidFill>
              <a:latin typeface="微软雅黑" panose="020B0503020204020204" charset="-122"/>
              <a:ea typeface="微软雅黑" panose="020B0503020204020204" charset="-122"/>
              <a:sym typeface="微软雅黑" panose="020B0503020204020204" charset="-122"/>
            </a:endParaRPr>
          </a:p>
          <a:p>
            <a:pPr algn="ctr">
              <a:lnSpc>
                <a:spcPct val="130000"/>
              </a:lnSpc>
            </a:pPr>
            <a:endParaRPr lang="zh-CN" altLang="en-US" b="1" dirty="0">
              <a:solidFill>
                <a:srgbClr val="000000"/>
              </a:solidFill>
              <a:latin typeface="微软雅黑" panose="020B0503020204020204" charset="-122"/>
              <a:ea typeface="微软雅黑" panose="020B0503020204020204" charset="-122"/>
              <a:sym typeface="微软雅黑" panose="020B0503020204020204" charset="-122"/>
            </a:endParaRPr>
          </a:p>
        </p:txBody>
      </p:sp>
      <p:pic>
        <p:nvPicPr>
          <p:cNvPr id="5" name="图片 4" descr="微信截图_20240604155649"/>
          <p:cNvPicPr>
            <a:picLocks noChangeAspect="1"/>
          </p:cNvPicPr>
          <p:nvPr>
            <p:custDataLst>
              <p:tags r:id="rId6"/>
            </p:custDataLst>
          </p:nvPr>
        </p:nvPicPr>
        <p:blipFill>
          <a:blip r:embed="rId7"/>
          <a:stretch>
            <a:fillRect/>
          </a:stretch>
        </p:blipFill>
        <p:spPr>
          <a:xfrm>
            <a:off x="7376795" y="4498340"/>
            <a:ext cx="1764030" cy="64516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2" name="Shape1"/>
          <p:cNvSpPr/>
          <p:nvPr/>
        </p:nvSpPr>
        <p:spPr>
          <a:xfrm rot="17882113" flipH="1">
            <a:off x="-1914221" y="661306"/>
            <a:ext cx="5348278" cy="3704140"/>
          </a:xfrm>
          <a:custGeom>
            <a:avLst/>
            <a:gdLst>
              <a:gd name="connsiteX0" fmla="*/ 1083810 w 7131037"/>
              <a:gd name="connsiteY0" fmla="*/ 0 h 4938853"/>
              <a:gd name="connsiteX1" fmla="*/ 0 w 7131037"/>
              <a:gd name="connsiteY1" fmla="*/ 2035332 h 4938853"/>
              <a:gd name="connsiteX2" fmla="*/ 100465 w 7131037"/>
              <a:gd name="connsiteY2" fmla="*/ 2136288 h 4938853"/>
              <a:gd name="connsiteX3" fmla="*/ 654764 w 7131037"/>
              <a:gd name="connsiteY3" fmla="*/ 2506857 h 4938853"/>
              <a:gd name="connsiteX4" fmla="*/ 3360401 w 7131037"/>
              <a:gd name="connsiteY4" fmla="*/ 2563592 h 4938853"/>
              <a:gd name="connsiteX5" fmla="*/ 5283416 w 7131037"/>
              <a:gd name="connsiteY5" fmla="*/ 4738430 h 4938853"/>
              <a:gd name="connsiteX6" fmla="*/ 6032094 w 7131037"/>
              <a:gd name="connsiteY6" fmla="*/ 4913222 h 4938853"/>
              <a:gd name="connsiteX7" fmla="*/ 6215824 w 7131037"/>
              <a:gd name="connsiteY7" fmla="*/ 4938853 h 4938853"/>
              <a:gd name="connsiteX8" fmla="*/ 7131037 w 7131037"/>
              <a:gd name="connsiteY8" fmla="*/ 3220137 h 493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1037" h="4938853">
                <a:moveTo>
                  <a:pt x="1083810" y="0"/>
                </a:moveTo>
                <a:lnTo>
                  <a:pt x="0" y="2035332"/>
                </a:lnTo>
                <a:lnTo>
                  <a:pt x="100465" y="2136288"/>
                </a:lnTo>
                <a:cubicBezTo>
                  <a:pt x="261170" y="2287443"/>
                  <a:pt x="444574" y="2417973"/>
                  <a:pt x="654764" y="2506857"/>
                </a:cubicBezTo>
                <a:cubicBezTo>
                  <a:pt x="1495524" y="2862396"/>
                  <a:pt x="2434671" y="2117278"/>
                  <a:pt x="3360401" y="2563592"/>
                </a:cubicBezTo>
                <a:cubicBezTo>
                  <a:pt x="4286132" y="3009907"/>
                  <a:pt x="4120663" y="4356415"/>
                  <a:pt x="5283416" y="4738430"/>
                </a:cubicBezTo>
                <a:cubicBezTo>
                  <a:pt x="5501433" y="4810058"/>
                  <a:pt x="5757183" y="4869053"/>
                  <a:pt x="6032094" y="4913222"/>
                </a:cubicBezTo>
                <a:lnTo>
                  <a:pt x="6215824" y="4938853"/>
                </a:lnTo>
                <a:lnTo>
                  <a:pt x="7131037" y="32201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3" name="Shape2"/>
          <p:cNvSpPr/>
          <p:nvPr/>
        </p:nvSpPr>
        <p:spPr>
          <a:xfrm>
            <a:off x="2211422" y="1591535"/>
            <a:ext cx="1960433" cy="1960431"/>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汉仪旗黑X1-55W" panose="00020600040101010101" pitchFamily="18" charset="-122"/>
              <a:ea typeface="汉仪旗黑X1-55W" panose="00020600040101010101" pitchFamily="18" charset="-122"/>
              <a:cs typeface="汉仪润圆-65简" panose="00020600040101010101" pitchFamily="18" charset="-122"/>
              <a:sym typeface="汉仪旗黑X1-55W" panose="00020600040101010101" pitchFamily="18" charset="-122"/>
            </a:endParaRPr>
          </a:p>
        </p:txBody>
      </p:sp>
      <p:sp>
        <p:nvSpPr>
          <p:cNvPr id="1048624" name="Shape3"/>
          <p:cNvSpPr/>
          <p:nvPr/>
        </p:nvSpPr>
        <p:spPr>
          <a:xfrm>
            <a:off x="2357732" y="1759300"/>
            <a:ext cx="1667813" cy="1667813"/>
          </a:xfrm>
          <a:prstGeom prst="ellipse">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900">
              <a:latin typeface="汉仪旗黑X1-55W" panose="00020600040101010101" pitchFamily="18" charset="-122"/>
              <a:ea typeface="汉仪旗黑X1-55W" panose="00020600040101010101" pitchFamily="18" charset="-122"/>
              <a:cs typeface="+mn-ea"/>
              <a:sym typeface="汉仪旗黑X1-55W" panose="00020600040101010101" pitchFamily="18" charset="-122"/>
            </a:endParaRPr>
          </a:p>
        </p:txBody>
      </p:sp>
      <p:sp>
        <p:nvSpPr>
          <p:cNvPr id="1048625" name="Shape4"/>
          <p:cNvSpPr txBox="1"/>
          <p:nvPr/>
        </p:nvSpPr>
        <p:spPr>
          <a:xfrm>
            <a:off x="2715010" y="2190875"/>
            <a:ext cx="953255" cy="783590"/>
          </a:xfrm>
          <a:prstGeom prst="rect">
            <a:avLst/>
          </a:prstGeom>
          <a:noFill/>
        </p:spPr>
        <p:txBody>
          <a:bodyPr wrap="square" rtlCol="0">
            <a:spAutoFit/>
          </a:bodyPr>
          <a:lstStyle/>
          <a:p>
            <a:pPr algn="ctr"/>
            <a:r>
              <a:rPr lang="en-US" altLang="zh-CN"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rPr>
              <a:t>02</a:t>
            </a:r>
            <a:endParaRPr lang="zh-CN" altLang="en-US" sz="4500" dirty="0">
              <a:solidFill>
                <a:schemeClr val="bg1"/>
              </a:solidFill>
              <a:latin typeface="汉仪旗黑X1-95W" panose="00020600040101010101" pitchFamily="18" charset="-122"/>
              <a:ea typeface="汉仪旗黑X1-95W" panose="00020600040101010101" pitchFamily="18" charset="-122"/>
              <a:sym typeface="汉仪旗黑X1-55W" panose="00020600040101010101" pitchFamily="18" charset="-122"/>
            </a:endParaRPr>
          </a:p>
        </p:txBody>
      </p:sp>
      <p:sp>
        <p:nvSpPr>
          <p:cNvPr id="1048626" name="Shape5"/>
          <p:cNvSpPr txBox="1"/>
          <p:nvPr/>
        </p:nvSpPr>
        <p:spPr>
          <a:xfrm>
            <a:off x="4622113" y="1599363"/>
            <a:ext cx="2281372" cy="460375"/>
          </a:xfrm>
          <a:prstGeom prst="rect">
            <a:avLst/>
          </a:prstGeom>
          <a:noFill/>
        </p:spPr>
        <p:txBody>
          <a:bodyPr wrap="square" rtlCol="0">
            <a:spAutoFit/>
            <a:scene3d>
              <a:camera prst="orthographicFront"/>
              <a:lightRig rig="threePt" dir="t"/>
            </a:scene3d>
            <a:sp3d contourW="12700"/>
          </a:bodyPr>
          <a:lstStyle/>
          <a:p>
            <a:r>
              <a:rPr lang="zh-CN" altLang="en-US" sz="2400"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承保公司简介</a:t>
            </a:r>
            <a:endParaRPr lang="zh-CN" altLang="en-US" sz="2400" b="1" dirty="0">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7" name="Shape6"/>
          <p:cNvSpPr/>
          <p:nvPr/>
        </p:nvSpPr>
        <p:spPr>
          <a:xfrm>
            <a:off x="4622113" y="2019640"/>
            <a:ext cx="2700569" cy="333375"/>
          </a:xfrm>
          <a:prstGeom prst="rect">
            <a:avLst/>
          </a:prstGeom>
        </p:spPr>
        <p:txBody>
          <a:bodyPr wrap="square">
            <a:spAutoFit/>
          </a:bodyPr>
          <a:lstStyle/>
          <a:p>
            <a:pPr>
              <a:lnSpc>
                <a:spcPct val="150000"/>
              </a:lnSpc>
            </a:pPr>
            <a:r>
              <a:rPr lang="zh-CN" altLang="en-US"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鼎和保险</a:t>
            </a:r>
            <a:r>
              <a:rPr lang="en-US" altLang="zh-CN"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a:t>
            </a:r>
            <a:r>
              <a:rPr lang="zh-CN" altLang="en-US"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能源行业保险专家</a:t>
            </a:r>
            <a:endParaRPr lang="zh-CN" altLang="en-US" sz="1050" i="1" dirty="0">
              <a:solidFill>
                <a:schemeClr val="bg1">
                  <a:lumMod val="50000"/>
                </a:schemeClr>
              </a:solidFill>
              <a:latin typeface="汉仪旗黑X1-55W" panose="00020600040101010101" pitchFamily="18" charset="-122"/>
              <a:ea typeface="汉仪旗黑X1-55W" panose="00020600040101010101" pitchFamily="18" charset="-122"/>
              <a:sym typeface="汉仪旗黑X1-55W" panose="00020600040101010101" pitchFamily="18" charset="-122"/>
            </a:endParaRPr>
          </a:p>
        </p:txBody>
      </p:sp>
      <p:sp>
        <p:nvSpPr>
          <p:cNvPr id="1048628" name="Shape7"/>
          <p:cNvSpPr txBox="1"/>
          <p:nvPr/>
        </p:nvSpPr>
        <p:spPr>
          <a:xfrm>
            <a:off x="4641562" y="2416932"/>
            <a:ext cx="3195052" cy="69405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marL="171450" indent="-171450">
              <a:lnSpc>
                <a:spcPct val="200000"/>
              </a:lnSpc>
              <a:buFont typeface="Wingdings" panose="05000000000000000000" charset="0"/>
              <a:buChar char="u"/>
            </a:pPr>
            <a:r>
              <a:rPr lang="en-US" altLang="zh-CN" sz="975" b="1" dirty="0">
                <a:solidFill>
                  <a:prstClr val="black"/>
                </a:solidFill>
                <a:latin typeface="微软雅黑" panose="020B0503020204020204" charset="-122"/>
                <a:ea typeface="微软雅黑" panose="020B0503020204020204" charset="-122"/>
                <a:sym typeface="+mn-ea"/>
              </a:rPr>
              <a:t>  </a:t>
            </a: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rPr>
              <a:t>中国南方电网二级子公司</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a:p>
            <a:pPr marL="171450" indent="-171450">
              <a:lnSpc>
                <a:spcPct val="200000"/>
              </a:lnSpc>
              <a:buFont typeface="Wingdings" panose="05000000000000000000" charset="0"/>
              <a:buChar char="u"/>
            </a:pP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汉仪旗黑X1-55W" panose="00020600040101010101" pitchFamily="18" charset="-122"/>
              </a:rPr>
              <a:t> </a:t>
            </a:r>
            <a:r>
              <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rPr>
              <a:t>为超过3万亿能源产业链提供保险服务</a:t>
            </a:r>
            <a:endParaRPr lang="zh-CN" altLang="en-US" sz="975" b="1">
              <a:solidFill>
                <a:schemeClr val="tx1">
                  <a:lumMod val="75000"/>
                  <a:lumOff val="25000"/>
                </a:schemeClr>
              </a:solidFill>
              <a:latin typeface="汉仪旗黑X1-55W" panose="00020600040101010101" pitchFamily="18" charset="-122"/>
              <a:ea typeface="汉仪旗黑X1-55W" panose="00020600040101010101" pitchFamily="18" charset="-122"/>
              <a:sym typeface="+mn-ea"/>
            </a:endParaRPr>
          </a:p>
        </p:txBody>
      </p:sp>
    </p:spTree>
  </p:cSld>
  <p:clrMapOvr>
    <a:masterClrMapping/>
  </p:clrMapOvr>
  <p:timing>
    <p:tnLst>
      <p:par>
        <p:cTn id="1" dur="indefinite" restart="never" nodeType="tmRoot"/>
      </p:par>
    </p:tnLst>
    <p:bldLst>
      <p:bldP spid="1048627" grpId="0"/>
      <p:bldP spid="1048628" grpId="0"/>
    </p:bldLst>
  </p:timing>
</p:sld>
</file>

<file path=ppt/tags/tag1.xml><?xml version="1.0" encoding="utf-8"?>
<p:tagLst xmlns:p="http://schemas.openxmlformats.org/presentationml/2006/main">
  <p:tag name="THINKCELLSHAPEDONOTDELETE" val="thinkcellActiveDocDoNotDelete"/>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PA" val="v5.1.2"/>
</p:tagLst>
</file>

<file path=ppt/tags/tag112.xml><?xml version="1.0" encoding="utf-8"?>
<p:tagLst xmlns:p="http://schemas.openxmlformats.org/presentationml/2006/main">
  <p:tag name="PA" val="v5.1.2"/>
</p:tagLst>
</file>

<file path=ppt/tags/tag113.xml><?xml version="1.0" encoding="utf-8"?>
<p:tagLst xmlns:p="http://schemas.openxmlformats.org/presentationml/2006/main">
  <p:tag name="PA" val="v5.1.2"/>
</p:tagLst>
</file>

<file path=ppt/tags/tag114.xml><?xml version="1.0" encoding="utf-8"?>
<p:tagLst xmlns:p="http://schemas.openxmlformats.org/presentationml/2006/main">
  <p:tag name="PA" val="v5.1.2"/>
</p:tagLst>
</file>

<file path=ppt/tags/tag115.xml><?xml version="1.0" encoding="utf-8"?>
<p:tagLst xmlns:p="http://schemas.openxmlformats.org/presentationml/2006/main">
  <p:tag name="PA" val="v5.1.2"/>
</p:tagLst>
</file>

<file path=ppt/tags/tag116.xml><?xml version="1.0" encoding="utf-8"?>
<p:tagLst xmlns:p="http://schemas.openxmlformats.org/presentationml/2006/main">
  <p:tag name="PA" val="v5.1.2"/>
</p:tagLst>
</file>

<file path=ppt/tags/tag117.xml><?xml version="1.0" encoding="utf-8"?>
<p:tagLst xmlns:p="http://schemas.openxmlformats.org/presentationml/2006/main">
  <p:tag name="PA" val="v5.1.2"/>
</p:tagLst>
</file>

<file path=ppt/tags/tag118.xml><?xml version="1.0" encoding="utf-8"?>
<p:tagLst xmlns:p="http://schemas.openxmlformats.org/presentationml/2006/main">
  <p:tag name="PA" val="v5.1.2"/>
</p:tagLst>
</file>

<file path=ppt/tags/tag119.xml><?xml version="1.0" encoding="utf-8"?>
<p:tagLst xmlns:p="http://schemas.openxmlformats.org/presentationml/2006/main">
  <p:tag name="PA" val="v5.1.2"/>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PA" val="v5.1.2"/>
</p:tagLst>
</file>

<file path=ppt/tags/tag121.xml><?xml version="1.0" encoding="utf-8"?>
<p:tagLst xmlns:p="http://schemas.openxmlformats.org/presentationml/2006/main">
  <p:tag name="PA" val="v5.1.2"/>
</p:tagLst>
</file>

<file path=ppt/tags/tag122.xml><?xml version="1.0" encoding="utf-8"?>
<p:tagLst xmlns:p="http://schemas.openxmlformats.org/presentationml/2006/main">
  <p:tag name="PA" val="v5.1.2"/>
</p:tagLst>
</file>

<file path=ppt/tags/tag123.xml><?xml version="1.0" encoding="utf-8"?>
<p:tagLst xmlns:p="http://schemas.openxmlformats.org/presentationml/2006/main">
  <p:tag name="PA" val="v5.1.2"/>
</p:tagLst>
</file>

<file path=ppt/tags/tag124.xml><?xml version="1.0" encoding="utf-8"?>
<p:tagLst xmlns:p="http://schemas.openxmlformats.org/presentationml/2006/main">
  <p:tag name="PA" val="v5.1.2"/>
</p:tagLst>
</file>

<file path=ppt/tags/tag125.xml><?xml version="1.0" encoding="utf-8"?>
<p:tagLst xmlns:p="http://schemas.openxmlformats.org/presentationml/2006/main">
  <p:tag name="PA" val="v5.1.2"/>
</p:tagLst>
</file>

<file path=ppt/tags/tag126.xml><?xml version="1.0" encoding="utf-8"?>
<p:tagLst xmlns:p="http://schemas.openxmlformats.org/presentationml/2006/main">
  <p:tag name="PA" val="v5.1.2"/>
</p:tagLst>
</file>

<file path=ppt/tags/tag127.xml><?xml version="1.0" encoding="utf-8"?>
<p:tagLst xmlns:p="http://schemas.openxmlformats.org/presentationml/2006/main">
  <p:tag name="PA" val="v5.1.2"/>
</p:tagLst>
</file>

<file path=ppt/tags/tag128.xml><?xml version="1.0" encoding="utf-8"?>
<p:tagLst xmlns:p="http://schemas.openxmlformats.org/presentationml/2006/main">
  <p:tag name="PA" val="v5.1.2"/>
</p:tagLst>
</file>

<file path=ppt/tags/tag129.xml><?xml version="1.0" encoding="utf-8"?>
<p:tagLst xmlns:p="http://schemas.openxmlformats.org/presentationml/2006/main">
  <p:tag name="PA" val="v5.1.2"/>
</p:tagLst>
</file>

<file path=ppt/tags/tag13.xml><?xml version="1.0" encoding="utf-8"?>
<p:tagLst xmlns:p="http://schemas.openxmlformats.org/presentationml/2006/main">
  <p:tag name="KSO_WM_BEAUTIFY_FLAG" val=""/>
</p:tagLst>
</file>

<file path=ppt/tags/tag130.xml><?xml version="1.0" encoding="utf-8"?>
<p:tagLst xmlns:p="http://schemas.openxmlformats.org/presentationml/2006/main">
  <p:tag name="PA" val="v5.1.2"/>
</p:tagLst>
</file>

<file path=ppt/tags/tag131.xml><?xml version="1.0" encoding="utf-8"?>
<p:tagLst xmlns:p="http://schemas.openxmlformats.org/presentationml/2006/main">
  <p:tag name="PA" val="v5.1.2"/>
</p:tagLst>
</file>

<file path=ppt/tags/tag132.xml><?xml version="1.0" encoding="utf-8"?>
<p:tagLst xmlns:p="http://schemas.openxmlformats.org/presentationml/2006/main">
  <p:tag name="PA" val="v5.1.2"/>
</p:tagLst>
</file>

<file path=ppt/tags/tag133.xml><?xml version="1.0" encoding="utf-8"?>
<p:tagLst xmlns:p="http://schemas.openxmlformats.org/presentationml/2006/main">
  <p:tag name="PA" val="v5.1.2"/>
</p:tagLst>
</file>

<file path=ppt/tags/tag134.xml><?xml version="1.0" encoding="utf-8"?>
<p:tagLst xmlns:p="http://schemas.openxmlformats.org/presentationml/2006/main">
  <p:tag name="PA" val="v5.1.2"/>
</p:tagLst>
</file>

<file path=ppt/tags/tag135.xml><?xml version="1.0" encoding="utf-8"?>
<p:tagLst xmlns:p="http://schemas.openxmlformats.org/presentationml/2006/main">
  <p:tag name="PA" val="v5.1.2"/>
  <p:tag name="KSO_WM_BEAUTIFY_FLAG" val=""/>
</p:tagLst>
</file>

<file path=ppt/tags/tag136.xml><?xml version="1.0" encoding="utf-8"?>
<p:tagLst xmlns:p="http://schemas.openxmlformats.org/presentationml/2006/main">
  <p:tag name="PA" val="v5.1.2"/>
  <p:tag name="KSO_WM_BEAUTIFY_FLAG" val=""/>
</p:tagLst>
</file>

<file path=ppt/tags/tag137.xml><?xml version="1.0" encoding="utf-8"?>
<p:tagLst xmlns:p="http://schemas.openxmlformats.org/presentationml/2006/main">
  <p:tag name="PA" val="v5.1.2"/>
  <p:tag name="KSO_WM_BEAUTIFY_FLAG" val=""/>
</p:tagLst>
</file>

<file path=ppt/tags/tag138.xml><?xml version="1.0" encoding="utf-8"?>
<p:tagLst xmlns:p="http://schemas.openxmlformats.org/presentationml/2006/main">
  <p:tag name="PA" val="v5.1.2"/>
  <p:tag name="KSO_WM_BEAUTIFY_FLAG" val=""/>
</p:tagLst>
</file>

<file path=ppt/tags/tag139.xml><?xml version="1.0" encoding="utf-8"?>
<p:tagLst xmlns:p="http://schemas.openxmlformats.org/presentationml/2006/main">
  <p:tag name="PA" val="v5.1.0"/>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PA" val="v5.1.0"/>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PA" val="v5.1.0"/>
</p:tagLst>
</file>

<file path=ppt/tags/tag143.xml><?xml version="1.0" encoding="utf-8"?>
<p:tagLst xmlns:p="http://schemas.openxmlformats.org/presentationml/2006/main">
  <p:tag name="PA" val="v5.1.0"/>
</p:tagLst>
</file>

<file path=ppt/tags/tag144.xml><?xml version="1.0" encoding="utf-8"?>
<p:tagLst xmlns:p="http://schemas.openxmlformats.org/presentationml/2006/main">
  <p:tag name="PA" val="v5.1.0"/>
</p:tagLst>
</file>

<file path=ppt/tags/tag145.xml><?xml version="1.0" encoding="utf-8"?>
<p:tagLst xmlns:p="http://schemas.openxmlformats.org/presentationml/2006/main">
  <p:tag name="PA" val="v5.1.0"/>
</p:tagLst>
</file>

<file path=ppt/tags/tag146.xml><?xml version="1.0" encoding="utf-8"?>
<p:tagLst xmlns:p="http://schemas.openxmlformats.org/presentationml/2006/main">
  <p:tag name="PA" val="v5.1.0"/>
</p:tagLst>
</file>

<file path=ppt/tags/tag147.xml><?xml version="1.0" encoding="utf-8"?>
<p:tagLst xmlns:p="http://schemas.openxmlformats.org/presentationml/2006/main">
  <p:tag name="PA" val="v5.1.0"/>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TABLE_ENDDRAG_ORIGIN_RECT" val="658*205"/>
  <p:tag name="TABLE_ENDDRAG_RECT" val="30*52*658*205"/>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TABLE_ENDDRAG_ORIGIN_RECT" val="664*90"/>
  <p:tag name="TABLE_ENDDRAG_RECT" val="27*54*664*90"/>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PA" val="v5.1.0"/>
</p:tagLst>
</file>

<file path=ppt/tags/tag185.xml><?xml version="1.0" encoding="utf-8"?>
<p:tagLst xmlns:p="http://schemas.openxmlformats.org/presentationml/2006/main">
  <p:tag name="ISLIDE.DIAGRAM" val="67a16b6f-8e63-464e-88e4-f0fb6084a1f0"/>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PA" val="v5.1.0"/>
</p:tagLst>
</file>

<file path=ppt/tags/tag188.xml><?xml version="1.0" encoding="utf-8"?>
<p:tagLst xmlns:p="http://schemas.openxmlformats.org/presentationml/2006/main">
  <p:tag name="PA" val="v5.1.0"/>
</p:tagLst>
</file>

<file path=ppt/tags/tag189.xml><?xml version="1.0" encoding="utf-8"?>
<p:tagLst xmlns:p="http://schemas.openxmlformats.org/presentationml/2006/main">
  <p:tag name="PA" val="v5.1.0"/>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PA" val="v5.1.0"/>
</p:tagLst>
</file>

<file path=ppt/tags/tag191.xml><?xml version="1.0" encoding="utf-8"?>
<p:tagLst xmlns:p="http://schemas.openxmlformats.org/presentationml/2006/main">
  <p:tag name="PA" val="v5.1.0"/>
</p:tagLst>
</file>

<file path=ppt/tags/tag192.xml><?xml version="1.0" encoding="utf-8"?>
<p:tagLst xmlns:p="http://schemas.openxmlformats.org/presentationml/2006/main">
  <p:tag name="PA" val="v5.1.0"/>
</p:tagLst>
</file>

<file path=ppt/tags/tag193.xml><?xml version="1.0" encoding="utf-8"?>
<p:tagLst xmlns:p="http://schemas.openxmlformats.org/presentationml/2006/main">
  <p:tag name="PA" val="v5.1.0"/>
</p:tagLst>
</file>

<file path=ppt/tags/tag194.xml><?xml version="1.0" encoding="utf-8"?>
<p:tagLst xmlns:p="http://schemas.openxmlformats.org/presentationml/2006/main">
  <p:tag name="PA" val="v5.1.0"/>
</p:tagLst>
</file>

<file path=ppt/tags/tag195.xml><?xml version="1.0" encoding="utf-8"?>
<p:tagLst xmlns:p="http://schemas.openxmlformats.org/presentationml/2006/main">
  <p:tag name="PA" val="v5.1.0"/>
</p:tagLst>
</file>

<file path=ppt/tags/tag196.xml><?xml version="1.0" encoding="utf-8"?>
<p:tagLst xmlns:p="http://schemas.openxmlformats.org/presentationml/2006/main">
  <p:tag name="PA" val="v5.1.0"/>
</p:tagLst>
</file>

<file path=ppt/tags/tag197.xml><?xml version="1.0" encoding="utf-8"?>
<p:tagLst xmlns:p="http://schemas.openxmlformats.org/presentationml/2006/main">
  <p:tag name="PA" val="v5.1.0"/>
</p:tagLst>
</file>

<file path=ppt/tags/tag198.xml><?xml version="1.0" encoding="utf-8"?>
<p:tagLst xmlns:p="http://schemas.openxmlformats.org/presentationml/2006/main">
  <p:tag name="PA" val="v5.1.0"/>
</p:tagLst>
</file>

<file path=ppt/tags/tag199.xml><?xml version="1.0" encoding="utf-8"?>
<p:tagLst xmlns:p="http://schemas.openxmlformats.org/presentationml/2006/main">
  <p:tag name="PA" val="v5.1.0"/>
</p:tagLst>
</file>

<file path=ppt/tags/tag2.xml><?xml version="1.0" encoding="utf-8"?>
<p:tagLst xmlns:p="http://schemas.openxmlformats.org/presentationml/2006/main">
  <p:tag name="THINKCELLSHAPEDONOTDELETE" val="thinkcellActiveDocDoNotDelete"/>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PA" val="v5.1.0"/>
  <p:tag name="KSO_WM_BEAUTIFY_FLAG" val=""/>
</p:tagLst>
</file>

<file path=ppt/tags/tag201.xml><?xml version="1.0" encoding="utf-8"?>
<p:tagLst xmlns:p="http://schemas.openxmlformats.org/presentationml/2006/main">
  <p:tag name="PA" val="v5.1.0"/>
  <p:tag name="KSO_WM_BEAUTIFY_FLAG" val=""/>
</p:tagLst>
</file>

<file path=ppt/tags/tag202.xml><?xml version="1.0" encoding="utf-8"?>
<p:tagLst xmlns:p="http://schemas.openxmlformats.org/presentationml/2006/main">
  <p:tag name="PA" val="v5.1.0"/>
  <p:tag name="KSO_WM_BEAUTIFY_FLAG" val=""/>
</p:tagLst>
</file>

<file path=ppt/tags/tag203.xml><?xml version="1.0" encoding="utf-8"?>
<p:tagLst xmlns:p="http://schemas.openxmlformats.org/presentationml/2006/main">
  <p:tag name="PA" val="v5.1.0"/>
</p:tagLst>
</file>

<file path=ppt/tags/tag204.xml><?xml version="1.0" encoding="utf-8"?>
<p:tagLst xmlns:p="http://schemas.openxmlformats.org/presentationml/2006/main">
  <p:tag name="PA" val="v5.1.0"/>
</p:tagLst>
</file>

<file path=ppt/tags/tag205.xml><?xml version="1.0" encoding="utf-8"?>
<p:tagLst xmlns:p="http://schemas.openxmlformats.org/presentationml/2006/main">
  <p:tag name="PA" val="v5.1.0"/>
</p:tagLst>
</file>

<file path=ppt/tags/tag206.xml><?xml version="1.0" encoding="utf-8"?>
<p:tagLst xmlns:p="http://schemas.openxmlformats.org/presentationml/2006/main">
  <p:tag name="PA" val="v5.1.0"/>
</p:tagLst>
</file>

<file path=ppt/tags/tag207.xml><?xml version="1.0" encoding="utf-8"?>
<p:tagLst xmlns:p="http://schemas.openxmlformats.org/presentationml/2006/main">
  <p:tag name="PA" val="v5.1.0"/>
</p:tagLst>
</file>

<file path=ppt/tags/tag208.xml><?xml version="1.0" encoding="utf-8"?>
<p:tagLst xmlns:p="http://schemas.openxmlformats.org/presentationml/2006/main">
  <p:tag name="PA" val="v5.1.0"/>
</p:tagLst>
</file>

<file path=ppt/tags/tag209.xml><?xml version="1.0" encoding="utf-8"?>
<p:tagLst xmlns:p="http://schemas.openxmlformats.org/presentationml/2006/main">
  <p:tag name="PA" val="v5.1.0"/>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PA" val="v5.1.0"/>
  <p:tag name="KSO_WM_BEAUTIFY_FLAG" val=""/>
</p:tagLst>
</file>

<file path=ppt/tags/tag211.xml><?xml version="1.0" encoding="utf-8"?>
<p:tagLst xmlns:p="http://schemas.openxmlformats.org/presentationml/2006/main">
  <p:tag name="PA" val="v5.1.0"/>
  <p:tag name="KSO_WM_BEAUTIFY_FLAG" val=""/>
</p:tagLst>
</file>

<file path=ppt/tags/tag212.xml><?xml version="1.0" encoding="utf-8"?>
<p:tagLst xmlns:p="http://schemas.openxmlformats.org/presentationml/2006/main">
  <p:tag name="PA" val="v5.1.0"/>
  <p:tag name="KSO_WM_BEAUTIFY_FLAG" val=""/>
</p:tagLst>
</file>

<file path=ppt/tags/tag213.xml><?xml version="1.0" encoding="utf-8"?>
<p:tagLst xmlns:p="http://schemas.openxmlformats.org/presentationml/2006/main">
  <p:tag name="PA" val="v5.1.0"/>
  <p:tag name="KSO_WM_BEAUTIFY_FLAG" val=""/>
</p:tagLst>
</file>

<file path=ppt/tags/tag214.xml><?xml version="1.0" encoding="utf-8"?>
<p:tagLst xmlns:p="http://schemas.openxmlformats.org/presentationml/2006/main">
  <p:tag name="PA" val="v5.1.0"/>
  <p:tag name="KSO_WM_BEAUTIFY_FLAG" val=""/>
</p:tagLst>
</file>

<file path=ppt/tags/tag215.xml><?xml version="1.0" encoding="utf-8"?>
<p:tagLst xmlns:p="http://schemas.openxmlformats.org/presentationml/2006/main">
  <p:tag name="PA" val="v5.1.0"/>
</p:tagLst>
</file>

<file path=ppt/tags/tag216.xml><?xml version="1.0" encoding="utf-8"?>
<p:tagLst xmlns:p="http://schemas.openxmlformats.org/presentationml/2006/main">
  <p:tag name="PA" val="v5.1.0"/>
</p:tagLst>
</file>

<file path=ppt/tags/tag217.xml><?xml version="1.0" encoding="utf-8"?>
<p:tagLst xmlns:p="http://schemas.openxmlformats.org/presentationml/2006/main">
  <p:tag name="PA" val="v5.1.0"/>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256_1*i*1"/>
  <p:tag name="KSO_WM_TEMPLATE_CATEGORY" val="custom"/>
  <p:tag name="KSO_WM_TEMPLATE_INDEX" val="20233256"/>
  <p:tag name="KSO_WM_UNIT_LAYERLEVEL" val="1"/>
  <p:tag name="KSO_WM_TAG_VERSION" val="3.0"/>
  <p:tag name="KSO_WM_BEAUTIFY_FLAG" val="#wm#"/>
  <p:tag name="KSO_WM_UNIT_FILL_FORE_SCHEMECOLOR_INDEX" val="2"/>
  <p:tag name="KSO_WM_UNIT_FILL_TYPE" val="1"/>
  <p:tag name="KSO_WM_UNIT_TEXT_FILL_FORE_SCHEMECOLOR_INDEX" val="2"/>
  <p:tag name="KSO_WM_UNIT_TEXT_FILL_TYPE" val="1"/>
  <p:tag name="KSO_WM_UNIT_USESOURCEFORMAT_APPLY" val="1"/>
</p:tagLst>
</file>

<file path=ppt/tags/tag22.xml><?xml version="1.0" encoding="utf-8"?>
<p:tagLst xmlns:p="http://schemas.openxmlformats.org/presentationml/2006/main">
  <p:tag name="KSO_WM_BEAUTIFY_FLAG" val=""/>
</p:tagLst>
</file>

<file path=ppt/tags/tag220.xml><?xml version="1.0" encoding="utf-8"?>
<p:tagLst xmlns:p="http://schemas.openxmlformats.org/presentationml/2006/main">
  <p:tag name="KSO_WM_UNIT_VALUE" val="1226*964"/>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3256_1*d*1"/>
  <p:tag name="KSO_WM_TEMPLATE_CATEGORY" val="custom"/>
  <p:tag name="KSO_WM_TEMPLATE_INDEX" val="20233256"/>
  <p:tag name="KSO_WM_UNIT_LAYERLEVEL" val="1"/>
  <p:tag name="KSO_WM_TAG_VERSION" val="3.0"/>
  <p:tag name="KSO_WM_BEAUTIFY_FLAG" val="#wm#"/>
  <p:tag name="KSO_WM_UNIT_LINE_FORE_SCHEMECOLOR_INDEX" val="1"/>
  <p:tag name="KSO_WM_UNIT_LINE_FILL_TYPE" val="2"/>
  <p:tag name="KSO_WM_UNIT_USESOURCEFORMAT_APPLY"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3256_1*i*2"/>
  <p:tag name="KSO_WM_TEMPLATE_CATEGORY" val="custom"/>
  <p:tag name="KSO_WM_TEMPLATE_INDEX" val="20233256"/>
  <p:tag name="KSO_WM_UNIT_LAYERLEVEL" val="1"/>
  <p:tag name="KSO_WM_TAG_VERSION" val="3.0"/>
  <p:tag name="KSO_WM_BEAUTIFY_FLAG" val="#wm#"/>
  <p:tag name="KSO_WM_UNIT_FILL_FORE_SCHEMECOLOR_INDEX" val="2"/>
  <p:tag name="KSO_WM_UNIT_FILL_TYPE" val="1"/>
  <p:tag name="KSO_WM_UNIT_TEXT_FILL_FORE_SCHEMECOLOR_INDEX" val="2"/>
  <p:tag name="KSO_WM_UNIT_TEXT_FILL_TYPE" val="1"/>
  <p:tag name="KSO_WM_UNIT_USESOURCEFORMAT_APPLY" val="1"/>
</p:tagLst>
</file>

<file path=ppt/tags/tag22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519_1*l_h_i*1_1_1"/>
  <p:tag name="KSO_WM_TEMPLATE_CATEGORY" val="diagram"/>
  <p:tag name="KSO_WM_TEMPLATE_INDEX" val="20233519"/>
  <p:tag name="KSO_WM_UNIT_LAYERLEVEL" val="1_1_1"/>
  <p:tag name="KSO_WM_TAG_VERSION" val="3.0"/>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56.8699951171875,&quot;left&quot;:62.51870833269254,&quot;top&quot;:128.67189220518577,&quot;width&quot;:298.097229003906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22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519_1*l_h_f*1_1_1"/>
  <p:tag name="KSO_WM_TEMPLATE_CATEGORY" val="diagram"/>
  <p:tag name="KSO_WM_TEMPLATE_INDEX" val="20233519"/>
  <p:tag name="KSO_WM_UNIT_LAYERLEVEL" val="1_1_1"/>
  <p:tag name="KSO_WM_TAG_VERSION" val="3.0"/>
  <p:tag name="KSO_WM_UNIT_PRESET_TEXT" val="单击此处输入您的项正文"/>
  <p:tag name="KSO_WM_UNIT_TEXT_FILL_FORE_SCHEMECOLOR_INDEX" val="1"/>
  <p:tag name="KSO_WM_UNIT_TEXT_FILL_TYPE" val="1"/>
  <p:tag name="KSO_WM_DIAGRAM_MAX_ITEMCNT" val="3"/>
  <p:tag name="KSO_WM_DIAGRAM_MIN_ITEMCNT" val="2"/>
  <p:tag name="KSO_WM_DIAGRAM_VIRTUALLY_FRAME" val="{&quot;height&quot;:356.8699951171875,&quot;left&quot;:62.51870833269254,&quot;top&quot;:128.67189220518577,&quot;width&quot;:298.0972290039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22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519_1*l_h_i*1_2_1"/>
  <p:tag name="KSO_WM_TEMPLATE_CATEGORY" val="diagram"/>
  <p:tag name="KSO_WM_TEMPLATE_INDEX" val="20233519"/>
  <p:tag name="KSO_WM_UNIT_LAYERLEVEL" val="1_1_1"/>
  <p:tag name="KSO_WM_TAG_VERSION" val="3.0"/>
  <p:tag name="KSO_WM_UNIT_LINE_FORE_SCHEMECOLOR_INDEX" val="5"/>
  <p:tag name="KSO_WM_DIAGRAM_MAX_ITEMCNT" val="3"/>
  <p:tag name="KSO_WM_DIAGRAM_MIN_ITEMCNT" val="2"/>
  <p:tag name="KSO_WM_DIAGRAM_VIRTUALLY_FRAME" val="{&quot;height&quot;:356.8699951171875,&quot;left&quot;:62.51870833269254,&quot;top&quot;:128.67189220518577,&quot;width&quot;:298.0972290039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225.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519_1*l_h_a*1_2_1"/>
  <p:tag name="KSO_WM_TEMPLATE_CATEGORY" val="diagram"/>
  <p:tag name="KSO_WM_TEMPLATE_INDEX" val="20233519"/>
  <p:tag name="KSO_WM_UNIT_LAYERLEVEL" val="1_1_1"/>
  <p:tag name="KSO_WM_TAG_VERSION" val="3.0"/>
  <p:tag name="KSO_WM_UNIT_PRESET_TEXT" val="单击添加项标题"/>
  <p:tag name="KSO_WM_UNIT_TEXT_FILL_FORE_SCHEMECOLOR_INDEX" val="1"/>
  <p:tag name="KSO_WM_UNIT_TEXT_FILL_TYPE" val="1"/>
  <p:tag name="KSO_WM_DIAGRAM_MAX_ITEMCNT" val="3"/>
  <p:tag name="KSO_WM_DIAGRAM_MIN_ITEMCNT" val="2"/>
  <p:tag name="KSO_WM_DIAGRAM_VIRTUALLY_FRAME" val="{&quot;height&quot;:356.8699951171875,&quot;left&quot;:62.51870833269254,&quot;top&quot;:128.67189220518577,&quot;width&quot;:298.0972290039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USESOURCEFORMAT_APPLY" val="1"/>
</p:tagLst>
</file>

<file path=ppt/tags/tag226.xml><?xml version="1.0" encoding="utf-8"?>
<p:tagLst xmlns:p="http://schemas.openxmlformats.org/presentationml/2006/main">
  <p:tag name="THINKCELLSHAPEDONOTDELETE" val="thinkcellActiveDocDoNotDelete"/>
</p:tagLst>
</file>

<file path=ppt/tags/tag227.xml><?xml version="1.0" encoding="utf-8"?>
<p:tagLst xmlns:p="http://schemas.openxmlformats.org/presentationml/2006/main">
  <p:tag name="COMMONDATA" val="eyJoZGlkIjoiYTc3ZTgxYjJjNDdhNGY3MWM5Yjc2YjM5NGYxNmQzMWQifQ=="/>
  <p:tag name="TSCLIENT" val="True"/>
  <p:tag name="MTBTACCENT" val="Accent1ColorBoldText"/>
  <p:tag name="THINKCELLUNDODONOTDELETE" val="0"/>
  <p:tag name="commondata" val="eyJoZGlkIjoiNDk2OWQzZTBhMzgzYjFmZTk5YTk0OWVjMzBjNGIyOGQifQ=="/>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THINKCELLSHAPEDONOTDELETE" val="thinkcellActiveDocDoNotDelete"/>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Custom 1">
      <a:dk1>
        <a:sysClr val="windowText" lastClr="000000"/>
      </a:dk1>
      <a:lt1>
        <a:sysClr val="window" lastClr="FFFFFF"/>
      </a:lt1>
      <a:dk2>
        <a:srgbClr val="505046"/>
      </a:dk2>
      <a:lt2>
        <a:srgbClr val="FFFFFF"/>
      </a:lt2>
      <a:accent1>
        <a:srgbClr val="C70008"/>
      </a:accent1>
      <a:accent2>
        <a:srgbClr val="FFBD47"/>
      </a:accent2>
      <a:accent3>
        <a:srgbClr val="900000"/>
      </a:accent3>
      <a:accent4>
        <a:srgbClr val="888888"/>
      </a:accent4>
      <a:accent5>
        <a:srgbClr val="BFBFBF"/>
      </a:accent5>
      <a:accent6>
        <a:srgbClr val="B22600"/>
      </a:accent6>
      <a:hlink>
        <a:srgbClr val="CC9900"/>
      </a:hlink>
      <a:folHlink>
        <a:srgbClr val="666699"/>
      </a:folHlink>
    </a:clrScheme>
    <a:fontScheme name="Custom 1">
      <a:majorFont>
        <a:latin typeface="汉仪旗黑-85S"/>
        <a:ea typeface="汉仪旗黑-85S"/>
        <a:cs typeface=""/>
      </a:majorFont>
      <a:minorFont>
        <a:latin typeface="汉仪旗黑-85S"/>
        <a:ea typeface="汉仪旗黑-85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Custom 1">
      <a:dk1>
        <a:sysClr val="windowText" lastClr="000000"/>
      </a:dk1>
      <a:lt1>
        <a:sysClr val="window" lastClr="FFFFFF"/>
      </a:lt1>
      <a:dk2>
        <a:srgbClr val="505046"/>
      </a:dk2>
      <a:lt2>
        <a:srgbClr val="FFFFFF"/>
      </a:lt2>
      <a:accent1>
        <a:srgbClr val="C70008"/>
      </a:accent1>
      <a:accent2>
        <a:srgbClr val="FFBD47"/>
      </a:accent2>
      <a:accent3>
        <a:srgbClr val="900000"/>
      </a:accent3>
      <a:accent4>
        <a:srgbClr val="888888"/>
      </a:accent4>
      <a:accent5>
        <a:srgbClr val="BFBFBF"/>
      </a:accent5>
      <a:accent6>
        <a:srgbClr val="B22600"/>
      </a:accent6>
      <a:hlink>
        <a:srgbClr val="CC9900"/>
      </a:hlink>
      <a:folHlink>
        <a:srgbClr val="666699"/>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6049</Words>
  <Application>WPS 演示</Application>
  <PresentationFormat>On-screen Show (16:9)</PresentationFormat>
  <Paragraphs>684</Paragraphs>
  <Slides>30</Slides>
  <Notes>0</Notes>
  <HiddenSlides>0</HiddenSlides>
  <MMClips>0</MMClips>
  <ScaleCrop>false</ScaleCrop>
  <HeadingPairs>
    <vt:vector size="8" baseType="variant">
      <vt:variant>
        <vt:lpstr>已用的字体</vt:lpstr>
      </vt:variant>
      <vt:variant>
        <vt:i4>21</vt:i4>
      </vt:variant>
      <vt:variant>
        <vt:lpstr>主题</vt:lpstr>
      </vt:variant>
      <vt:variant>
        <vt:i4>2</vt:i4>
      </vt:variant>
      <vt:variant>
        <vt:lpstr>嵌入 OLE 服务器</vt:lpstr>
      </vt:variant>
      <vt:variant>
        <vt:i4>4</vt:i4>
      </vt:variant>
      <vt:variant>
        <vt:lpstr>幻灯片标题</vt:lpstr>
      </vt:variant>
      <vt:variant>
        <vt:i4>30</vt:i4>
      </vt:variant>
    </vt:vector>
  </HeadingPairs>
  <TitlesOfParts>
    <vt:vector size="57" baseType="lpstr">
      <vt:lpstr>Arial</vt:lpstr>
      <vt:lpstr>宋体</vt:lpstr>
      <vt:lpstr>Wingdings</vt:lpstr>
      <vt:lpstr>Calibri</vt:lpstr>
      <vt:lpstr>微软雅黑</vt:lpstr>
      <vt:lpstr>微软雅黑 Light</vt:lpstr>
      <vt:lpstr>Times New Roman</vt:lpstr>
      <vt:lpstr>汉仪旗黑X1-55W</vt:lpstr>
      <vt:lpstr>黑体</vt:lpstr>
      <vt:lpstr>阿里巴巴普惠体 M</vt:lpstr>
      <vt:lpstr>汉仪润圆-65简</vt:lpstr>
      <vt:lpstr>Helvetica Neue Medium</vt:lpstr>
      <vt:lpstr>汉仪旗黑X1-95W</vt:lpstr>
      <vt:lpstr>Source Han Sans CN Normal</vt:lpstr>
      <vt:lpstr>Wingdings</vt:lpstr>
      <vt:lpstr>汉仪旗黑-85S</vt:lpstr>
      <vt:lpstr>Arial Unicode MS</vt:lpstr>
      <vt:lpstr>汉仪旗黑X1-75W</vt:lpstr>
      <vt:lpstr>Alibaba PuHuiTi</vt:lpstr>
      <vt:lpstr>Yu Gothic UI Semilight</vt:lpstr>
      <vt:lpstr>Wingdings 2</vt:lpstr>
      <vt:lpstr>1_Office 主题</vt:lpstr>
      <vt:lpstr>2_Office 主题​​</vt:lpstr>
      <vt:lpstr>TCLayout.ActiveDocument.1</vt:lpstr>
      <vt:lpstr>TCLayout.ActiveDocument.1</vt:lpstr>
      <vt:lpstr>TCLayout.ActiveDocument.1</vt:lpstr>
      <vt:lpstr>TCLayout.ActiveDocument.1</vt:lpstr>
      <vt:lpstr>东方大地液化储配站 保险项目介绍</vt:lpstr>
      <vt:lpstr>PowerPoint 演示文稿</vt:lpstr>
      <vt:lpstr>PowerPoint 演示文稿</vt:lpstr>
      <vt:lpstr>公司简介</vt:lpstr>
      <vt:lpstr>公司简介</vt:lpstr>
      <vt:lpstr>公司简介</vt:lpstr>
      <vt:lpstr>核心能力</vt:lpstr>
      <vt:lpstr>重点项目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apple Apple</dc:creator>
  <cp:lastModifiedBy>超神のWQYN</cp:lastModifiedBy>
  <cp:revision>834</cp:revision>
  <cp:lastPrinted>2023-12-11T13:40:00Z</cp:lastPrinted>
  <dcterms:created xsi:type="dcterms:W3CDTF">2023-12-11T13:40:00Z</dcterms:created>
  <dcterms:modified xsi:type="dcterms:W3CDTF">2024-09-18T02:44:44Z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2052-12.1.0.18240</vt:lpwstr>
  </property>
  <property fmtid="{D5CDD505-2E9C-101B-9397-08002B2CF9AE}" pid="3" name="KSORubyTemplateID">
    <vt:lpwstr>2</vt:lpwstr>
  </property>
  <property fmtid="{D5CDD505-2E9C-101B-9397-08002B2CF9AE}" pid="4" name="ICV">
    <vt:lpwstr>28D6DE8C76964601898E316CC4BA476C_12</vt:lpwstr>
  </property>
</Properties>
</file>