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6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1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6000" y="392965"/>
            <a:ext cx="10800000" cy="705600"/>
          </a:xfrm>
        </p:spPr>
        <p:txBody>
          <a:bodyPr wrap="square">
            <a:normAutofit/>
          </a:bodyPr>
          <a:lstStyle>
            <a:lvl1pPr algn="ctr">
              <a:defRPr sz="32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 wrap="square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 wrap="square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image" Target="../media/image38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3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531647" y="2298700"/>
            <a:ext cx="7601584" cy="214883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</a:pPr>
            <a:r>
              <a:rPr sz="5300" b="1" kern="0" spc="5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</a:t>
            </a:r>
            <a:endParaRPr sz="5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415" algn="l" rtl="0" eaLnBrk="0">
              <a:lnSpc>
                <a:spcPct val="92000"/>
              </a:lnSpc>
              <a:spcBef>
                <a:spcPts val="45"/>
              </a:spcBef>
            </a:pPr>
            <a:r>
              <a:rPr sz="5300" b="1" kern="0" spc="6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校园综合保险业务介</a:t>
            </a:r>
            <a:r>
              <a:rPr sz="5300" b="1" kern="0" spc="6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绍</a:t>
            </a:r>
            <a:endParaRPr sz="5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80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1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18110" algn="l" rtl="0" eaLnBrk="0">
              <a:lnSpc>
                <a:spcPct val="91000"/>
              </a:lnSpc>
              <a:spcBef>
                <a:spcPts val="5"/>
              </a:spcBef>
            </a:pPr>
            <a:r>
              <a:rPr sz="2000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 业</a:t>
            </a:r>
            <a:r>
              <a:rPr sz="20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2000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至 简</a:t>
            </a:r>
            <a:r>
              <a:rPr sz="20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2000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共</a:t>
            </a:r>
            <a:r>
              <a:rPr sz="2000" b="1" kern="0" spc="1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赢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8136" y="1566671"/>
            <a:ext cx="2467356" cy="40233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53212" y="1527048"/>
            <a:ext cx="425196" cy="48767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 rot="21600000">
            <a:off x="509981" y="1501002"/>
            <a:ext cx="4342174" cy="4369925"/>
            <a:chOff x="0" y="0"/>
            <a:chExt cx="4342174" cy="4369925"/>
          </a:xfrm>
        </p:grpSpPr>
        <p:pic>
          <p:nvPicPr>
            <p:cNvPr id="174" name="picture 17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4342174" cy="4369925"/>
            </a:xfrm>
            <a:prstGeom prst="rect">
              <a:avLst/>
            </a:prstGeom>
          </p:spPr>
        </p:pic>
        <p:sp>
          <p:nvSpPr>
            <p:cNvPr id="176" name="textbox 176"/>
            <p:cNvSpPr/>
            <p:nvPr/>
          </p:nvSpPr>
          <p:spPr>
            <a:xfrm>
              <a:off x="-12700" y="-12700"/>
              <a:ext cx="4368165" cy="473837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277745" algn="l" rtl="0" eaLnBrk="0">
                <a:lnSpc>
                  <a:spcPct val="89000"/>
                </a:lnSpc>
              </a:pPr>
              <a:r>
                <a:rPr sz="11900" b="1" kern="0" spc="370" dirty="0">
                  <a:solidFill>
                    <a:srgbClr val="F7471E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03</a:t>
              </a:r>
              <a:endParaRPr sz="11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178" name="picture 1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860277" y="486667"/>
              <a:ext cx="502662" cy="495046"/>
            </a:xfrm>
            <a:prstGeom prst="rect">
              <a:avLst/>
            </a:prstGeom>
          </p:spPr>
        </p:pic>
      </p:grpSp>
      <p:sp>
        <p:nvSpPr>
          <p:cNvPr id="180" name="textbox 180"/>
          <p:cNvSpPr/>
          <p:nvPr/>
        </p:nvSpPr>
        <p:spPr>
          <a:xfrm>
            <a:off x="5553935" y="3020869"/>
            <a:ext cx="3540125" cy="96773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5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6900" b="1" kern="0" spc="1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endParaRPr sz="6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82" name="picture 1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66848" y="0"/>
            <a:ext cx="225151" cy="5114550"/>
          </a:xfrm>
          <a:prstGeom prst="rect">
            <a:avLst/>
          </a:prstGeom>
        </p:spPr>
      </p:pic>
      <p:pic>
        <p:nvPicPr>
          <p:cNvPr id="184" name="picture 1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18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7385304" y="400811"/>
            <a:ext cx="2895600" cy="6057900"/>
          </a:xfrm>
          <a:prstGeom prst="rect">
            <a:avLst/>
          </a:prstGeom>
        </p:spPr>
      </p:pic>
      <p:sp>
        <p:nvSpPr>
          <p:cNvPr id="188" name="textbox 188"/>
          <p:cNvSpPr/>
          <p:nvPr/>
        </p:nvSpPr>
        <p:spPr>
          <a:xfrm>
            <a:off x="637702" y="300401"/>
            <a:ext cx="4253865" cy="38461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</a:t>
            </a:r>
            <a:r>
              <a:rPr sz="1700" kern="0" spc="-2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，微信小程序搜索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773555" algn="l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“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东方大地校园综合保险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”</a:t>
            </a:r>
            <a:endParaRPr sz="17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186305" algn="l" rtl="0" eaLnBrk="0">
              <a:lnSpc>
                <a:spcPct val="96000"/>
              </a:lnSpc>
            </a:pP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选择所在县市。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90" name="picture 1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192" name="rect 192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box 194"/>
          <p:cNvSpPr/>
          <p:nvPr/>
        </p:nvSpPr>
        <p:spPr>
          <a:xfrm>
            <a:off x="637702" y="300401"/>
            <a:ext cx="4793615" cy="43745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3181985" algn="l" rtl="0" eaLnBrk="0">
              <a:lnSpc>
                <a:spcPct val="95000"/>
              </a:lnSpc>
              <a:spcBef>
                <a:spcPts val="520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第二步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611755" algn="l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填写学生身份信息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选择教育阶段和学校名称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840355" algn="l" rtl="0" eaLnBrk="0">
              <a:lnSpc>
                <a:spcPct val="95000"/>
              </a:lnSpc>
              <a:spcBef>
                <a:spcPts val="0"/>
              </a:spcBef>
            </a:pP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进入下一步。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96" name="picture 1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6694931" y="390144"/>
            <a:ext cx="2942844" cy="6077711"/>
          </a:xfrm>
          <a:prstGeom prst="rect">
            <a:avLst/>
          </a:prstGeom>
        </p:spPr>
      </p:pic>
      <p:pic>
        <p:nvPicPr>
          <p:cNvPr id="198" name="picture 1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200" name="rect 200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box 202"/>
          <p:cNvSpPr/>
          <p:nvPr/>
        </p:nvSpPr>
        <p:spPr>
          <a:xfrm>
            <a:off x="637702" y="300401"/>
            <a:ext cx="4964429" cy="412305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914650" algn="l" rtl="0" eaLnBrk="0">
              <a:lnSpc>
                <a:spcPct val="95000"/>
              </a:lnSpc>
              <a:spcBef>
                <a:spcPts val="520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第三步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573020" algn="l" rtl="0" eaLnBrk="0">
              <a:lnSpc>
                <a:spcPct val="95000"/>
              </a:lnSpc>
              <a:spcBef>
                <a:spcPts val="520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查看产品信息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ts val="2325"/>
              </a:lnSpc>
              <a:spcBef>
                <a:spcPts val="515"/>
              </a:spcBef>
            </a:pP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点击选择产品（</a:t>
            </a:r>
            <a:r>
              <a:rPr sz="1700" kern="0" spc="-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100 </a:t>
            </a: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元或 </a:t>
            </a: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200 </a:t>
            </a: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元）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888490" algn="l" rtl="0" eaLnBrk="0">
              <a:lnSpc>
                <a:spcPct val="95000"/>
              </a:lnSpc>
              <a:spcBef>
                <a:spcPts val="0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勾选我已阅读进入下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一步。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04" name="picture 2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7019544" y="394715"/>
            <a:ext cx="3000755" cy="6067044"/>
          </a:xfrm>
          <a:prstGeom prst="rect">
            <a:avLst/>
          </a:prstGeom>
        </p:spPr>
      </p:pic>
      <p:pic>
        <p:nvPicPr>
          <p:cNvPr id="206" name="picture 2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208" name="rect 208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box 210"/>
          <p:cNvSpPr/>
          <p:nvPr/>
        </p:nvSpPr>
        <p:spPr>
          <a:xfrm>
            <a:off x="637702" y="300401"/>
            <a:ext cx="5195570" cy="58781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555240" algn="l" rtl="0" eaLnBrk="0">
              <a:lnSpc>
                <a:spcPct val="95000"/>
              </a:lnSpc>
              <a:spcBef>
                <a:spcPts val="515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第四步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2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填写学生姓名、</a:t>
            </a:r>
            <a:r>
              <a:rPr sz="1700" kern="0" spc="-3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年级、</a:t>
            </a:r>
            <a:r>
              <a:rPr sz="1700" kern="0" spc="-3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班级以及监护人等信息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327910" indent="-802005" algn="l" rtl="0" eaLnBrk="0">
              <a:lnSpc>
                <a:spcPct val="254000"/>
              </a:lnSpc>
              <a:spcBef>
                <a:spcPts val="435"/>
              </a:spcBef>
            </a:pPr>
            <a:r>
              <a:rPr sz="17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确认无误后进入下一步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支付</a:t>
            </a:r>
            <a:r>
              <a:rPr sz="1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</a:t>
            </a:r>
            <a:r>
              <a:rPr sz="17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投保完成。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12140" indent="114300" algn="l" rtl="0" eaLnBrk="0">
              <a:lnSpc>
                <a:spcPct val="267000"/>
              </a:lnSpc>
              <a:spcBef>
                <a:spcPts val="65"/>
              </a:spcBef>
            </a:pP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您在投保过程中</a:t>
            </a:r>
            <a:r>
              <a:rPr sz="1700" kern="0" spc="-1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，有什么需要咨询的请拨打</a:t>
            </a:r>
            <a:r>
              <a:rPr sz="1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东方大地（武汉）</a:t>
            </a:r>
            <a:r>
              <a:rPr sz="1700" kern="0" spc="-3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保险经纪有限公司服务电话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2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264410" algn="l" rtl="0" eaLnBrk="0">
              <a:lnSpc>
                <a:spcPct val="84000"/>
              </a:lnSpc>
              <a:spcBef>
                <a:spcPts val="5"/>
              </a:spcBef>
            </a:pPr>
            <a:r>
              <a:rPr sz="1700" kern="0" spc="4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4001528668</a:t>
            </a:r>
            <a:endParaRPr sz="17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pic>
        <p:nvPicPr>
          <p:cNvPr id="212" name="picture 2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6972300" y="403859"/>
            <a:ext cx="3115056" cy="6048755"/>
          </a:xfrm>
          <a:prstGeom prst="rect">
            <a:avLst/>
          </a:prstGeom>
        </p:spPr>
      </p:pic>
      <p:pic>
        <p:nvPicPr>
          <p:cNvPr id="214" name="picture 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216" name="rect 216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 rot="21600000">
            <a:off x="509981" y="1501002"/>
            <a:ext cx="4342174" cy="4369925"/>
            <a:chOff x="0" y="0"/>
            <a:chExt cx="4342174" cy="4369925"/>
          </a:xfrm>
        </p:grpSpPr>
        <p:pic>
          <p:nvPicPr>
            <p:cNvPr id="218" name="picture 21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4342174" cy="4369925"/>
            </a:xfrm>
            <a:prstGeom prst="rect">
              <a:avLst/>
            </a:prstGeom>
          </p:spPr>
        </p:pic>
        <p:sp>
          <p:nvSpPr>
            <p:cNvPr id="220" name="textbox 220"/>
            <p:cNvSpPr/>
            <p:nvPr/>
          </p:nvSpPr>
          <p:spPr>
            <a:xfrm>
              <a:off x="-12700" y="-12700"/>
              <a:ext cx="4368165" cy="473837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260600" algn="l" rtl="0" eaLnBrk="0">
                <a:lnSpc>
                  <a:spcPct val="89000"/>
                </a:lnSpc>
              </a:pPr>
              <a:r>
                <a:rPr sz="11900" b="1" kern="0" spc="500" dirty="0">
                  <a:solidFill>
                    <a:srgbClr val="F7471E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04</a:t>
              </a:r>
              <a:endParaRPr sz="11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222" name="picture 2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860277" y="486667"/>
              <a:ext cx="502662" cy="495046"/>
            </a:xfrm>
            <a:prstGeom prst="rect">
              <a:avLst/>
            </a:prstGeom>
          </p:spPr>
        </p:pic>
      </p:grpSp>
      <p:sp>
        <p:nvSpPr>
          <p:cNvPr id="224" name="textbox 224"/>
          <p:cNvSpPr/>
          <p:nvPr/>
        </p:nvSpPr>
        <p:spPr>
          <a:xfrm>
            <a:off x="5557488" y="3018203"/>
            <a:ext cx="3536950" cy="96773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55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6900" b="1" kern="0" spc="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理赔服务</a:t>
            </a:r>
            <a:endParaRPr sz="6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26" name="picture 2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66848" y="0"/>
            <a:ext cx="225151" cy="5114550"/>
          </a:xfrm>
          <a:prstGeom prst="rect">
            <a:avLst/>
          </a:prstGeom>
        </p:spPr>
      </p:pic>
      <p:pic>
        <p:nvPicPr>
          <p:cNvPr id="228" name="picture 2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 rot="21600000">
            <a:off x="4621695" y="1407269"/>
            <a:ext cx="3512251" cy="4271853"/>
            <a:chOff x="0" y="0"/>
            <a:chExt cx="3512251" cy="4271853"/>
          </a:xfrm>
        </p:grpSpPr>
        <p:sp>
          <p:nvSpPr>
            <p:cNvPr id="230" name="path 230"/>
            <p:cNvSpPr/>
            <p:nvPr/>
          </p:nvSpPr>
          <p:spPr>
            <a:xfrm>
              <a:off x="826719" y="0"/>
              <a:ext cx="2425548" cy="3219835"/>
            </a:xfrm>
            <a:custGeom>
              <a:avLst/>
              <a:gdLst/>
              <a:ahLst/>
              <a:cxnLst/>
              <a:rect l="0" t="0" r="0" b="0"/>
              <a:pathLst>
                <a:path w="3819" h="5070">
                  <a:moveTo>
                    <a:pt x="0" y="114"/>
                  </a:moveTo>
                  <a:cubicBezTo>
                    <a:pt x="1137" y="414"/>
                    <a:pt x="2081" y="1295"/>
                    <a:pt x="2403" y="2496"/>
                  </a:cubicBezTo>
                  <a:cubicBezTo>
                    <a:pt x="2467" y="2625"/>
                    <a:pt x="2532" y="2753"/>
                    <a:pt x="2575" y="2903"/>
                  </a:cubicBezTo>
                  <a:cubicBezTo>
                    <a:pt x="2832" y="3847"/>
                    <a:pt x="2274" y="4813"/>
                    <a:pt x="1330" y="5070"/>
                  </a:cubicBezTo>
                  <a:cubicBezTo>
                    <a:pt x="2854" y="4663"/>
                    <a:pt x="3862" y="3247"/>
                    <a:pt x="3819" y="1745"/>
                  </a:cubicBezTo>
                  <a:cubicBezTo>
                    <a:pt x="3090" y="414"/>
                    <a:pt x="1523" y="-292"/>
                    <a:pt x="0" y="114"/>
                  </a:cubicBezTo>
                </a:path>
              </a:pathLst>
            </a:custGeom>
            <a:solidFill>
              <a:srgbClr val="FFAE3E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32" name="path 232"/>
            <p:cNvSpPr/>
            <p:nvPr/>
          </p:nvSpPr>
          <p:spPr>
            <a:xfrm>
              <a:off x="430974" y="999545"/>
              <a:ext cx="3081276" cy="2728831"/>
            </a:xfrm>
            <a:custGeom>
              <a:avLst/>
              <a:gdLst/>
              <a:ahLst/>
              <a:cxnLst/>
              <a:rect l="0" t="0" r="0" b="0"/>
              <a:pathLst>
                <a:path w="4852" h="4297">
                  <a:moveTo>
                    <a:pt x="4338" y="0"/>
                  </a:moveTo>
                  <a:cubicBezTo>
                    <a:pt x="4402" y="1159"/>
                    <a:pt x="3822" y="2340"/>
                    <a:pt x="2770" y="3006"/>
                  </a:cubicBezTo>
                  <a:cubicBezTo>
                    <a:pt x="2663" y="3113"/>
                    <a:pt x="2555" y="3199"/>
                    <a:pt x="2426" y="3285"/>
                  </a:cubicBezTo>
                  <a:cubicBezTo>
                    <a:pt x="1610" y="3800"/>
                    <a:pt x="515" y="3564"/>
                    <a:pt x="0" y="2726"/>
                  </a:cubicBezTo>
                  <a:cubicBezTo>
                    <a:pt x="837" y="4079"/>
                    <a:pt x="2469" y="4616"/>
                    <a:pt x="3908" y="4122"/>
                  </a:cubicBezTo>
                  <a:cubicBezTo>
                    <a:pt x="4961" y="3049"/>
                    <a:pt x="5175" y="1331"/>
                    <a:pt x="4338" y="0"/>
                  </a:cubicBezTo>
                </a:path>
              </a:pathLst>
            </a:custGeom>
            <a:solidFill>
              <a:srgbClr val="00FACA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34" name="path 234"/>
            <p:cNvSpPr/>
            <p:nvPr/>
          </p:nvSpPr>
          <p:spPr>
            <a:xfrm>
              <a:off x="0" y="1380532"/>
              <a:ext cx="2966301" cy="2891320"/>
            </a:xfrm>
            <a:custGeom>
              <a:avLst/>
              <a:gdLst/>
              <a:ahLst/>
              <a:cxnLst/>
              <a:rect l="0" t="0" r="0" b="0"/>
              <a:pathLst>
                <a:path w="4671" h="4553">
                  <a:moveTo>
                    <a:pt x="4671" y="3437"/>
                  </a:moveTo>
                  <a:cubicBezTo>
                    <a:pt x="3556" y="3802"/>
                    <a:pt x="2270" y="3587"/>
                    <a:pt x="1347" y="2749"/>
                  </a:cubicBezTo>
                  <a:cubicBezTo>
                    <a:pt x="1218" y="2685"/>
                    <a:pt x="1090" y="2599"/>
                    <a:pt x="983" y="2491"/>
                  </a:cubicBezTo>
                  <a:cubicBezTo>
                    <a:pt x="275" y="1847"/>
                    <a:pt x="211" y="730"/>
                    <a:pt x="854" y="0"/>
                  </a:cubicBezTo>
                  <a:cubicBezTo>
                    <a:pt x="-195" y="1181"/>
                    <a:pt x="-280" y="2900"/>
                    <a:pt x="575" y="4146"/>
                  </a:cubicBezTo>
                  <a:cubicBezTo>
                    <a:pt x="1905" y="4876"/>
                    <a:pt x="3599" y="4618"/>
                    <a:pt x="4671" y="3437"/>
                  </a:cubicBezTo>
                </a:path>
              </a:pathLst>
            </a:custGeom>
            <a:solidFill>
              <a:srgbClr val="FFAE3E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group 14"/>
          <p:cNvGrpSpPr/>
          <p:nvPr/>
        </p:nvGrpSpPr>
        <p:grpSpPr>
          <a:xfrm rot="21600000">
            <a:off x="3865027" y="1469161"/>
            <a:ext cx="3259508" cy="4074426"/>
            <a:chOff x="0" y="0"/>
            <a:chExt cx="3259508" cy="4074426"/>
          </a:xfrm>
        </p:grpSpPr>
        <p:sp>
          <p:nvSpPr>
            <p:cNvPr id="236" name="path 236"/>
            <p:cNvSpPr/>
            <p:nvPr/>
          </p:nvSpPr>
          <p:spPr>
            <a:xfrm>
              <a:off x="4637" y="0"/>
              <a:ext cx="3254871" cy="2070024"/>
            </a:xfrm>
            <a:custGeom>
              <a:avLst/>
              <a:gdLst/>
              <a:ahLst/>
              <a:cxnLst/>
              <a:rect l="0" t="0" r="0" b="0"/>
              <a:pathLst>
                <a:path w="5125" h="3259">
                  <a:moveTo>
                    <a:pt x="0" y="3259"/>
                  </a:moveTo>
                  <a:cubicBezTo>
                    <a:pt x="579" y="2251"/>
                    <a:pt x="1672" y="1565"/>
                    <a:pt x="2916" y="1565"/>
                  </a:cubicBezTo>
                  <a:cubicBezTo>
                    <a:pt x="2938" y="1565"/>
                    <a:pt x="2938" y="1565"/>
                    <a:pt x="2938" y="1565"/>
                  </a:cubicBezTo>
                  <a:cubicBezTo>
                    <a:pt x="3066" y="1522"/>
                    <a:pt x="3217" y="1501"/>
                    <a:pt x="3367" y="1501"/>
                  </a:cubicBezTo>
                  <a:cubicBezTo>
                    <a:pt x="4332" y="1501"/>
                    <a:pt x="5125" y="2294"/>
                    <a:pt x="5125" y="3259"/>
                  </a:cubicBezTo>
                  <a:cubicBezTo>
                    <a:pt x="5125" y="1694"/>
                    <a:pt x="4031" y="364"/>
                    <a:pt x="2552" y="0"/>
                  </a:cubicBezTo>
                  <a:cubicBezTo>
                    <a:pt x="1093" y="364"/>
                    <a:pt x="0" y="1694"/>
                    <a:pt x="0" y="3259"/>
                  </a:cubicBezTo>
                </a:path>
              </a:pathLst>
            </a:custGeom>
            <a:solidFill>
              <a:srgbClr val="00FACA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38" name="path 238"/>
            <p:cNvSpPr/>
            <p:nvPr/>
          </p:nvSpPr>
          <p:spPr>
            <a:xfrm>
              <a:off x="0" y="888234"/>
              <a:ext cx="2525142" cy="3186192"/>
            </a:xfrm>
            <a:custGeom>
              <a:avLst/>
              <a:gdLst/>
              <a:ahLst/>
              <a:cxnLst/>
              <a:rect l="0" t="0" r="0" b="0"/>
              <a:pathLst>
                <a:path w="3976" h="5017">
                  <a:moveTo>
                    <a:pt x="2194" y="5017"/>
                  </a:moveTo>
                  <a:cubicBezTo>
                    <a:pt x="1443" y="4116"/>
                    <a:pt x="1164" y="2850"/>
                    <a:pt x="1615" y="1671"/>
                  </a:cubicBezTo>
                  <a:cubicBezTo>
                    <a:pt x="1636" y="1520"/>
                    <a:pt x="1658" y="1392"/>
                    <a:pt x="1700" y="1242"/>
                  </a:cubicBezTo>
                  <a:cubicBezTo>
                    <a:pt x="2044" y="341"/>
                    <a:pt x="3074" y="-130"/>
                    <a:pt x="3976" y="211"/>
                  </a:cubicBezTo>
                  <a:cubicBezTo>
                    <a:pt x="2495" y="-345"/>
                    <a:pt x="863" y="211"/>
                    <a:pt x="26" y="1478"/>
                  </a:cubicBezTo>
                  <a:cubicBezTo>
                    <a:pt x="-165" y="2979"/>
                    <a:pt x="713" y="4459"/>
                    <a:pt x="2194" y="5017"/>
                  </a:cubicBezTo>
                </a:path>
              </a:pathLst>
            </a:custGeom>
            <a:solidFill>
              <a:srgbClr val="00BC98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40" name="textbox 240"/>
          <p:cNvSpPr/>
          <p:nvPr/>
        </p:nvSpPr>
        <p:spPr>
          <a:xfrm>
            <a:off x="2669892" y="1855006"/>
            <a:ext cx="3181350" cy="32924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46990" algn="l" rtl="0" eaLnBrk="0">
              <a:lnSpc>
                <a:spcPct val="91000"/>
              </a:lnSpc>
            </a:pPr>
            <a:r>
              <a:rPr sz="1700" b="1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保留追偿权、</a:t>
            </a:r>
            <a:r>
              <a:rPr sz="1700" b="1" kern="0" spc="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1700" b="1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2000" b="1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配合追偿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0800" algn="l" rtl="0" eaLnBrk="0">
              <a:lnSpc>
                <a:spcPct val="91000"/>
              </a:lnSpc>
              <a:spcBef>
                <a:spcPts val="905"/>
              </a:spcBef>
            </a:pPr>
            <a:r>
              <a:rPr sz="1700" b="1" kern="0" spc="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配合法律程序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7780" algn="l" rtl="0" eaLnBrk="0">
              <a:lnSpc>
                <a:spcPct val="91000"/>
              </a:lnSpc>
              <a:spcBef>
                <a:spcPts val="520"/>
              </a:spcBef>
            </a:pPr>
            <a:r>
              <a:rPr sz="1700" b="1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与保险公司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  <a:spcBef>
                <a:spcPts val="5"/>
              </a:spcBef>
            </a:pPr>
            <a:r>
              <a:rPr sz="1700" b="1" kern="0" spc="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达成赔偿协议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2" name="textbox 242"/>
          <p:cNvSpPr/>
          <p:nvPr/>
        </p:nvSpPr>
        <p:spPr>
          <a:xfrm>
            <a:off x="9056596" y="1957419"/>
            <a:ext cx="1996439" cy="31813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81915" algn="l" rtl="0" eaLnBrk="0">
              <a:lnSpc>
                <a:spcPct val="83000"/>
              </a:lnSpc>
            </a:pPr>
            <a:r>
              <a:rPr sz="1700" b="1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保险公司及时参与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81915" algn="l" rtl="0" eaLnBrk="0">
              <a:lnSpc>
                <a:spcPts val="2865"/>
              </a:lnSpc>
            </a:pPr>
            <a:r>
              <a:rPr sz="1700" b="1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共同目标是减损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8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0320" indent="-7620" algn="l" rtl="0" eaLnBrk="0">
              <a:lnSpc>
                <a:spcPct val="134000"/>
              </a:lnSpc>
              <a:spcBef>
                <a:spcPts val="0"/>
              </a:spcBef>
            </a:pPr>
            <a:r>
              <a:rPr sz="1700" b="1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调查损失原因、程度 </a:t>
            </a:r>
            <a:r>
              <a:rPr sz="1700" b="1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以便定性、定量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4" name="textbox 244"/>
          <p:cNvSpPr/>
          <p:nvPr/>
        </p:nvSpPr>
        <p:spPr>
          <a:xfrm>
            <a:off x="4543484" y="533337"/>
            <a:ext cx="3025775" cy="4622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ts val="3435"/>
              </a:lnSpc>
            </a:pPr>
            <a:r>
              <a:rPr sz="2600" b="1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理赔流程&amp;配合事项</a:t>
            </a:r>
            <a:endParaRPr sz="2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6" name="textbox 246"/>
          <p:cNvSpPr/>
          <p:nvPr/>
        </p:nvSpPr>
        <p:spPr>
          <a:xfrm rot="3180000">
            <a:off x="6527141" y="2171986"/>
            <a:ext cx="1287780" cy="33083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3000"/>
              </a:lnSpc>
            </a:pPr>
            <a:endParaRPr sz="2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  <a:spcBef>
                <a:spcPts val="0"/>
              </a:spcBef>
            </a:pPr>
            <a:r>
              <a:rPr sz="2000" b="1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报案并止损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8" name="textbox 248"/>
          <p:cNvSpPr/>
          <p:nvPr/>
        </p:nvSpPr>
        <p:spPr>
          <a:xfrm>
            <a:off x="5803793" y="6103702"/>
            <a:ext cx="1778000" cy="6045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3970" algn="l" rtl="0" eaLnBrk="0">
              <a:lnSpc>
                <a:spcPct val="83000"/>
              </a:lnSpc>
            </a:pPr>
            <a:r>
              <a:rPr sz="1700" b="1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定性、定量、追偿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2875"/>
              </a:lnSpc>
            </a:pPr>
            <a:r>
              <a:rPr sz="1700" b="1" kern="0" spc="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相关资料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0" name="textbox 250"/>
          <p:cNvSpPr/>
          <p:nvPr/>
        </p:nvSpPr>
        <p:spPr>
          <a:xfrm rot="18660000">
            <a:off x="6815390" y="4309376"/>
            <a:ext cx="1038860" cy="3302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9000"/>
              </a:lnSpc>
            </a:pPr>
            <a:endParaRPr sz="2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  <a:spcBef>
                <a:spcPts val="0"/>
              </a:spcBef>
            </a:pPr>
            <a:r>
              <a:rPr sz="2000" b="1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配合调查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2" name="textbox 252"/>
          <p:cNvSpPr/>
          <p:nvPr/>
        </p:nvSpPr>
        <p:spPr>
          <a:xfrm rot="17340000">
            <a:off x="3779168" y="3443792"/>
            <a:ext cx="1254760" cy="31178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5000"/>
              </a:lnSpc>
            </a:pPr>
            <a:endParaRPr sz="2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  <a:spcBef>
                <a:spcPts val="0"/>
              </a:spcBef>
            </a:pPr>
            <a:r>
              <a:rPr sz="1800" b="1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协商与确认</a:t>
            </a:r>
            <a:endParaRPr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4" name="textbox 254"/>
          <p:cNvSpPr/>
          <p:nvPr/>
        </p:nvSpPr>
        <p:spPr>
          <a:xfrm>
            <a:off x="619552" y="301073"/>
            <a:ext cx="1642745" cy="4686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理赔服务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6" name="textbox 256"/>
          <p:cNvSpPr/>
          <p:nvPr/>
        </p:nvSpPr>
        <p:spPr>
          <a:xfrm rot="1260000">
            <a:off x="5195808" y="4955854"/>
            <a:ext cx="1020444" cy="3136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1000"/>
              </a:lnSpc>
            </a:pPr>
            <a:endParaRPr sz="2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  <a:spcBef>
                <a:spcPts val="0"/>
              </a:spcBef>
            </a:pPr>
            <a:r>
              <a:rPr sz="1900" b="1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提供资料</a:t>
            </a:r>
            <a:endParaRPr sz="1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6" name="group 16"/>
          <p:cNvGrpSpPr/>
          <p:nvPr/>
        </p:nvGrpSpPr>
        <p:grpSpPr>
          <a:xfrm rot="21600000">
            <a:off x="5039867" y="6003569"/>
            <a:ext cx="650087" cy="630745"/>
            <a:chOff x="0" y="0"/>
            <a:chExt cx="650087" cy="630745"/>
          </a:xfrm>
        </p:grpSpPr>
        <p:sp>
          <p:nvSpPr>
            <p:cNvPr id="258" name="path 258"/>
            <p:cNvSpPr/>
            <p:nvPr/>
          </p:nvSpPr>
          <p:spPr>
            <a:xfrm>
              <a:off x="0" y="0"/>
              <a:ext cx="650087" cy="630745"/>
            </a:xfrm>
            <a:custGeom>
              <a:avLst/>
              <a:gdLst/>
              <a:ahLst/>
              <a:cxnLst/>
              <a:rect l="0" t="0" r="0" b="0"/>
              <a:pathLst>
                <a:path w="1023" h="993">
                  <a:moveTo>
                    <a:pt x="0" y="495"/>
                  </a:moveTo>
                  <a:cubicBezTo>
                    <a:pt x="0" y="222"/>
                    <a:pt x="229" y="0"/>
                    <a:pt x="512" y="0"/>
                  </a:cubicBezTo>
                  <a:cubicBezTo>
                    <a:pt x="794" y="0"/>
                    <a:pt x="1023" y="222"/>
                    <a:pt x="1023" y="496"/>
                  </a:cubicBezTo>
                  <a:cubicBezTo>
                    <a:pt x="1023" y="770"/>
                    <a:pt x="794" y="993"/>
                    <a:pt x="512" y="993"/>
                  </a:cubicBezTo>
                  <a:cubicBezTo>
                    <a:pt x="229" y="993"/>
                    <a:pt x="0" y="770"/>
                    <a:pt x="0" y="495"/>
                  </a:cubicBezTo>
                </a:path>
              </a:pathLst>
            </a:custGeom>
            <a:solidFill>
              <a:srgbClr val="FFAE3E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60" name="textbox 260"/>
            <p:cNvSpPr/>
            <p:nvPr/>
          </p:nvSpPr>
          <p:spPr>
            <a:xfrm>
              <a:off x="-12700" y="-12700"/>
              <a:ext cx="675640" cy="705484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64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55270" algn="l" rtl="0" eaLnBrk="0">
                <a:lnSpc>
                  <a:spcPct val="84000"/>
                </a:lnSpc>
                <a:spcBef>
                  <a:spcPts val="0"/>
                </a:spcBef>
              </a:pPr>
              <a:r>
                <a:rPr sz="1700" b="1" kern="0" spc="0" dirty="0">
                  <a:solidFill>
                    <a:srgbClr val="000000">
                      <a:alpha val="100000"/>
                    </a:srgbClr>
                  </a:solidFill>
                  <a:latin typeface="Arial" panose="020B0604020202020204"/>
                  <a:ea typeface="Arial" panose="020B0604020202020204"/>
                  <a:cs typeface="Arial" panose="020B0604020202020204"/>
                </a:rPr>
                <a:t>03</a:t>
              </a:r>
              <a:endParaRPr sz="17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</p:txBody>
        </p:sp>
      </p:grpSp>
      <p:grpSp>
        <p:nvGrpSpPr>
          <p:cNvPr id="18" name="group 18"/>
          <p:cNvGrpSpPr/>
          <p:nvPr/>
        </p:nvGrpSpPr>
        <p:grpSpPr>
          <a:xfrm rot="21600000">
            <a:off x="8302752" y="1939150"/>
            <a:ext cx="631380" cy="630745"/>
            <a:chOff x="0" y="0"/>
            <a:chExt cx="631380" cy="630745"/>
          </a:xfrm>
        </p:grpSpPr>
        <p:sp>
          <p:nvSpPr>
            <p:cNvPr id="262" name="path 262"/>
            <p:cNvSpPr/>
            <p:nvPr/>
          </p:nvSpPr>
          <p:spPr>
            <a:xfrm>
              <a:off x="0" y="0"/>
              <a:ext cx="631380" cy="630745"/>
            </a:xfrm>
            <a:custGeom>
              <a:avLst/>
              <a:gdLst/>
              <a:ahLst/>
              <a:cxnLst/>
              <a:rect l="0" t="0" r="0" b="0"/>
              <a:pathLst>
                <a:path w="994" h="993">
                  <a:moveTo>
                    <a:pt x="0" y="495"/>
                  </a:moveTo>
                  <a:cubicBezTo>
                    <a:pt x="0" y="222"/>
                    <a:pt x="223" y="0"/>
                    <a:pt x="497" y="0"/>
                  </a:cubicBezTo>
                  <a:cubicBezTo>
                    <a:pt x="771" y="0"/>
                    <a:pt x="994" y="222"/>
                    <a:pt x="994" y="496"/>
                  </a:cubicBezTo>
                  <a:cubicBezTo>
                    <a:pt x="994" y="770"/>
                    <a:pt x="771" y="993"/>
                    <a:pt x="497" y="993"/>
                  </a:cubicBezTo>
                  <a:cubicBezTo>
                    <a:pt x="223" y="993"/>
                    <a:pt x="0" y="770"/>
                    <a:pt x="0" y="495"/>
                  </a:cubicBezTo>
                </a:path>
              </a:pathLst>
            </a:custGeom>
            <a:solidFill>
              <a:srgbClr val="FFAE3E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64" name="textbox 264"/>
            <p:cNvSpPr/>
            <p:nvPr/>
          </p:nvSpPr>
          <p:spPr>
            <a:xfrm>
              <a:off x="-12700" y="-12700"/>
              <a:ext cx="657225" cy="705484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69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05740" algn="l" rtl="0" eaLnBrk="0">
                <a:lnSpc>
                  <a:spcPct val="84000"/>
                </a:lnSpc>
                <a:spcBef>
                  <a:spcPts val="5"/>
                </a:spcBef>
              </a:pPr>
              <a:r>
                <a:rPr sz="1700" b="1" kern="0" spc="70" dirty="0">
                  <a:solidFill>
                    <a:srgbClr val="000000">
                      <a:alpha val="100000"/>
                    </a:srgbClr>
                  </a:solidFill>
                  <a:latin typeface="Arial" panose="020B0604020202020204"/>
                  <a:ea typeface="Arial" panose="020B0604020202020204"/>
                  <a:cs typeface="Arial" panose="020B0604020202020204"/>
                </a:rPr>
                <a:t>01.</a:t>
              </a:r>
              <a:endParaRPr sz="17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 rot="21600000">
            <a:off x="1905000" y="4389386"/>
            <a:ext cx="630694" cy="630745"/>
            <a:chOff x="0" y="0"/>
            <a:chExt cx="630694" cy="630745"/>
          </a:xfrm>
        </p:grpSpPr>
        <p:sp>
          <p:nvSpPr>
            <p:cNvPr id="266" name="path 266"/>
            <p:cNvSpPr/>
            <p:nvPr/>
          </p:nvSpPr>
          <p:spPr>
            <a:xfrm>
              <a:off x="0" y="0"/>
              <a:ext cx="630694" cy="630745"/>
            </a:xfrm>
            <a:custGeom>
              <a:avLst/>
              <a:gdLst/>
              <a:ahLst/>
              <a:cxnLst/>
              <a:rect l="0" t="0" r="0" b="0"/>
              <a:pathLst>
                <a:path w="993" h="993">
                  <a:moveTo>
                    <a:pt x="0" y="496"/>
                  </a:moveTo>
                  <a:cubicBezTo>
                    <a:pt x="0" y="222"/>
                    <a:pt x="222" y="0"/>
                    <a:pt x="496" y="0"/>
                  </a:cubicBezTo>
                  <a:cubicBezTo>
                    <a:pt x="770" y="0"/>
                    <a:pt x="993" y="222"/>
                    <a:pt x="993" y="496"/>
                  </a:cubicBezTo>
                  <a:cubicBezTo>
                    <a:pt x="993" y="770"/>
                    <a:pt x="770" y="993"/>
                    <a:pt x="496" y="993"/>
                  </a:cubicBezTo>
                  <a:cubicBezTo>
                    <a:pt x="222" y="993"/>
                    <a:pt x="0" y="770"/>
                    <a:pt x="0" y="496"/>
                  </a:cubicBezTo>
                </a:path>
              </a:pathLst>
            </a:custGeom>
            <a:solidFill>
              <a:srgbClr val="00FACA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68" name="textbox 268"/>
            <p:cNvSpPr/>
            <p:nvPr/>
          </p:nvSpPr>
          <p:spPr>
            <a:xfrm>
              <a:off x="-12700" y="-12700"/>
              <a:ext cx="656590" cy="705484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69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69875" algn="l" rtl="0" eaLnBrk="0">
                <a:lnSpc>
                  <a:spcPct val="84000"/>
                </a:lnSpc>
                <a:spcBef>
                  <a:spcPts val="5"/>
                </a:spcBef>
              </a:pPr>
              <a:r>
                <a:rPr sz="1700" b="1" kern="0" spc="70" dirty="0">
                  <a:solidFill>
                    <a:srgbClr val="000000">
                      <a:alpha val="100000"/>
                    </a:srgbClr>
                  </a:solidFill>
                  <a:latin typeface="Arial" panose="020B0604020202020204"/>
                  <a:ea typeface="Arial" panose="020B0604020202020204"/>
                  <a:cs typeface="Arial" panose="020B0604020202020204"/>
                </a:rPr>
                <a:t>04.</a:t>
              </a:r>
              <a:endParaRPr sz="17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 rot="21600000">
            <a:off x="1939531" y="1801418"/>
            <a:ext cx="630656" cy="630745"/>
            <a:chOff x="0" y="0"/>
            <a:chExt cx="630656" cy="630745"/>
          </a:xfrm>
        </p:grpSpPr>
        <p:sp>
          <p:nvSpPr>
            <p:cNvPr id="270" name="path 270"/>
            <p:cNvSpPr/>
            <p:nvPr/>
          </p:nvSpPr>
          <p:spPr>
            <a:xfrm>
              <a:off x="0" y="0"/>
              <a:ext cx="630656" cy="630745"/>
            </a:xfrm>
            <a:custGeom>
              <a:avLst/>
              <a:gdLst/>
              <a:ahLst/>
              <a:cxnLst/>
              <a:rect l="0" t="0" r="0" b="0"/>
              <a:pathLst>
                <a:path w="993" h="993">
                  <a:moveTo>
                    <a:pt x="0" y="496"/>
                  </a:moveTo>
                  <a:cubicBezTo>
                    <a:pt x="0" y="222"/>
                    <a:pt x="222" y="0"/>
                    <a:pt x="496" y="0"/>
                  </a:cubicBezTo>
                  <a:cubicBezTo>
                    <a:pt x="770" y="0"/>
                    <a:pt x="993" y="222"/>
                    <a:pt x="993" y="496"/>
                  </a:cubicBezTo>
                  <a:cubicBezTo>
                    <a:pt x="993" y="770"/>
                    <a:pt x="770" y="993"/>
                    <a:pt x="496" y="993"/>
                  </a:cubicBezTo>
                  <a:cubicBezTo>
                    <a:pt x="222" y="993"/>
                    <a:pt x="0" y="770"/>
                    <a:pt x="0" y="496"/>
                  </a:cubicBezTo>
                </a:path>
              </a:pathLst>
            </a:custGeom>
            <a:solidFill>
              <a:srgbClr val="00FACA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72" name="textbox 272"/>
            <p:cNvSpPr/>
            <p:nvPr/>
          </p:nvSpPr>
          <p:spPr>
            <a:xfrm>
              <a:off x="-12700" y="-12700"/>
              <a:ext cx="656590" cy="705484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62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44475" algn="l" rtl="0" eaLnBrk="0">
                <a:lnSpc>
                  <a:spcPct val="84000"/>
                </a:lnSpc>
                <a:spcBef>
                  <a:spcPts val="5"/>
                </a:spcBef>
              </a:pPr>
              <a:r>
                <a:rPr sz="1700" b="1" kern="0" spc="70" dirty="0">
                  <a:solidFill>
                    <a:srgbClr val="000000">
                      <a:alpha val="100000"/>
                    </a:srgbClr>
                  </a:solidFill>
                  <a:latin typeface="Arial" panose="020B0604020202020204"/>
                  <a:ea typeface="Arial" panose="020B0604020202020204"/>
                  <a:cs typeface="Arial" panose="020B0604020202020204"/>
                </a:rPr>
                <a:t>05.</a:t>
              </a:r>
              <a:endParaRPr sz="17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 rot="21600000">
            <a:off x="8302752" y="4421860"/>
            <a:ext cx="631380" cy="628624"/>
            <a:chOff x="0" y="0"/>
            <a:chExt cx="631380" cy="628624"/>
          </a:xfrm>
        </p:grpSpPr>
        <p:sp>
          <p:nvSpPr>
            <p:cNvPr id="274" name="path 274"/>
            <p:cNvSpPr/>
            <p:nvPr/>
          </p:nvSpPr>
          <p:spPr>
            <a:xfrm>
              <a:off x="0" y="0"/>
              <a:ext cx="631380" cy="628624"/>
            </a:xfrm>
            <a:custGeom>
              <a:avLst/>
              <a:gdLst/>
              <a:ahLst/>
              <a:cxnLst/>
              <a:rect l="0" t="0" r="0" b="0"/>
              <a:pathLst>
                <a:path w="994" h="989">
                  <a:moveTo>
                    <a:pt x="0" y="495"/>
                  </a:moveTo>
                  <a:cubicBezTo>
                    <a:pt x="0" y="221"/>
                    <a:pt x="223" y="0"/>
                    <a:pt x="497" y="0"/>
                  </a:cubicBezTo>
                  <a:cubicBezTo>
                    <a:pt x="771" y="0"/>
                    <a:pt x="994" y="221"/>
                    <a:pt x="994" y="494"/>
                  </a:cubicBezTo>
                  <a:cubicBezTo>
                    <a:pt x="994" y="768"/>
                    <a:pt x="771" y="989"/>
                    <a:pt x="497" y="989"/>
                  </a:cubicBezTo>
                  <a:cubicBezTo>
                    <a:pt x="223" y="989"/>
                    <a:pt x="0" y="768"/>
                    <a:pt x="0" y="495"/>
                  </a:cubicBezTo>
                </a:path>
              </a:pathLst>
            </a:custGeom>
            <a:solidFill>
              <a:srgbClr val="FFAE3E">
                <a:alpha val="100000"/>
              </a:srgbClr>
            </a:solidFill>
            <a:ln w="0"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76" name="textbox 276"/>
            <p:cNvSpPr/>
            <p:nvPr/>
          </p:nvSpPr>
          <p:spPr>
            <a:xfrm>
              <a:off x="-12700" y="-12700"/>
              <a:ext cx="657225" cy="70358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77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40665" algn="l" rtl="0" eaLnBrk="0">
                <a:lnSpc>
                  <a:spcPct val="84000"/>
                </a:lnSpc>
                <a:spcBef>
                  <a:spcPts val="5"/>
                </a:spcBef>
              </a:pPr>
              <a:r>
                <a:rPr sz="1700" b="1" kern="0" spc="70" dirty="0">
                  <a:solidFill>
                    <a:srgbClr val="000000">
                      <a:alpha val="100000"/>
                    </a:srgbClr>
                  </a:solidFill>
                  <a:latin typeface="Arial" panose="020B0604020202020204"/>
                  <a:ea typeface="Arial" panose="020B0604020202020204"/>
                  <a:cs typeface="Arial" panose="020B0604020202020204"/>
                </a:rPr>
                <a:t>02.</a:t>
              </a:r>
              <a:endParaRPr sz="17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</p:txBody>
        </p:sp>
      </p:grpSp>
      <p:pic>
        <p:nvPicPr>
          <p:cNvPr id="278" name="picture 2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280" name="rect 280"/>
          <p:cNvSpPr/>
          <p:nvPr/>
        </p:nvSpPr>
        <p:spPr>
          <a:xfrm>
            <a:off x="0" y="208788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7304531" y="4847844"/>
            <a:ext cx="3808475" cy="2010155"/>
          </a:xfrm>
          <a:prstGeom prst="rect">
            <a:avLst/>
          </a:prstGeom>
        </p:spPr>
      </p:pic>
      <p:pic>
        <p:nvPicPr>
          <p:cNvPr id="284" name="picture 2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210055" y="931164"/>
            <a:ext cx="9916667" cy="5772911"/>
          </a:xfrm>
          <a:prstGeom prst="rect">
            <a:avLst/>
          </a:prstGeom>
        </p:spPr>
      </p:pic>
      <p:sp>
        <p:nvSpPr>
          <p:cNvPr id="286" name="textbox 286"/>
          <p:cNvSpPr/>
          <p:nvPr/>
        </p:nvSpPr>
        <p:spPr>
          <a:xfrm>
            <a:off x="7520698" y="1169359"/>
            <a:ext cx="2646679" cy="52730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547370" algn="l" rtl="0" eaLnBrk="0">
              <a:lnSpc>
                <a:spcPct val="91000"/>
              </a:lnSpc>
            </a:pPr>
            <a:r>
              <a:rPr sz="1700" b="1" kern="0" spc="7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专业的校园风控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20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040130" indent="-1007745" algn="l" rtl="0" eaLnBrk="0">
              <a:lnSpc>
                <a:spcPct val="95000"/>
              </a:lnSpc>
              <a:spcBef>
                <a:spcPts val="455"/>
              </a:spcBef>
            </a:pPr>
            <a:r>
              <a:rPr sz="1500" kern="0" spc="10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5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10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为学校提供专业的消防等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应</a:t>
            </a:r>
            <a:r>
              <a:rPr sz="1500" kern="0" spc="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4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急培训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14655" indent="-382270" algn="l" rtl="0" eaLnBrk="0">
              <a:lnSpc>
                <a:spcPct val="95000"/>
              </a:lnSpc>
              <a:spcBef>
                <a:spcPts val="470"/>
              </a:spcBef>
            </a:pPr>
            <a:r>
              <a:rPr sz="1500" kern="0" spc="5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  </a:t>
            </a:r>
            <a:r>
              <a:rPr sz="1500" kern="0" spc="5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日常设施检查</a:t>
            </a:r>
            <a:r>
              <a:rPr sz="1500" kern="0" spc="-37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，风险监控服</a:t>
            </a:r>
            <a:r>
              <a:rPr sz="1500" kern="0" spc="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10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务的一揽子风控措施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3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573405" algn="l" rtl="0" eaLnBrk="0">
              <a:lnSpc>
                <a:spcPct val="91000"/>
              </a:lnSpc>
              <a:spcBef>
                <a:spcPts val="515"/>
              </a:spcBef>
            </a:pPr>
            <a:r>
              <a:rPr sz="1700" b="1" kern="0" spc="7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全天候专业客服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20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3335" algn="l" rtl="0" eaLnBrk="0">
              <a:lnSpc>
                <a:spcPct val="95000"/>
              </a:lnSpc>
              <a:spcBef>
                <a:spcPts val="450"/>
              </a:spcBef>
            </a:pP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sz="1500" kern="0" spc="30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总公司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400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客服工作日服务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3335" algn="l" rtl="0" eaLnBrk="0">
              <a:lnSpc>
                <a:spcPct val="95000"/>
              </a:lnSpc>
              <a:spcBef>
                <a:spcPts val="1160"/>
              </a:spcBef>
            </a:pP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sz="1500" kern="0" spc="26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落地分公司客服全天候服务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38175" algn="l" rtl="0" eaLnBrk="0">
              <a:lnSpc>
                <a:spcPct val="91000"/>
              </a:lnSpc>
              <a:spcBef>
                <a:spcPts val="510"/>
              </a:spcBef>
            </a:pPr>
            <a:r>
              <a:rPr sz="1700" b="1" kern="0" spc="7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优秀的人才队伍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5000"/>
              </a:lnSpc>
              <a:spcBef>
                <a:spcPts val="455"/>
              </a:spcBef>
            </a:pP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3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专业背景过硬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rtl="0" eaLnBrk="0">
              <a:lnSpc>
                <a:spcPct val="12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7000"/>
              </a:lnSpc>
            </a:pPr>
            <a:endParaRPr sz="3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0955" algn="l" rtl="0" eaLnBrk="0">
              <a:lnSpc>
                <a:spcPct val="95000"/>
              </a:lnSpc>
              <a:spcBef>
                <a:spcPts val="5"/>
              </a:spcBef>
            </a:pPr>
            <a:r>
              <a:rPr sz="1500" kern="0" spc="6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sz="1500" kern="0" spc="35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6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从业经验丰富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88" name="textbox 288"/>
          <p:cNvSpPr/>
          <p:nvPr/>
        </p:nvSpPr>
        <p:spPr>
          <a:xfrm>
            <a:off x="1343101" y="1161857"/>
            <a:ext cx="2817495" cy="324992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541655" algn="l" rtl="0" eaLnBrk="0">
              <a:lnSpc>
                <a:spcPct val="90000"/>
              </a:lnSpc>
            </a:pPr>
            <a:r>
              <a:rPr sz="1700" b="1" kern="0" spc="7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强大的公估团队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3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indent="10795" algn="l" rtl="0" eaLnBrk="0">
              <a:lnSpc>
                <a:spcPct val="96000"/>
              </a:lnSpc>
              <a:spcBef>
                <a:spcPts val="455"/>
              </a:spcBef>
            </a:pPr>
            <a:r>
              <a:rPr sz="1500" kern="0" spc="10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8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10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下辖嘉仕特保险公</a:t>
            </a:r>
            <a:r>
              <a:rPr sz="1500" kern="0" spc="9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估可提供</a:t>
            </a:r>
            <a:r>
              <a:rPr sz="1500" kern="0" spc="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sz="1500" kern="0" spc="11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特殊情况下的提前垫付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3495" algn="l" rtl="0" eaLnBrk="0">
              <a:lnSpc>
                <a:spcPct val="95000"/>
              </a:lnSpc>
              <a:spcBef>
                <a:spcPts val="565"/>
              </a:spcBef>
            </a:pPr>
            <a:r>
              <a:rPr sz="1500" kern="0" spc="8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5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8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协助理赔等事宜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954405" algn="l" rtl="0" eaLnBrk="0">
              <a:lnSpc>
                <a:spcPct val="91000"/>
              </a:lnSpc>
              <a:spcBef>
                <a:spcPts val="510"/>
              </a:spcBef>
            </a:pPr>
            <a:r>
              <a:rPr sz="1700" b="1" kern="0" spc="60" dirty="0">
                <a:solidFill>
                  <a:srgbClr val="2F2F2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创新援建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2865" indent="-5715" algn="l" rtl="0" eaLnBrk="0">
              <a:lnSpc>
                <a:spcPct val="96000"/>
              </a:lnSpc>
              <a:spcBef>
                <a:spcPts val="560"/>
              </a:spcBef>
            </a:pP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5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为试点学校援建心理</a:t>
            </a:r>
            <a:r>
              <a:rPr sz="1500" kern="0" spc="6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健康辅导</a:t>
            </a:r>
            <a:r>
              <a:rPr sz="1500" kern="0" spc="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2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实验室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rtl="0" eaLnBrk="0">
              <a:lnSpc>
                <a:spcPct val="105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3500" indent="-6350" algn="l" rtl="0" eaLnBrk="0">
              <a:lnSpc>
                <a:spcPct val="96000"/>
              </a:lnSpc>
              <a:spcBef>
                <a:spcPts val="5"/>
              </a:spcBef>
            </a:pP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-</a:t>
            </a:r>
            <a:r>
              <a:rPr sz="1500" kern="0" spc="250" dirty="0">
                <a:solidFill>
                  <a:srgbClr val="2F2F2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从源头提升学生的心</a:t>
            </a:r>
            <a:r>
              <a:rPr sz="1500" kern="0" spc="6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理健康，</a:t>
            </a:r>
            <a:r>
              <a:rPr sz="1500" kern="0" spc="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7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以降低学生因心理压力过大传</a:t>
            </a:r>
            <a:r>
              <a:rPr sz="1500" kern="0" spc="2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500" kern="0" spc="40" dirty="0">
                <a:solidFill>
                  <a:srgbClr val="2F2F2F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导的校园风险。</a:t>
            </a:r>
            <a:endParaRPr sz="15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6" name="group 26"/>
          <p:cNvGrpSpPr/>
          <p:nvPr/>
        </p:nvGrpSpPr>
        <p:grpSpPr>
          <a:xfrm rot="21600000">
            <a:off x="1211580" y="4844795"/>
            <a:ext cx="3810000" cy="2013204"/>
            <a:chOff x="0" y="0"/>
            <a:chExt cx="3810000" cy="2013204"/>
          </a:xfrm>
        </p:grpSpPr>
        <p:pic>
          <p:nvPicPr>
            <p:cNvPr id="290" name="picture 29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0" y="0"/>
              <a:ext cx="3810000" cy="2013204"/>
            </a:xfrm>
            <a:prstGeom prst="rect">
              <a:avLst/>
            </a:prstGeom>
          </p:spPr>
        </p:pic>
        <p:sp>
          <p:nvSpPr>
            <p:cNvPr id="292" name="textbox 292"/>
            <p:cNvSpPr/>
            <p:nvPr/>
          </p:nvSpPr>
          <p:spPr>
            <a:xfrm>
              <a:off x="-12700" y="-12700"/>
              <a:ext cx="3835400" cy="206502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70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7000"/>
                </a:lnSpc>
              </a:pPr>
              <a:endParaRPr sz="1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763905" algn="l" rtl="0" eaLnBrk="0">
                <a:lnSpc>
                  <a:spcPct val="91000"/>
                </a:lnSpc>
              </a:pPr>
              <a:r>
                <a:rPr sz="1700" b="1" kern="0" spc="70" dirty="0">
                  <a:solidFill>
                    <a:srgbClr val="2F2F2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卓越的服务能力</a:t>
              </a:r>
              <a:endParaRPr sz="17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 rtl="0" eaLnBrk="0">
                <a:lnSpc>
                  <a:spcPct val="119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50495" algn="l" rtl="0" eaLnBrk="0">
                <a:lnSpc>
                  <a:spcPct val="95000"/>
                </a:lnSpc>
                <a:spcBef>
                  <a:spcPts val="455"/>
                </a:spcBef>
              </a:pPr>
              <a:r>
                <a:rPr sz="1500" kern="0" spc="80" dirty="0">
                  <a:solidFill>
                    <a:srgbClr val="2F2F2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-</a:t>
              </a:r>
              <a:r>
                <a:rPr sz="1500" kern="0" spc="20" dirty="0">
                  <a:solidFill>
                    <a:srgbClr val="2F2F2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  </a:t>
              </a:r>
              <a:r>
                <a:rPr sz="1500" kern="0" spc="80" dirty="0">
                  <a:solidFill>
                    <a:srgbClr val="2F2F2F">
                      <a:alpha val="100000"/>
                    </a:srgb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强大的系统和管理体系</a:t>
              </a:r>
              <a:endParaRPr sz="15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l" rtl="0" eaLnBrk="0">
                <a:lnSpc>
                  <a:spcPct val="121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21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25000"/>
                </a:lnSpc>
              </a:pPr>
              <a:endParaRPr sz="3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50495" algn="l" rtl="0" eaLnBrk="0">
                <a:lnSpc>
                  <a:spcPct val="95000"/>
                </a:lnSpc>
                <a:spcBef>
                  <a:spcPts val="0"/>
                </a:spcBef>
              </a:pPr>
              <a:r>
                <a:rPr sz="1500" kern="0" spc="80" dirty="0">
                  <a:solidFill>
                    <a:srgbClr val="2F2F2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-    </a:t>
              </a:r>
              <a:r>
                <a:rPr sz="1500" kern="0" spc="80" dirty="0">
                  <a:solidFill>
                    <a:srgbClr val="2F2F2F">
                      <a:alpha val="100000"/>
                    </a:srgb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高效便捷的理</a:t>
              </a:r>
              <a:r>
                <a:rPr sz="1500" kern="0" spc="70" dirty="0">
                  <a:solidFill>
                    <a:srgbClr val="2F2F2F">
                      <a:alpha val="100000"/>
                    </a:srgb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赔解决方案</a:t>
              </a:r>
              <a:endParaRPr sz="15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94" name="textbox 294"/>
          <p:cNvSpPr/>
          <p:nvPr/>
        </p:nvSpPr>
        <p:spPr>
          <a:xfrm>
            <a:off x="619552" y="301073"/>
            <a:ext cx="1642745" cy="4686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理赔服务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96" name="picture 2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298" name="rect 298"/>
          <p:cNvSpPr/>
          <p:nvPr/>
        </p:nvSpPr>
        <p:spPr>
          <a:xfrm>
            <a:off x="0" y="208788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8"/>
          <p:cNvGrpSpPr/>
          <p:nvPr/>
        </p:nvGrpSpPr>
        <p:grpSpPr>
          <a:xfrm rot="21600000">
            <a:off x="509981" y="1501002"/>
            <a:ext cx="4342174" cy="4369925"/>
            <a:chOff x="0" y="0"/>
            <a:chExt cx="4342174" cy="4369925"/>
          </a:xfrm>
        </p:grpSpPr>
        <p:pic>
          <p:nvPicPr>
            <p:cNvPr id="300" name="picture 30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4342174" cy="4369925"/>
            </a:xfrm>
            <a:prstGeom prst="rect">
              <a:avLst/>
            </a:prstGeom>
          </p:spPr>
        </p:pic>
        <p:sp>
          <p:nvSpPr>
            <p:cNvPr id="302" name="textbox 302"/>
            <p:cNvSpPr/>
            <p:nvPr/>
          </p:nvSpPr>
          <p:spPr>
            <a:xfrm>
              <a:off x="-12700" y="-12700"/>
              <a:ext cx="4368165" cy="473837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273935" algn="l" rtl="0" eaLnBrk="0">
                <a:lnSpc>
                  <a:spcPct val="89000"/>
                </a:lnSpc>
              </a:pPr>
              <a:r>
                <a:rPr sz="11900" b="1" kern="0" spc="400" dirty="0">
                  <a:solidFill>
                    <a:srgbClr val="F7471E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05</a:t>
              </a:r>
              <a:endParaRPr sz="11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304" name="picture 30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860277" y="486667"/>
              <a:ext cx="502662" cy="495046"/>
            </a:xfrm>
            <a:prstGeom prst="rect">
              <a:avLst/>
            </a:prstGeom>
          </p:spPr>
        </p:pic>
      </p:grpSp>
      <p:sp>
        <p:nvSpPr>
          <p:cNvPr id="306" name="textbox 306"/>
          <p:cNvSpPr/>
          <p:nvPr/>
        </p:nvSpPr>
        <p:spPr>
          <a:xfrm>
            <a:off x="5556599" y="3018203"/>
            <a:ext cx="3537584" cy="9645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89000"/>
              </a:lnSpc>
              <a:spcBef>
                <a:spcPts val="0"/>
              </a:spcBef>
            </a:pPr>
            <a:r>
              <a:rPr sz="6900" b="1" kern="0" spc="1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业务拓展</a:t>
            </a:r>
            <a:endParaRPr sz="6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08" name="picture 3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66848" y="0"/>
            <a:ext cx="225151" cy="5114550"/>
          </a:xfrm>
          <a:prstGeom prst="rect">
            <a:avLst/>
          </a:prstGeom>
        </p:spPr>
      </p:pic>
      <p:pic>
        <p:nvPicPr>
          <p:cNvPr id="310" name="picture 3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box 312"/>
          <p:cNvSpPr/>
          <p:nvPr/>
        </p:nvSpPr>
        <p:spPr>
          <a:xfrm>
            <a:off x="7375804" y="1812950"/>
            <a:ext cx="3346450" cy="30130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475740" algn="l" rtl="0" eaLnBrk="0">
              <a:lnSpc>
                <a:spcPts val="2325"/>
              </a:lnSpc>
            </a:pPr>
            <a:r>
              <a:rPr sz="1500" kern="0" spc="-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（二）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73380" indent="272415" algn="l" rtl="0" eaLnBrk="0">
              <a:lnSpc>
                <a:spcPct val="254000"/>
              </a:lnSpc>
              <a:spcBef>
                <a:spcPts val="40"/>
              </a:spcBef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非招投标的展业方式</a:t>
            </a:r>
            <a:r>
              <a:rPr sz="1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</a:t>
            </a:r>
            <a:r>
              <a:rPr sz="1700" kern="0" spc="-5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</a:t>
            </a:r>
            <a:r>
              <a:rPr sz="1700" kern="0" spc="-15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700" kern="0" spc="-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：点对点进行学校</a:t>
            </a:r>
            <a:r>
              <a:rPr sz="1700" kern="0" spc="-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公关；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83185" indent="-70485" algn="l" rtl="0" eaLnBrk="0">
              <a:lnSpc>
                <a:spcPct val="254000"/>
              </a:lnSpc>
              <a:spcBef>
                <a:spcPts val="440"/>
              </a:spcBef>
            </a:pP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2</a:t>
            </a:r>
            <a:r>
              <a:rPr sz="1700" kern="0" spc="-12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：通过自媒体</a:t>
            </a:r>
            <a:r>
              <a:rPr sz="1700" kern="0" spc="-2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，线下宣传等方式</a:t>
            </a:r>
            <a:r>
              <a:rPr sz="1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吸纳非招投标范畴的市场化保险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4" name="textbox 314"/>
          <p:cNvSpPr/>
          <p:nvPr/>
        </p:nvSpPr>
        <p:spPr>
          <a:xfrm>
            <a:off x="1093038" y="2640990"/>
            <a:ext cx="4823459" cy="16414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216150" algn="l" rtl="0" eaLnBrk="0">
              <a:lnSpc>
                <a:spcPts val="2325"/>
              </a:lnSpc>
            </a:pPr>
            <a:r>
              <a:rPr sz="1500" kern="0" spc="-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（一）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  <a:spcBef>
                <a:spcPts val="510"/>
              </a:spcBef>
            </a:pPr>
            <a:r>
              <a:rPr sz="17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在公开招投标网站会有相关地方教育局</a:t>
            </a: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针对校园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2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6365" algn="l" rtl="0" eaLnBrk="0">
              <a:lnSpc>
                <a:spcPct val="96000"/>
              </a:lnSpc>
            </a:pP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保险的标的</a:t>
            </a:r>
            <a:r>
              <a:rPr sz="17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700" kern="0" spc="-3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时刻关注后根据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匹配度进行投标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6" name="textbox 316"/>
          <p:cNvSpPr/>
          <p:nvPr/>
        </p:nvSpPr>
        <p:spPr>
          <a:xfrm>
            <a:off x="639330" y="300807"/>
            <a:ext cx="1640204" cy="46735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业务拓展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18" name="picture 3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320" name="rect 320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22" name="textbox 322"/>
          <p:cNvSpPr/>
          <p:nvPr/>
        </p:nvSpPr>
        <p:spPr>
          <a:xfrm>
            <a:off x="5468010" y="5348109"/>
            <a:ext cx="936625" cy="273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5000"/>
              </a:lnSpc>
            </a:pPr>
            <a:r>
              <a:rPr sz="17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优劣分析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3E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749" y="777240"/>
            <a:ext cx="4236720" cy="6080759"/>
          </a:xfrm>
          <a:prstGeom prst="rect">
            <a:avLst/>
          </a:prstGeom>
        </p:spPr>
      </p:pic>
      <p:sp>
        <p:nvSpPr>
          <p:cNvPr id="16" name="textbox 16"/>
          <p:cNvSpPr/>
          <p:nvPr/>
        </p:nvSpPr>
        <p:spPr>
          <a:xfrm>
            <a:off x="4541977" y="3972927"/>
            <a:ext cx="5111750" cy="20034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55245" algn="l" rtl="0" eaLnBrk="0">
              <a:lnSpc>
                <a:spcPct val="67000"/>
              </a:lnSpc>
            </a:pPr>
            <a:r>
              <a:rPr sz="3600" b="1" u="sng" kern="0" spc="10" baseline="4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投保流程</a:t>
            </a:r>
            <a:r>
              <a:rPr sz="2300" b="1" u="sng" kern="0" spc="1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</a:t>
            </a:r>
            <a:r>
              <a:rPr sz="2300" b="1" u="sng" kern="0" spc="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</a:t>
            </a:r>
            <a:r>
              <a:rPr sz="4900" b="1" u="sng" kern="0" spc="0" baseline="-5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03</a:t>
            </a:r>
            <a:endParaRPr sz="4900" baseline="-5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8260" indent="-36195" algn="l" rtl="0" eaLnBrk="0">
              <a:lnSpc>
                <a:spcPct val="169000"/>
              </a:lnSpc>
              <a:spcBef>
                <a:spcPts val="15"/>
              </a:spcBef>
            </a:pPr>
            <a:r>
              <a:rPr sz="3600" b="1" u="sng" kern="0" spc="20" baseline="10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理赔服务</a:t>
            </a:r>
            <a:r>
              <a:rPr sz="2300" b="1" u="sng" kern="0" spc="2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</a:t>
            </a:r>
            <a:r>
              <a:rPr sz="2300" b="1" u="sng" kern="0" spc="1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</a:t>
            </a:r>
            <a:r>
              <a:rPr sz="4900" b="1" u="sng" kern="0" spc="10" baseline="-13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sz="4900" b="1" kern="0" spc="10" baseline="-13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sz="3100" b="1" kern="0" spc="-1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3600" b="1" u="sng" kern="0" spc="10" baseline="10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业务拓展</a:t>
            </a:r>
            <a:r>
              <a:rPr sz="2300" b="1" u="sng" kern="0" spc="1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</a:t>
            </a:r>
            <a:r>
              <a:rPr sz="2300" b="1" u="sng" kern="0" spc="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4900" b="1" u="sng" kern="0" spc="0" baseline="-12000" dirty="0">
                <a:solidFill>
                  <a:srgbClr val="922300">
                    <a:alpha val="100000"/>
                  </a:srgbClr>
                </a:solidFill>
                <a:uFill>
                  <a:solidFill>
                    <a:srgbClr val="FF5824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sz="4900" b="1" kern="0" spc="0" baseline="-12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endParaRPr sz="4900" baseline="-1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extbox 18"/>
          <p:cNvSpPr/>
          <p:nvPr/>
        </p:nvSpPr>
        <p:spPr>
          <a:xfrm>
            <a:off x="4538928" y="1052090"/>
            <a:ext cx="5114925" cy="17189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3656965" algn="l" rtl="0" eaLnBrk="0">
              <a:lnSpc>
                <a:spcPct val="87000"/>
              </a:lnSpc>
            </a:pPr>
            <a:r>
              <a:rPr sz="5900" b="1" kern="0" spc="-35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目录</a:t>
            </a:r>
            <a:endParaRPr sz="5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0000"/>
              </a:lnSpc>
            </a:pPr>
            <a:endParaRPr sz="8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  <a:spcBef>
                <a:spcPts val="5"/>
              </a:spcBef>
            </a:pPr>
            <a:r>
              <a:rPr sz="3600" b="1" kern="0" spc="30" baseline="7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东方大地公司介绍</a:t>
            </a:r>
            <a:r>
              <a:rPr sz="2300" b="1" kern="0" spc="3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</a:t>
            </a:r>
            <a:r>
              <a:rPr sz="2300" b="1" kern="0" spc="2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4900" b="1" kern="0" spc="20" baseline="-18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01</a:t>
            </a:r>
            <a:endParaRPr sz="4900" baseline="-18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textbox 20"/>
          <p:cNvSpPr/>
          <p:nvPr/>
        </p:nvSpPr>
        <p:spPr>
          <a:xfrm>
            <a:off x="4582642" y="3073831"/>
            <a:ext cx="5071109" cy="527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ts val="3945"/>
              </a:lnSpc>
            </a:pPr>
            <a:r>
              <a:rPr sz="3600" b="1" kern="0" spc="10" baseline="18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产品介绍</a:t>
            </a:r>
            <a:r>
              <a:rPr sz="2300" b="1" kern="0" spc="1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</a:t>
            </a:r>
            <a:r>
              <a:rPr sz="2300" b="1" kern="0" spc="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</a:t>
            </a:r>
            <a:r>
              <a:rPr sz="4900" b="1" kern="0" spc="10" baseline="-16000" dirty="0">
                <a:solidFill>
                  <a:srgbClr val="9223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02</a:t>
            </a:r>
            <a:endParaRPr sz="4900" baseline="-16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23226"/>
            <a:ext cx="1117926" cy="31133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585004" y="2989668"/>
            <a:ext cx="5017452" cy="7620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4550714" y="3735184"/>
            <a:ext cx="5017452" cy="7620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1299811" y="533171"/>
            <a:ext cx="219087" cy="15460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box 324"/>
          <p:cNvSpPr/>
          <p:nvPr/>
        </p:nvSpPr>
        <p:spPr>
          <a:xfrm>
            <a:off x="639330" y="297551"/>
            <a:ext cx="8177530" cy="44704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业务拓展技术准备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93750" algn="l" rtl="0" eaLnBrk="0">
              <a:lnSpc>
                <a:spcPct val="96000"/>
              </a:lnSpc>
              <a:spcBef>
                <a:spcPts val="520"/>
              </a:spcBef>
            </a:pP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</a:t>
            </a:r>
            <a:r>
              <a:rPr sz="1700" kern="0" spc="-14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：传统线下收保费进经纪公司账</a:t>
            </a:r>
            <a:r>
              <a:rPr sz="17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户</a:t>
            </a:r>
            <a:r>
              <a:rPr sz="17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，后转保司进行集中出单；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75335" algn="l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2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700" kern="0" spc="-3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平台对接保司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H5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链接</a:t>
            </a:r>
            <a:r>
              <a:rPr sz="17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7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可实现实时出单</a:t>
            </a:r>
            <a:r>
              <a:rPr sz="1700" kern="0" spc="-2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，但</a:t>
            </a:r>
            <a:r>
              <a:rPr sz="17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数据回传有一定时差；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78510" algn="l" rtl="0" eaLnBrk="0">
              <a:lnSpc>
                <a:spcPct val="96000"/>
              </a:lnSpc>
              <a:spcBef>
                <a:spcPts val="515"/>
              </a:spcBef>
            </a:pP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3</a:t>
            </a:r>
            <a:r>
              <a:rPr sz="1700" kern="0" spc="-11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：与保司进行</a:t>
            </a:r>
            <a:r>
              <a:rPr sz="1700" kern="0" spc="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API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对接</a:t>
            </a:r>
            <a:r>
              <a:rPr sz="1700" kern="0" spc="-2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7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可实现数据及保单在我司平台实时查看；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7000"/>
              </a:lnSpc>
            </a:pPr>
            <a:endParaRPr sz="4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96000"/>
              </a:lnSpc>
              <a:spcBef>
                <a:spcPts val="5"/>
              </a:spcBef>
            </a:pP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4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7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平台展示客服专用电话</a:t>
            </a:r>
            <a:r>
              <a:rPr sz="1700" kern="0" spc="-2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7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并嵌入</a:t>
            </a:r>
            <a:r>
              <a:rPr sz="1700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线上客服按钮可实时为客户进行解答。</a:t>
            </a:r>
            <a:endParaRPr sz="1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26" name="picture 3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328" name="rect 328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box 324"/>
          <p:cNvSpPr/>
          <p:nvPr/>
        </p:nvSpPr>
        <p:spPr>
          <a:xfrm>
            <a:off x="639445" y="297815"/>
            <a:ext cx="3005455" cy="7219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lang="zh-CN"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zh-CN"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指导对接人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93750" algn="l" rtl="0" eaLnBrk="0">
              <a:lnSpc>
                <a:spcPct val="96000"/>
              </a:lnSpc>
              <a:spcBef>
                <a:spcPts val="520"/>
              </a:spcBef>
            </a:pP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26" name="picture 3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328" name="rect 328"/>
          <p:cNvSpPr/>
          <p:nvPr/>
        </p:nvSpPr>
        <p:spPr>
          <a:xfrm>
            <a:off x="0" y="190500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003925" y="958215"/>
            <a:ext cx="4506595" cy="5270500"/>
            <a:chOff x="11762" y="2030"/>
            <a:chExt cx="5712" cy="7296"/>
          </a:xfrm>
        </p:grpSpPr>
        <p:sp>
          <p:nvSpPr>
            <p:cNvPr id="4" name="任意多边形: 形状 17"/>
            <p:cNvSpPr/>
            <p:nvPr>
              <p:custDataLst>
                <p:tags r:id="rId2"/>
              </p:custDataLst>
            </p:nvPr>
          </p:nvSpPr>
          <p:spPr>
            <a:xfrm rot="21342100">
              <a:off x="11762" y="2030"/>
              <a:ext cx="5712" cy="7186"/>
            </a:xfrm>
            <a:custGeom>
              <a:avLst/>
              <a:gdLst>
                <a:gd name="connsiteX0" fmla="*/ 51465 w 3626875"/>
                <a:gd name="connsiteY0" fmla="*/ 0 h 4563048"/>
                <a:gd name="connsiteX1" fmla="*/ 3575410 w 3626875"/>
                <a:gd name="connsiteY1" fmla="*/ 0 h 4563048"/>
                <a:gd name="connsiteX2" fmla="*/ 3626875 w 3626875"/>
                <a:gd name="connsiteY2" fmla="*/ 51465 h 4563048"/>
                <a:gd name="connsiteX3" fmla="*/ 3626875 w 3626875"/>
                <a:gd name="connsiteY3" fmla="*/ 4511583 h 4563048"/>
                <a:gd name="connsiteX4" fmla="*/ 3575410 w 3626875"/>
                <a:gd name="connsiteY4" fmla="*/ 4563048 h 4563048"/>
                <a:gd name="connsiteX5" fmla="*/ 51465 w 3626875"/>
                <a:gd name="connsiteY5" fmla="*/ 4563048 h 4563048"/>
                <a:gd name="connsiteX6" fmla="*/ 0 w 3626875"/>
                <a:gd name="connsiteY6" fmla="*/ 4511583 h 4563048"/>
                <a:gd name="connsiteX7" fmla="*/ 0 w 3626875"/>
                <a:gd name="connsiteY7" fmla="*/ 51465 h 4563048"/>
                <a:gd name="connsiteX8" fmla="*/ 51465 w 3626875"/>
                <a:gd name="connsiteY8" fmla="*/ 0 h 4563048"/>
                <a:gd name="connsiteX9" fmla="*/ 273025 w 3626875"/>
                <a:gd name="connsiteY9" fmla="*/ 339208 h 4563048"/>
                <a:gd name="connsiteX10" fmla="*/ 273025 w 3626875"/>
                <a:gd name="connsiteY10" fmla="*/ 3588875 h 4563048"/>
                <a:gd name="connsiteX11" fmla="*/ 3353850 w 3626875"/>
                <a:gd name="connsiteY11" fmla="*/ 3588875 h 4563048"/>
                <a:gd name="connsiteX12" fmla="*/ 3353850 w 3626875"/>
                <a:gd name="connsiteY12" fmla="*/ 339208 h 4563048"/>
                <a:gd name="connsiteX13" fmla="*/ 273025 w 3626875"/>
                <a:gd name="connsiteY13" fmla="*/ 339208 h 4563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26875" h="4563048">
                  <a:moveTo>
                    <a:pt x="51465" y="0"/>
                  </a:moveTo>
                  <a:lnTo>
                    <a:pt x="3575410" y="0"/>
                  </a:lnTo>
                  <a:cubicBezTo>
                    <a:pt x="3603833" y="0"/>
                    <a:pt x="3626875" y="23042"/>
                    <a:pt x="3626875" y="51465"/>
                  </a:cubicBezTo>
                  <a:lnTo>
                    <a:pt x="3626875" y="4511583"/>
                  </a:lnTo>
                  <a:cubicBezTo>
                    <a:pt x="3626875" y="4540006"/>
                    <a:pt x="3603833" y="4563048"/>
                    <a:pt x="3575410" y="4563048"/>
                  </a:cubicBezTo>
                  <a:lnTo>
                    <a:pt x="51465" y="4563048"/>
                  </a:lnTo>
                  <a:cubicBezTo>
                    <a:pt x="23042" y="4563048"/>
                    <a:pt x="0" y="4540006"/>
                    <a:pt x="0" y="4511583"/>
                  </a:cubicBezTo>
                  <a:lnTo>
                    <a:pt x="0" y="51465"/>
                  </a:lnTo>
                  <a:cubicBezTo>
                    <a:pt x="0" y="23042"/>
                    <a:pt x="23042" y="0"/>
                    <a:pt x="51465" y="0"/>
                  </a:cubicBezTo>
                  <a:close/>
                  <a:moveTo>
                    <a:pt x="273025" y="339208"/>
                  </a:moveTo>
                  <a:lnTo>
                    <a:pt x="273025" y="3588875"/>
                  </a:lnTo>
                  <a:lnTo>
                    <a:pt x="3353850" y="3588875"/>
                  </a:lnTo>
                  <a:lnTo>
                    <a:pt x="3353850" y="339208"/>
                  </a:lnTo>
                  <a:lnTo>
                    <a:pt x="273025" y="339208"/>
                  </a:lnTo>
                  <a:close/>
                </a:path>
              </a:pathLst>
            </a:custGeom>
            <a:solidFill>
              <a:schemeClr val="lt1">
                <a:lumMod val="100000"/>
              </a:schemeClr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 descr="盘子里的食物和咖啡&#10;&#10;描述已自动生成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 t="3670" b="10530"/>
            <a:stretch>
              <a:fillRect/>
            </a:stretch>
          </p:blipFill>
          <p:spPr>
            <a:xfrm rot="180000">
              <a:off x="12215" y="2563"/>
              <a:ext cx="4781" cy="5744"/>
            </a:xfrm>
            <a:custGeom>
              <a:avLst/>
              <a:gdLst>
                <a:gd name="connsiteX0" fmla="*/ 0 w 3474720"/>
                <a:gd name="connsiteY0" fmla="*/ 0 h 4417255"/>
                <a:gd name="connsiteX1" fmla="*/ 3474720 w 3474720"/>
                <a:gd name="connsiteY1" fmla="*/ 0 h 4417255"/>
                <a:gd name="connsiteX2" fmla="*/ 3474720 w 3474720"/>
                <a:gd name="connsiteY2" fmla="*/ 4417255 h 4417255"/>
                <a:gd name="connsiteX3" fmla="*/ 0 w 3474720"/>
                <a:gd name="connsiteY3" fmla="*/ 4417255 h 441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4720" h="4417255">
                  <a:moveTo>
                    <a:pt x="0" y="0"/>
                  </a:moveTo>
                  <a:lnTo>
                    <a:pt x="3474720" y="0"/>
                  </a:lnTo>
                  <a:lnTo>
                    <a:pt x="3474720" y="4417255"/>
                  </a:lnTo>
                  <a:lnTo>
                    <a:pt x="0" y="4417255"/>
                  </a:lnTo>
                  <a:close/>
                </a:path>
              </a:pathLst>
            </a:custGeom>
            <a:ln w="9525" cap="flat" cmpd="sng" algn="ctr">
              <a:solidFill>
                <a:schemeClr val="dk1">
                  <a:lumMod val="40000"/>
                  <a:lumOff val="60000"/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6" name="任意多边形: 形状 6"/>
            <p:cNvSpPr/>
            <p:nvPr>
              <p:custDataLst>
                <p:tags r:id="rId5"/>
              </p:custDataLst>
            </p:nvPr>
          </p:nvSpPr>
          <p:spPr>
            <a:xfrm rot="157750">
              <a:off x="11762" y="2140"/>
              <a:ext cx="5712" cy="7186"/>
            </a:xfrm>
            <a:custGeom>
              <a:avLst/>
              <a:gdLst>
                <a:gd name="connsiteX0" fmla="*/ 51465 w 3626875"/>
                <a:gd name="connsiteY0" fmla="*/ 0 h 4563048"/>
                <a:gd name="connsiteX1" fmla="*/ 3575410 w 3626875"/>
                <a:gd name="connsiteY1" fmla="*/ 0 h 4563048"/>
                <a:gd name="connsiteX2" fmla="*/ 3626875 w 3626875"/>
                <a:gd name="connsiteY2" fmla="*/ 51465 h 4563048"/>
                <a:gd name="connsiteX3" fmla="*/ 3626875 w 3626875"/>
                <a:gd name="connsiteY3" fmla="*/ 4511583 h 4563048"/>
                <a:gd name="connsiteX4" fmla="*/ 3575410 w 3626875"/>
                <a:gd name="connsiteY4" fmla="*/ 4563048 h 4563048"/>
                <a:gd name="connsiteX5" fmla="*/ 51465 w 3626875"/>
                <a:gd name="connsiteY5" fmla="*/ 4563048 h 4563048"/>
                <a:gd name="connsiteX6" fmla="*/ 0 w 3626875"/>
                <a:gd name="connsiteY6" fmla="*/ 4511583 h 4563048"/>
                <a:gd name="connsiteX7" fmla="*/ 0 w 3626875"/>
                <a:gd name="connsiteY7" fmla="*/ 51465 h 4563048"/>
                <a:gd name="connsiteX8" fmla="*/ 51465 w 3626875"/>
                <a:gd name="connsiteY8" fmla="*/ 0 h 4563048"/>
                <a:gd name="connsiteX9" fmla="*/ 273025 w 3626875"/>
                <a:gd name="connsiteY9" fmla="*/ 339208 h 4563048"/>
                <a:gd name="connsiteX10" fmla="*/ 273025 w 3626875"/>
                <a:gd name="connsiteY10" fmla="*/ 3588875 h 4563048"/>
                <a:gd name="connsiteX11" fmla="*/ 3353850 w 3626875"/>
                <a:gd name="connsiteY11" fmla="*/ 3588875 h 4563048"/>
                <a:gd name="connsiteX12" fmla="*/ 3353850 w 3626875"/>
                <a:gd name="connsiteY12" fmla="*/ 339208 h 4563048"/>
                <a:gd name="connsiteX13" fmla="*/ 273025 w 3626875"/>
                <a:gd name="connsiteY13" fmla="*/ 339208 h 4563048"/>
                <a:gd name="connsiteX0-1" fmla="*/ 51465 w 3626875"/>
                <a:gd name="connsiteY0-2" fmla="*/ 0 h 4563048"/>
                <a:gd name="connsiteX1-3" fmla="*/ 3575410 w 3626875"/>
                <a:gd name="connsiteY1-4" fmla="*/ 0 h 4563048"/>
                <a:gd name="connsiteX2-5" fmla="*/ 3626875 w 3626875"/>
                <a:gd name="connsiteY2-6" fmla="*/ 51465 h 4563048"/>
                <a:gd name="connsiteX3-7" fmla="*/ 3626875 w 3626875"/>
                <a:gd name="connsiteY3-8" fmla="*/ 4511583 h 4563048"/>
                <a:gd name="connsiteX4-9" fmla="*/ 3575410 w 3626875"/>
                <a:gd name="connsiteY4-10" fmla="*/ 4563048 h 4563048"/>
                <a:gd name="connsiteX5-11" fmla="*/ 51465 w 3626875"/>
                <a:gd name="connsiteY5-12" fmla="*/ 4563048 h 4563048"/>
                <a:gd name="connsiteX6-13" fmla="*/ 0 w 3626875"/>
                <a:gd name="connsiteY6-14" fmla="*/ 4511583 h 4563048"/>
                <a:gd name="connsiteX7-15" fmla="*/ 0 w 3626875"/>
                <a:gd name="connsiteY7-16" fmla="*/ 51465 h 4563048"/>
                <a:gd name="connsiteX8-17" fmla="*/ 51465 w 3626875"/>
                <a:gd name="connsiteY8-18" fmla="*/ 0 h 4563048"/>
                <a:gd name="connsiteX9-19" fmla="*/ 273025 w 3626875"/>
                <a:gd name="connsiteY9-20" fmla="*/ 339208 h 4563048"/>
                <a:gd name="connsiteX10-21" fmla="*/ 273240 w 3626875"/>
                <a:gd name="connsiteY10-22" fmla="*/ 4053589 h 4563048"/>
                <a:gd name="connsiteX11-23" fmla="*/ 3353850 w 3626875"/>
                <a:gd name="connsiteY11-24" fmla="*/ 3588875 h 4563048"/>
                <a:gd name="connsiteX12-25" fmla="*/ 3353850 w 3626875"/>
                <a:gd name="connsiteY12-26" fmla="*/ 339208 h 4563048"/>
                <a:gd name="connsiteX13-27" fmla="*/ 273025 w 3626875"/>
                <a:gd name="connsiteY13-28" fmla="*/ 339208 h 4563048"/>
                <a:gd name="connsiteX0-29" fmla="*/ 51465 w 3626875"/>
                <a:gd name="connsiteY0-30" fmla="*/ 0 h 4563048"/>
                <a:gd name="connsiteX1-31" fmla="*/ 3575410 w 3626875"/>
                <a:gd name="connsiteY1-32" fmla="*/ 0 h 4563048"/>
                <a:gd name="connsiteX2-33" fmla="*/ 3626875 w 3626875"/>
                <a:gd name="connsiteY2-34" fmla="*/ 51465 h 4563048"/>
                <a:gd name="connsiteX3-35" fmla="*/ 3626875 w 3626875"/>
                <a:gd name="connsiteY3-36" fmla="*/ 4511583 h 4563048"/>
                <a:gd name="connsiteX4-37" fmla="*/ 3575410 w 3626875"/>
                <a:gd name="connsiteY4-38" fmla="*/ 4563048 h 4563048"/>
                <a:gd name="connsiteX5-39" fmla="*/ 51465 w 3626875"/>
                <a:gd name="connsiteY5-40" fmla="*/ 4563048 h 4563048"/>
                <a:gd name="connsiteX6-41" fmla="*/ 0 w 3626875"/>
                <a:gd name="connsiteY6-42" fmla="*/ 4511583 h 4563048"/>
                <a:gd name="connsiteX7-43" fmla="*/ 0 w 3626875"/>
                <a:gd name="connsiteY7-44" fmla="*/ 51465 h 4563048"/>
                <a:gd name="connsiteX8-45" fmla="*/ 51465 w 3626875"/>
                <a:gd name="connsiteY8-46" fmla="*/ 0 h 4563048"/>
                <a:gd name="connsiteX9-47" fmla="*/ 273025 w 3626875"/>
                <a:gd name="connsiteY9-48" fmla="*/ 339208 h 4563048"/>
                <a:gd name="connsiteX10-49" fmla="*/ 274782 w 3626875"/>
                <a:gd name="connsiteY10-50" fmla="*/ 3933816 h 4563048"/>
                <a:gd name="connsiteX11-51" fmla="*/ 3353850 w 3626875"/>
                <a:gd name="connsiteY11-52" fmla="*/ 3588875 h 4563048"/>
                <a:gd name="connsiteX12-53" fmla="*/ 3353850 w 3626875"/>
                <a:gd name="connsiteY12-54" fmla="*/ 339208 h 4563048"/>
                <a:gd name="connsiteX13-55" fmla="*/ 273025 w 3626875"/>
                <a:gd name="connsiteY13-56" fmla="*/ 339208 h 4563048"/>
                <a:gd name="connsiteX0-57" fmla="*/ 51465 w 3626875"/>
                <a:gd name="connsiteY0-58" fmla="*/ 0 h 4563048"/>
                <a:gd name="connsiteX1-59" fmla="*/ 3575410 w 3626875"/>
                <a:gd name="connsiteY1-60" fmla="*/ 0 h 4563048"/>
                <a:gd name="connsiteX2-61" fmla="*/ 3626875 w 3626875"/>
                <a:gd name="connsiteY2-62" fmla="*/ 51465 h 4563048"/>
                <a:gd name="connsiteX3-63" fmla="*/ 3626875 w 3626875"/>
                <a:gd name="connsiteY3-64" fmla="*/ 4511583 h 4563048"/>
                <a:gd name="connsiteX4-65" fmla="*/ 3575410 w 3626875"/>
                <a:gd name="connsiteY4-66" fmla="*/ 4563048 h 4563048"/>
                <a:gd name="connsiteX5-67" fmla="*/ 51465 w 3626875"/>
                <a:gd name="connsiteY5-68" fmla="*/ 4563048 h 4563048"/>
                <a:gd name="connsiteX6-69" fmla="*/ 0 w 3626875"/>
                <a:gd name="connsiteY6-70" fmla="*/ 4511583 h 4563048"/>
                <a:gd name="connsiteX7-71" fmla="*/ 0 w 3626875"/>
                <a:gd name="connsiteY7-72" fmla="*/ 51465 h 4563048"/>
                <a:gd name="connsiteX8-73" fmla="*/ 51465 w 3626875"/>
                <a:gd name="connsiteY8-74" fmla="*/ 0 h 4563048"/>
                <a:gd name="connsiteX9-75" fmla="*/ 273025 w 3626875"/>
                <a:gd name="connsiteY9-76" fmla="*/ 339208 h 4563048"/>
                <a:gd name="connsiteX10-77" fmla="*/ 274782 w 3626875"/>
                <a:gd name="connsiteY10-78" fmla="*/ 3933816 h 4563048"/>
                <a:gd name="connsiteX11-79" fmla="*/ 3356577 w 3626875"/>
                <a:gd name="connsiteY11-80" fmla="*/ 3954896 h 4563048"/>
                <a:gd name="connsiteX12-81" fmla="*/ 3353850 w 3626875"/>
                <a:gd name="connsiteY12-82" fmla="*/ 339208 h 4563048"/>
                <a:gd name="connsiteX13-83" fmla="*/ 273025 w 3626875"/>
                <a:gd name="connsiteY13-84" fmla="*/ 339208 h 4563048"/>
                <a:gd name="connsiteX0-85" fmla="*/ 51465 w 3626875"/>
                <a:gd name="connsiteY0-86" fmla="*/ 0 h 4563048"/>
                <a:gd name="connsiteX1-87" fmla="*/ 3575410 w 3626875"/>
                <a:gd name="connsiteY1-88" fmla="*/ 0 h 4563048"/>
                <a:gd name="connsiteX2-89" fmla="*/ 3626875 w 3626875"/>
                <a:gd name="connsiteY2-90" fmla="*/ 51465 h 4563048"/>
                <a:gd name="connsiteX3-91" fmla="*/ 3626875 w 3626875"/>
                <a:gd name="connsiteY3-92" fmla="*/ 4511583 h 4563048"/>
                <a:gd name="connsiteX4-93" fmla="*/ 3575410 w 3626875"/>
                <a:gd name="connsiteY4-94" fmla="*/ 4563048 h 4563048"/>
                <a:gd name="connsiteX5-95" fmla="*/ 51465 w 3626875"/>
                <a:gd name="connsiteY5-96" fmla="*/ 4563048 h 4563048"/>
                <a:gd name="connsiteX6-97" fmla="*/ 0 w 3626875"/>
                <a:gd name="connsiteY6-98" fmla="*/ 4511583 h 4563048"/>
                <a:gd name="connsiteX7-99" fmla="*/ 0 w 3626875"/>
                <a:gd name="connsiteY7-100" fmla="*/ 51465 h 4563048"/>
                <a:gd name="connsiteX8-101" fmla="*/ 51465 w 3626875"/>
                <a:gd name="connsiteY8-102" fmla="*/ 0 h 4563048"/>
                <a:gd name="connsiteX9-103" fmla="*/ 275535 w 3626875"/>
                <a:gd name="connsiteY9-104" fmla="*/ 240515 h 4563048"/>
                <a:gd name="connsiteX10-105" fmla="*/ 274782 w 3626875"/>
                <a:gd name="connsiteY10-106" fmla="*/ 3933816 h 4563048"/>
                <a:gd name="connsiteX11-107" fmla="*/ 3356577 w 3626875"/>
                <a:gd name="connsiteY11-108" fmla="*/ 3954896 h 4563048"/>
                <a:gd name="connsiteX12-109" fmla="*/ 3353850 w 3626875"/>
                <a:gd name="connsiteY12-110" fmla="*/ 339208 h 4563048"/>
                <a:gd name="connsiteX13-111" fmla="*/ 275535 w 3626875"/>
                <a:gd name="connsiteY13-112" fmla="*/ 240515 h 4563048"/>
                <a:gd name="connsiteX0-113" fmla="*/ 51465 w 3626875"/>
                <a:gd name="connsiteY0-114" fmla="*/ 0 h 4563048"/>
                <a:gd name="connsiteX1-115" fmla="*/ 3575410 w 3626875"/>
                <a:gd name="connsiteY1-116" fmla="*/ 0 h 4563048"/>
                <a:gd name="connsiteX2-117" fmla="*/ 3626875 w 3626875"/>
                <a:gd name="connsiteY2-118" fmla="*/ 51465 h 4563048"/>
                <a:gd name="connsiteX3-119" fmla="*/ 3626875 w 3626875"/>
                <a:gd name="connsiteY3-120" fmla="*/ 4511583 h 4563048"/>
                <a:gd name="connsiteX4-121" fmla="*/ 3575410 w 3626875"/>
                <a:gd name="connsiteY4-122" fmla="*/ 4563048 h 4563048"/>
                <a:gd name="connsiteX5-123" fmla="*/ 51465 w 3626875"/>
                <a:gd name="connsiteY5-124" fmla="*/ 4563048 h 4563048"/>
                <a:gd name="connsiteX6-125" fmla="*/ 0 w 3626875"/>
                <a:gd name="connsiteY6-126" fmla="*/ 4511583 h 4563048"/>
                <a:gd name="connsiteX7-127" fmla="*/ 0 w 3626875"/>
                <a:gd name="connsiteY7-128" fmla="*/ 51465 h 4563048"/>
                <a:gd name="connsiteX8-129" fmla="*/ 51465 w 3626875"/>
                <a:gd name="connsiteY8-130" fmla="*/ 0 h 4563048"/>
                <a:gd name="connsiteX9-131" fmla="*/ 275535 w 3626875"/>
                <a:gd name="connsiteY9-132" fmla="*/ 240515 h 4563048"/>
                <a:gd name="connsiteX10-133" fmla="*/ 274782 w 3626875"/>
                <a:gd name="connsiteY10-134" fmla="*/ 3933816 h 4563048"/>
                <a:gd name="connsiteX11-135" fmla="*/ 3356577 w 3626875"/>
                <a:gd name="connsiteY11-136" fmla="*/ 3954896 h 4563048"/>
                <a:gd name="connsiteX12-137" fmla="*/ 3349333 w 3626875"/>
                <a:gd name="connsiteY12-138" fmla="*/ 240838 h 4563048"/>
                <a:gd name="connsiteX13-139" fmla="*/ 275535 w 3626875"/>
                <a:gd name="connsiteY13-140" fmla="*/ 240515 h 4563048"/>
                <a:gd name="connsiteX0-141" fmla="*/ 51465 w 3626875"/>
                <a:gd name="connsiteY0-142" fmla="*/ 0 h 4563048"/>
                <a:gd name="connsiteX1-143" fmla="*/ 3575410 w 3626875"/>
                <a:gd name="connsiteY1-144" fmla="*/ 0 h 4563048"/>
                <a:gd name="connsiteX2-145" fmla="*/ 3626875 w 3626875"/>
                <a:gd name="connsiteY2-146" fmla="*/ 51465 h 4563048"/>
                <a:gd name="connsiteX3-147" fmla="*/ 3626875 w 3626875"/>
                <a:gd name="connsiteY3-148" fmla="*/ 4511583 h 4563048"/>
                <a:gd name="connsiteX4-149" fmla="*/ 3575410 w 3626875"/>
                <a:gd name="connsiteY4-150" fmla="*/ 4563048 h 4563048"/>
                <a:gd name="connsiteX5-151" fmla="*/ 51465 w 3626875"/>
                <a:gd name="connsiteY5-152" fmla="*/ 4563048 h 4563048"/>
                <a:gd name="connsiteX6-153" fmla="*/ 0 w 3626875"/>
                <a:gd name="connsiteY6-154" fmla="*/ 4511583 h 4563048"/>
                <a:gd name="connsiteX7-155" fmla="*/ 0 w 3626875"/>
                <a:gd name="connsiteY7-156" fmla="*/ 51465 h 4563048"/>
                <a:gd name="connsiteX8-157" fmla="*/ 51465 w 3626875"/>
                <a:gd name="connsiteY8-158" fmla="*/ 0 h 4563048"/>
                <a:gd name="connsiteX9-159" fmla="*/ 275535 w 3626875"/>
                <a:gd name="connsiteY9-160" fmla="*/ 240515 h 4563048"/>
                <a:gd name="connsiteX10-161" fmla="*/ 274782 w 3626875"/>
                <a:gd name="connsiteY10-162" fmla="*/ 3933816 h 4563048"/>
                <a:gd name="connsiteX11-163" fmla="*/ 3356577 w 3626875"/>
                <a:gd name="connsiteY11-164" fmla="*/ 3954896 h 4563048"/>
                <a:gd name="connsiteX12-165" fmla="*/ 3351269 w 3626875"/>
                <a:gd name="connsiteY12-166" fmla="*/ 282996 h 4563048"/>
                <a:gd name="connsiteX13-167" fmla="*/ 275535 w 3626875"/>
                <a:gd name="connsiteY13-168" fmla="*/ 240515 h 4563048"/>
                <a:gd name="connsiteX0-169" fmla="*/ 51465 w 3626875"/>
                <a:gd name="connsiteY0-170" fmla="*/ 0 h 4563048"/>
                <a:gd name="connsiteX1-171" fmla="*/ 3575410 w 3626875"/>
                <a:gd name="connsiteY1-172" fmla="*/ 0 h 4563048"/>
                <a:gd name="connsiteX2-173" fmla="*/ 3626875 w 3626875"/>
                <a:gd name="connsiteY2-174" fmla="*/ 51465 h 4563048"/>
                <a:gd name="connsiteX3-175" fmla="*/ 3626875 w 3626875"/>
                <a:gd name="connsiteY3-176" fmla="*/ 4511583 h 4563048"/>
                <a:gd name="connsiteX4-177" fmla="*/ 3575410 w 3626875"/>
                <a:gd name="connsiteY4-178" fmla="*/ 4563048 h 4563048"/>
                <a:gd name="connsiteX5-179" fmla="*/ 51465 w 3626875"/>
                <a:gd name="connsiteY5-180" fmla="*/ 4563048 h 4563048"/>
                <a:gd name="connsiteX6-181" fmla="*/ 0 w 3626875"/>
                <a:gd name="connsiteY6-182" fmla="*/ 4511583 h 4563048"/>
                <a:gd name="connsiteX7-183" fmla="*/ 0 w 3626875"/>
                <a:gd name="connsiteY7-184" fmla="*/ 51465 h 4563048"/>
                <a:gd name="connsiteX8-185" fmla="*/ 51465 w 3626875"/>
                <a:gd name="connsiteY8-186" fmla="*/ 0 h 4563048"/>
                <a:gd name="connsiteX9-187" fmla="*/ 275535 w 3626875"/>
                <a:gd name="connsiteY9-188" fmla="*/ 240515 h 4563048"/>
                <a:gd name="connsiteX10-189" fmla="*/ 279550 w 3626875"/>
                <a:gd name="connsiteY10-190" fmla="*/ 3884310 h 4563048"/>
                <a:gd name="connsiteX11-191" fmla="*/ 3356577 w 3626875"/>
                <a:gd name="connsiteY11-192" fmla="*/ 3954896 h 4563048"/>
                <a:gd name="connsiteX12-193" fmla="*/ 3351269 w 3626875"/>
                <a:gd name="connsiteY12-194" fmla="*/ 282996 h 4563048"/>
                <a:gd name="connsiteX13-195" fmla="*/ 275535 w 3626875"/>
                <a:gd name="connsiteY13-196" fmla="*/ 240515 h 4563048"/>
                <a:gd name="connsiteX0-197" fmla="*/ 51465 w 3626875"/>
                <a:gd name="connsiteY0-198" fmla="*/ 0 h 4563048"/>
                <a:gd name="connsiteX1-199" fmla="*/ 3575410 w 3626875"/>
                <a:gd name="connsiteY1-200" fmla="*/ 0 h 4563048"/>
                <a:gd name="connsiteX2-201" fmla="*/ 3626875 w 3626875"/>
                <a:gd name="connsiteY2-202" fmla="*/ 51465 h 4563048"/>
                <a:gd name="connsiteX3-203" fmla="*/ 3626875 w 3626875"/>
                <a:gd name="connsiteY3-204" fmla="*/ 4511583 h 4563048"/>
                <a:gd name="connsiteX4-205" fmla="*/ 3575410 w 3626875"/>
                <a:gd name="connsiteY4-206" fmla="*/ 4563048 h 4563048"/>
                <a:gd name="connsiteX5-207" fmla="*/ 51465 w 3626875"/>
                <a:gd name="connsiteY5-208" fmla="*/ 4563048 h 4563048"/>
                <a:gd name="connsiteX6-209" fmla="*/ 0 w 3626875"/>
                <a:gd name="connsiteY6-210" fmla="*/ 4511583 h 4563048"/>
                <a:gd name="connsiteX7-211" fmla="*/ 0 w 3626875"/>
                <a:gd name="connsiteY7-212" fmla="*/ 51465 h 4563048"/>
                <a:gd name="connsiteX8-213" fmla="*/ 51465 w 3626875"/>
                <a:gd name="connsiteY8-214" fmla="*/ 0 h 4563048"/>
                <a:gd name="connsiteX9-215" fmla="*/ 275535 w 3626875"/>
                <a:gd name="connsiteY9-216" fmla="*/ 240515 h 4563048"/>
                <a:gd name="connsiteX10-217" fmla="*/ 279550 w 3626875"/>
                <a:gd name="connsiteY10-218" fmla="*/ 3884310 h 4563048"/>
                <a:gd name="connsiteX11-219" fmla="*/ 3353996 w 3626875"/>
                <a:gd name="connsiteY11-220" fmla="*/ 3898684 h 4563048"/>
                <a:gd name="connsiteX12-221" fmla="*/ 3351269 w 3626875"/>
                <a:gd name="connsiteY12-222" fmla="*/ 282996 h 4563048"/>
                <a:gd name="connsiteX13-223" fmla="*/ 275535 w 3626875"/>
                <a:gd name="connsiteY13-224" fmla="*/ 240515 h 45630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3626875" h="4563048">
                  <a:moveTo>
                    <a:pt x="51465" y="0"/>
                  </a:moveTo>
                  <a:lnTo>
                    <a:pt x="3575410" y="0"/>
                  </a:lnTo>
                  <a:cubicBezTo>
                    <a:pt x="3603833" y="0"/>
                    <a:pt x="3626875" y="23042"/>
                    <a:pt x="3626875" y="51465"/>
                  </a:cubicBezTo>
                  <a:lnTo>
                    <a:pt x="3626875" y="4511583"/>
                  </a:lnTo>
                  <a:cubicBezTo>
                    <a:pt x="3626875" y="4540006"/>
                    <a:pt x="3603833" y="4563048"/>
                    <a:pt x="3575410" y="4563048"/>
                  </a:cubicBezTo>
                  <a:lnTo>
                    <a:pt x="51465" y="4563048"/>
                  </a:lnTo>
                  <a:cubicBezTo>
                    <a:pt x="23042" y="4563048"/>
                    <a:pt x="0" y="4540006"/>
                    <a:pt x="0" y="4511583"/>
                  </a:cubicBezTo>
                  <a:lnTo>
                    <a:pt x="0" y="51465"/>
                  </a:lnTo>
                  <a:cubicBezTo>
                    <a:pt x="0" y="23042"/>
                    <a:pt x="23042" y="0"/>
                    <a:pt x="51465" y="0"/>
                  </a:cubicBezTo>
                  <a:close/>
                  <a:moveTo>
                    <a:pt x="275535" y="240515"/>
                  </a:moveTo>
                  <a:cubicBezTo>
                    <a:pt x="275607" y="1478642"/>
                    <a:pt x="279478" y="2646183"/>
                    <a:pt x="279550" y="3884310"/>
                  </a:cubicBezTo>
                  <a:lnTo>
                    <a:pt x="3353996" y="3898684"/>
                  </a:lnTo>
                  <a:cubicBezTo>
                    <a:pt x="3351581" y="2660665"/>
                    <a:pt x="3353684" y="1521015"/>
                    <a:pt x="3351269" y="282996"/>
                  </a:cubicBezTo>
                  <a:lnTo>
                    <a:pt x="275535" y="240515"/>
                  </a:lnTo>
                  <a:close/>
                </a:path>
              </a:pathLst>
            </a:custGeom>
            <a:solidFill>
              <a:schemeClr val="lt1">
                <a:lumMod val="100000"/>
              </a:schemeClr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9700" y="1494984"/>
            <a:ext cx="3785800" cy="4001557"/>
            <a:chOff x="1153" y="1826"/>
            <a:chExt cx="5962" cy="6302"/>
          </a:xfrm>
        </p:grpSpPr>
        <p:sp>
          <p:nvSpPr>
            <p:cNvPr id="8" name="矩形 7"/>
            <p:cNvSpPr/>
            <p:nvPr>
              <p:custDataLst>
                <p:tags r:id="rId6"/>
              </p:custDataLst>
            </p:nvPr>
          </p:nvSpPr>
          <p:spPr>
            <a:xfrm>
              <a:off x="1153" y="1826"/>
              <a:ext cx="5962" cy="3005"/>
            </a:xfrm>
            <a:prstGeom prst="rect">
              <a:avLst/>
            </a:prstGeom>
            <a:solidFill>
              <a:srgbClr val="C716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/>
            </a:p>
          </p:txBody>
        </p:sp>
        <p:sp>
          <p:nvSpPr>
            <p:cNvPr id="9" name="矩形 8"/>
            <p:cNvSpPr/>
            <p:nvPr>
              <p:custDataLst>
                <p:tags r:id="rId7"/>
              </p:custDataLst>
            </p:nvPr>
          </p:nvSpPr>
          <p:spPr>
            <a:xfrm>
              <a:off x="1553" y="2751"/>
              <a:ext cx="4763" cy="94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p>
              <a:pPr 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kern="0" dirty="0">
                  <a:solidFill>
                    <a:schemeClr val="lt1">
                      <a:lumMod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王剑：13811236954</a:t>
              </a:r>
              <a:endParaRPr lang="zh-CN" altLang="en-US" sz="2400" kern="0" dirty="0">
                <a:solidFill>
                  <a:schemeClr val="lt1">
                    <a:lumMod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8"/>
              </p:custDataLst>
            </p:nvPr>
          </p:nvSpPr>
          <p:spPr>
            <a:xfrm>
              <a:off x="1153" y="5123"/>
              <a:ext cx="5962" cy="3005"/>
            </a:xfrm>
            <a:prstGeom prst="rect">
              <a:avLst/>
            </a:prstGeom>
            <a:noFill/>
            <a:ln w="9525">
              <a:solidFill>
                <a:srgbClr val="C7161C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/>
            </a:p>
          </p:txBody>
        </p:sp>
        <p:sp>
          <p:nvSpPr>
            <p:cNvPr id="13" name="矩形 12"/>
            <p:cNvSpPr/>
            <p:nvPr>
              <p:custDataLst>
                <p:tags r:id="rId9"/>
              </p:custDataLst>
            </p:nvPr>
          </p:nvSpPr>
          <p:spPr>
            <a:xfrm>
              <a:off x="1553" y="6154"/>
              <a:ext cx="4763" cy="94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kern="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欢迎随时咨询</a:t>
              </a:r>
              <a:endParaRPr lang="zh-CN" altLang="en-US" sz="3200" b="1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icture 3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sp>
        <p:nvSpPr>
          <p:cNvPr id="332" name="textbox 332"/>
          <p:cNvSpPr/>
          <p:nvPr/>
        </p:nvSpPr>
        <p:spPr>
          <a:xfrm>
            <a:off x="526491" y="2430043"/>
            <a:ext cx="5497195" cy="16554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  <a:spcBef>
                <a:spcPts val="0"/>
              </a:spcBef>
            </a:pPr>
            <a:r>
              <a:rPr sz="5300" b="1" kern="0" spc="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扬帆起航</a:t>
            </a:r>
            <a:endParaRPr sz="5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2000"/>
              </a:lnSpc>
              <a:spcBef>
                <a:spcPts val="1100"/>
              </a:spcBef>
            </a:pPr>
            <a:r>
              <a:rPr sz="5300" b="1" kern="0" spc="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展望未来</a:t>
            </a:r>
            <a:endParaRPr sz="5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34" name="picture 3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8136" y="1566671"/>
            <a:ext cx="2467356" cy="402335"/>
          </a:xfrm>
          <a:prstGeom prst="rect">
            <a:avLst/>
          </a:prstGeom>
        </p:spPr>
      </p:pic>
      <p:pic>
        <p:nvPicPr>
          <p:cNvPr id="336" name="picture 3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pic>
        <p:nvPicPr>
          <p:cNvPr id="338" name="picture 3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53212" y="1527048"/>
            <a:ext cx="425196" cy="4876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21600000">
            <a:off x="509981" y="1501002"/>
            <a:ext cx="4342174" cy="4369925"/>
            <a:chOff x="0" y="0"/>
            <a:chExt cx="4342174" cy="4369925"/>
          </a:xfrm>
        </p:grpSpPr>
        <p:pic>
          <p:nvPicPr>
            <p:cNvPr id="30" name="picture 3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4342174" cy="4369925"/>
            </a:xfrm>
            <a:prstGeom prst="rect">
              <a:avLst/>
            </a:prstGeom>
          </p:spPr>
        </p:pic>
        <p:sp>
          <p:nvSpPr>
            <p:cNvPr id="32" name="textbox 32"/>
            <p:cNvSpPr/>
            <p:nvPr/>
          </p:nvSpPr>
          <p:spPr>
            <a:xfrm>
              <a:off x="-12700" y="-12700"/>
              <a:ext cx="4368165" cy="473837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365375" algn="l" rtl="0" eaLnBrk="0">
                <a:lnSpc>
                  <a:spcPct val="89000"/>
                </a:lnSpc>
              </a:pPr>
              <a:r>
                <a:rPr sz="11900" b="1" kern="0" spc="180" dirty="0">
                  <a:solidFill>
                    <a:srgbClr val="F7471E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01</a:t>
              </a:r>
              <a:endParaRPr sz="11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34" name="picture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860277" y="486667"/>
              <a:ext cx="502662" cy="495046"/>
            </a:xfrm>
            <a:prstGeom prst="rect">
              <a:avLst/>
            </a:prstGeom>
          </p:spPr>
        </p:pic>
      </p:grpSp>
      <p:sp>
        <p:nvSpPr>
          <p:cNvPr id="36" name="textbox 36"/>
          <p:cNvSpPr/>
          <p:nvPr/>
        </p:nvSpPr>
        <p:spPr>
          <a:xfrm>
            <a:off x="5545939" y="3016427"/>
            <a:ext cx="3548379" cy="88011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81000"/>
              </a:lnSpc>
              <a:spcBef>
                <a:spcPts val="0"/>
              </a:spcBef>
            </a:pPr>
            <a:r>
              <a:rPr sz="6900" b="1" kern="0" spc="3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公司简介</a:t>
            </a:r>
            <a:endParaRPr sz="6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8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66848" y="0"/>
            <a:ext cx="225151" cy="5114550"/>
          </a:xfrm>
          <a:prstGeom prst="rect">
            <a:avLst/>
          </a:prstGeom>
        </p:spPr>
      </p:pic>
      <p:sp>
        <p:nvSpPr>
          <p:cNvPr id="40" name="textbox 40"/>
          <p:cNvSpPr/>
          <p:nvPr/>
        </p:nvSpPr>
        <p:spPr>
          <a:xfrm>
            <a:off x="9069069" y="3488480"/>
            <a:ext cx="2159000" cy="400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2700" b="1" kern="0" spc="2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——东方大地</a:t>
            </a:r>
            <a:endParaRPr sz="27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2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1427988"/>
            <a:ext cx="12190476" cy="5430011"/>
          </a:xfrm>
          <a:prstGeom prst="rect">
            <a:avLst/>
          </a:prstGeom>
        </p:spPr>
      </p:pic>
      <p:sp>
        <p:nvSpPr>
          <p:cNvPr id="46" name="textbox 46"/>
          <p:cNvSpPr/>
          <p:nvPr/>
        </p:nvSpPr>
        <p:spPr>
          <a:xfrm>
            <a:off x="678098" y="3606362"/>
            <a:ext cx="5241290" cy="226313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88000"/>
              </a:lnSpc>
            </a:pPr>
            <a:r>
              <a:rPr sz="1500" kern="0" spc="1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东方大地保险经纪有限公司是</a:t>
            </a:r>
            <a:r>
              <a:rPr sz="1500" b="1" kern="0" spc="1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2004</a:t>
            </a:r>
            <a:r>
              <a:rPr sz="1500" kern="0" spc="1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年经原中国保险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indent="4445" algn="l" rtl="0" eaLnBrk="0">
              <a:lnSpc>
                <a:spcPct val="145000"/>
              </a:lnSpc>
              <a:spcBef>
                <a:spcPts val="80"/>
              </a:spcBef>
            </a:pPr>
            <a:r>
              <a:rPr sz="1500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监督管理委员会批准成立的</a:t>
            </a:r>
            <a:r>
              <a:rPr sz="1500" b="1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全国性保险经纪公司</a:t>
            </a:r>
            <a:r>
              <a:rPr sz="1500" b="1" kern="0" spc="3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500" kern="0" spc="-3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注册资</a:t>
            </a:r>
            <a:r>
              <a:rPr sz="15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1500" kern="0" spc="8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本金为8250万元</a:t>
            </a:r>
            <a:r>
              <a:rPr sz="1500" kern="0" spc="2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8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，是我国成立最早的全国性保险经纪公司</a:t>
            </a:r>
            <a:r>
              <a:rPr sz="15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之一。</a:t>
            </a:r>
            <a:r>
              <a:rPr sz="1500" kern="0" spc="-3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公司主要从事</a:t>
            </a:r>
            <a:r>
              <a:rPr sz="1500" b="1" kern="0" spc="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直接保险经纪</a:t>
            </a:r>
            <a:r>
              <a:rPr sz="1500" b="1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500" kern="0" spc="-3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b="1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再保险经纪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</a:t>
            </a:r>
            <a:r>
              <a:rPr sz="15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1500" kern="0" spc="10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和咨询业务</a:t>
            </a:r>
            <a:r>
              <a:rPr sz="1500" kern="0" spc="2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0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，包括风险评估与保险方案设计、</a:t>
            </a:r>
            <a:r>
              <a:rPr sz="1500" b="1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产险及寿险</a:t>
            </a:r>
            <a:r>
              <a:rPr sz="1500" b="1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产品定制、</a:t>
            </a:r>
            <a:r>
              <a:rPr sz="1500" kern="0" spc="-3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协助理赔、</a:t>
            </a:r>
            <a:r>
              <a:rPr sz="1500" kern="0" spc="-3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主动风险管理、</a:t>
            </a:r>
            <a:r>
              <a:rPr sz="1500" kern="0" spc="-3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顾问服务及政府采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9000"/>
              </a:lnSpc>
            </a:pPr>
            <a:endParaRPr sz="9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</a:pPr>
            <a:r>
              <a:rPr sz="1500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购代理等。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48" name="table 48"/>
          <p:cNvGraphicFramePr>
            <a:graphicFrameLocks noGrp="1"/>
          </p:cNvGraphicFramePr>
          <p:nvPr/>
        </p:nvGraphicFramePr>
        <p:xfrm>
          <a:off x="6682740" y="1684019"/>
          <a:ext cx="3105784" cy="2168525"/>
        </p:xfrm>
        <a:graphic>
          <a:graphicData uri="http://schemas.openxmlformats.org/drawingml/2006/table">
            <a:tbl>
              <a:tblPr/>
              <a:tblGrid>
                <a:gridCol w="3105784"/>
              </a:tblGrid>
              <a:tr h="21621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0" name="pictur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682740" y="1684019"/>
            <a:ext cx="3105911" cy="2168652"/>
          </a:xfrm>
          <a:prstGeom prst="rect">
            <a:avLst/>
          </a:prstGeom>
        </p:spPr>
      </p:pic>
      <p:sp>
        <p:nvSpPr>
          <p:cNvPr id="52" name="textbox 52"/>
          <p:cNvSpPr/>
          <p:nvPr/>
        </p:nvSpPr>
        <p:spPr>
          <a:xfrm>
            <a:off x="6771131" y="3482340"/>
            <a:ext cx="2833370" cy="288290"/>
          </a:xfrm>
          <a:prstGeom prst="rect">
            <a:avLst/>
          </a:prstGeom>
          <a:solidFill>
            <a:srgbClr val="FFFFFF">
              <a:alpha val="58039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3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59765" algn="l" rtl="0" eaLnBrk="0">
              <a:lnSpc>
                <a:spcPct val="96000"/>
              </a:lnSpc>
              <a:spcBef>
                <a:spcPts val="5"/>
              </a:spcBef>
            </a:pPr>
            <a:r>
              <a:rPr sz="1000" kern="0" spc="14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保险中介许可证</a:t>
            </a: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4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825484" y="2220468"/>
            <a:ext cx="3140964" cy="2189987"/>
          </a:xfrm>
          <a:prstGeom prst="rect">
            <a:avLst/>
          </a:prstGeom>
        </p:spPr>
      </p:pic>
      <p:sp>
        <p:nvSpPr>
          <p:cNvPr id="56" name="textbox 56"/>
          <p:cNvSpPr/>
          <p:nvPr/>
        </p:nvSpPr>
        <p:spPr>
          <a:xfrm>
            <a:off x="9047988" y="4030979"/>
            <a:ext cx="2835275" cy="288290"/>
          </a:xfrm>
          <a:prstGeom prst="rect">
            <a:avLst/>
          </a:prstGeom>
          <a:solidFill>
            <a:srgbClr val="FFFFFF">
              <a:alpha val="58039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3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836930" algn="l" rtl="0" eaLnBrk="0">
              <a:lnSpc>
                <a:spcPct val="96000"/>
              </a:lnSpc>
              <a:spcBef>
                <a:spcPts val="5"/>
              </a:spcBef>
            </a:pPr>
            <a:r>
              <a:rPr sz="1000" kern="0" spc="11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营业执照</a:t>
            </a: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8" name="picture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6364223" y="4094988"/>
            <a:ext cx="3287267" cy="2292095"/>
          </a:xfrm>
          <a:prstGeom prst="rect">
            <a:avLst/>
          </a:prstGeom>
        </p:spPr>
      </p:pic>
      <p:pic>
        <p:nvPicPr>
          <p:cNvPr id="60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6370320" y="4102608"/>
            <a:ext cx="3273551" cy="2278379"/>
          </a:xfrm>
          <a:prstGeom prst="rect">
            <a:avLst/>
          </a:prstGeom>
        </p:spPr>
      </p:pic>
      <p:sp>
        <p:nvSpPr>
          <p:cNvPr id="62" name="textbox 62"/>
          <p:cNvSpPr/>
          <p:nvPr/>
        </p:nvSpPr>
        <p:spPr>
          <a:xfrm>
            <a:off x="6460235" y="6012179"/>
            <a:ext cx="2675254" cy="288290"/>
          </a:xfrm>
          <a:prstGeom prst="rect">
            <a:avLst/>
          </a:prstGeom>
          <a:solidFill>
            <a:srgbClr val="FFFFFF">
              <a:alpha val="73725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4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294005" algn="l" rtl="0" eaLnBrk="0">
              <a:lnSpc>
                <a:spcPct val="97000"/>
              </a:lnSpc>
              <a:spcBef>
                <a:spcPts val="5"/>
              </a:spcBef>
            </a:pPr>
            <a:r>
              <a:rPr sz="1000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信息系统安全等级保护</a:t>
            </a:r>
            <a:r>
              <a:rPr sz="1000" kern="0" spc="6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备案证明</a:t>
            </a: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64" name="table 64"/>
          <p:cNvGraphicFramePr>
            <a:graphicFrameLocks noGrp="1"/>
          </p:cNvGraphicFramePr>
          <p:nvPr/>
        </p:nvGraphicFramePr>
        <p:xfrm>
          <a:off x="8767571" y="4547616"/>
          <a:ext cx="2826384" cy="2169795"/>
        </p:xfrm>
        <a:graphic>
          <a:graphicData uri="http://schemas.openxmlformats.org/drawingml/2006/table">
            <a:tbl>
              <a:tblPr/>
              <a:tblGrid>
                <a:gridCol w="2826384"/>
              </a:tblGrid>
              <a:tr h="21634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6" name="picture 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767571" y="4547616"/>
            <a:ext cx="2827019" cy="2170176"/>
          </a:xfrm>
          <a:prstGeom prst="rect">
            <a:avLst/>
          </a:prstGeom>
        </p:spPr>
      </p:pic>
      <p:sp>
        <p:nvSpPr>
          <p:cNvPr id="68" name="textbox 68"/>
          <p:cNvSpPr/>
          <p:nvPr/>
        </p:nvSpPr>
        <p:spPr>
          <a:xfrm>
            <a:off x="4323142" y="2003156"/>
            <a:ext cx="1551305" cy="9683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4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48895" algn="l" rtl="0" eaLnBrk="0">
              <a:lnSpc>
                <a:spcPct val="92000"/>
              </a:lnSpc>
            </a:pPr>
            <a:r>
              <a:rPr sz="21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服务客户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5000"/>
              </a:lnSpc>
            </a:pPr>
            <a:endParaRPr sz="16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80000"/>
              </a:lnSpc>
            </a:pPr>
            <a:r>
              <a:rPr sz="3200" b="1" kern="0" spc="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1000</a:t>
            </a:r>
            <a:r>
              <a:rPr sz="3000" b="1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万</a:t>
            </a:r>
            <a:r>
              <a:rPr sz="3200" b="1" kern="0" spc="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+</a:t>
            </a:r>
            <a:endParaRPr sz="3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70" name="textbox 70"/>
          <p:cNvSpPr/>
          <p:nvPr/>
        </p:nvSpPr>
        <p:spPr>
          <a:xfrm>
            <a:off x="594121" y="2030515"/>
            <a:ext cx="1374775" cy="9982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</a:pPr>
            <a:r>
              <a:rPr sz="21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保险经纪人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5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0000"/>
              </a:lnSpc>
            </a:pPr>
            <a:endParaRPr sz="8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3025" algn="l" rtl="0" eaLnBrk="0">
              <a:lnSpc>
                <a:spcPct val="81000"/>
              </a:lnSpc>
              <a:spcBef>
                <a:spcPts val="5"/>
              </a:spcBef>
            </a:pPr>
            <a:r>
              <a:rPr sz="3200" b="1" kern="0" spc="4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8000+</a:t>
            </a:r>
            <a:endParaRPr sz="3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72" name="textbox 72"/>
          <p:cNvSpPr/>
          <p:nvPr/>
        </p:nvSpPr>
        <p:spPr>
          <a:xfrm>
            <a:off x="2539173" y="2004782"/>
            <a:ext cx="1104900" cy="10007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</a:pPr>
            <a:r>
              <a:rPr sz="21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合作保司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0000"/>
              </a:lnSpc>
            </a:pPr>
            <a:endParaRPr sz="8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90170" algn="l" rtl="0" eaLnBrk="0">
              <a:lnSpc>
                <a:spcPct val="81000"/>
              </a:lnSpc>
            </a:pPr>
            <a:r>
              <a:rPr sz="3200" b="1" kern="0" spc="-3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100+</a:t>
            </a:r>
            <a:endParaRPr sz="3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74" name="textbox 74"/>
          <p:cNvSpPr/>
          <p:nvPr/>
        </p:nvSpPr>
        <p:spPr>
          <a:xfrm>
            <a:off x="732370" y="815192"/>
            <a:ext cx="3237229" cy="3886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6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3200" b="1" kern="0" spc="-6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COMPANY</a:t>
            </a:r>
            <a:r>
              <a:rPr sz="3200" b="1" kern="0" spc="41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sz="3200" b="1" kern="0" spc="-6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PROFILE</a:t>
            </a: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76" name="textbox 76"/>
          <p:cNvSpPr/>
          <p:nvPr/>
        </p:nvSpPr>
        <p:spPr>
          <a:xfrm>
            <a:off x="8857488" y="6335267"/>
            <a:ext cx="2673350" cy="288290"/>
          </a:xfrm>
          <a:prstGeom prst="rect">
            <a:avLst/>
          </a:prstGeom>
          <a:solidFill>
            <a:srgbClr val="FFFFFF">
              <a:alpha val="58039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11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490220" algn="l" rtl="0" eaLnBrk="0">
              <a:lnSpc>
                <a:spcPct val="96000"/>
              </a:lnSpc>
              <a:spcBef>
                <a:spcPts val="5"/>
              </a:spcBef>
            </a:pPr>
            <a:r>
              <a:rPr sz="1000" kern="0" spc="14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互联网信息批露截图</a:t>
            </a: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8" name="textbox 78"/>
          <p:cNvSpPr/>
          <p:nvPr/>
        </p:nvSpPr>
        <p:spPr>
          <a:xfrm>
            <a:off x="625576" y="301886"/>
            <a:ext cx="1636395" cy="46735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公司简介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0" name="picture 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82" name="rect 82"/>
          <p:cNvSpPr/>
          <p:nvPr/>
        </p:nvSpPr>
        <p:spPr>
          <a:xfrm>
            <a:off x="0" y="208788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1589531"/>
            <a:ext cx="6842759" cy="4390644"/>
          </a:xfrm>
          <a:prstGeom prst="rect">
            <a:avLst/>
          </a:prstGeom>
        </p:spPr>
      </p:pic>
      <p:sp>
        <p:nvSpPr>
          <p:cNvPr id="86" name="textbox 86"/>
          <p:cNvSpPr/>
          <p:nvPr/>
        </p:nvSpPr>
        <p:spPr>
          <a:xfrm>
            <a:off x="5584315" y="2686602"/>
            <a:ext cx="5619115" cy="27381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89000"/>
              </a:lnSpc>
            </a:pPr>
            <a:r>
              <a:rPr sz="2100" b="1" kern="0" spc="8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愿     景</a:t>
            </a:r>
            <a:r>
              <a:rPr sz="2100" b="1" kern="0" spc="-9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b="1" kern="0" spc="8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500" kern="0" spc="8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打造中国最好的最具价值的保险经纪品牌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93190" algn="l" rtl="0" eaLnBrk="0">
              <a:lnSpc>
                <a:spcPct val="97000"/>
              </a:lnSpc>
              <a:spcBef>
                <a:spcPts val="620"/>
              </a:spcBef>
            </a:pPr>
            <a:r>
              <a:rPr sz="1500" kern="0" spc="10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成为一家专业的受人尊重的保险</a:t>
            </a:r>
            <a:r>
              <a:rPr sz="1500" kern="0" spc="9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经纪公司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6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7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2000"/>
              </a:lnSpc>
              <a:spcBef>
                <a:spcPts val="630"/>
              </a:spcBef>
            </a:pPr>
            <a:r>
              <a:rPr sz="2100" b="1" kern="0" spc="4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价  值  观</a:t>
            </a:r>
            <a:r>
              <a:rPr sz="2100" b="1" kern="0" spc="-13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b="1" kern="0" spc="4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500" kern="0" spc="4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专业   至简   共赢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1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06000"/>
              </a:lnSpc>
            </a:pPr>
            <a:endParaRPr sz="5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3335" algn="l" rtl="0" eaLnBrk="0">
              <a:lnSpc>
                <a:spcPct val="92000"/>
              </a:lnSpc>
              <a:spcBef>
                <a:spcPts val="5"/>
              </a:spcBef>
            </a:pPr>
            <a:r>
              <a:rPr sz="2100" b="1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使</a:t>
            </a:r>
            <a:r>
              <a:rPr sz="2100" b="1" kern="0" spc="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sz="2100" b="1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命</a:t>
            </a:r>
            <a:r>
              <a:rPr sz="2100" b="1" kern="0" spc="-9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00" b="1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500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让人们多一份保险、</a:t>
            </a:r>
            <a:r>
              <a:rPr sz="1500" kern="0" spc="-29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多一份守护、</a:t>
            </a:r>
            <a:r>
              <a:rPr sz="1500" kern="0" spc="-30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多一份美好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8" name="textbox 88"/>
          <p:cNvSpPr/>
          <p:nvPr/>
        </p:nvSpPr>
        <p:spPr>
          <a:xfrm>
            <a:off x="716495" y="815826"/>
            <a:ext cx="3672204" cy="3886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6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74000"/>
              </a:lnSpc>
            </a:pPr>
            <a:r>
              <a:rPr sz="3200" b="1" kern="0" spc="-4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CORPORATE CULTURE</a:t>
            </a: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90" name="picture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4559210" y="2335123"/>
            <a:ext cx="841794" cy="841794"/>
          </a:xfrm>
          <a:prstGeom prst="rect">
            <a:avLst/>
          </a:prstGeom>
        </p:spPr>
      </p:pic>
      <p:sp>
        <p:nvSpPr>
          <p:cNvPr id="92" name="textbox 92"/>
          <p:cNvSpPr/>
          <p:nvPr/>
        </p:nvSpPr>
        <p:spPr>
          <a:xfrm>
            <a:off x="622499" y="302929"/>
            <a:ext cx="1642745" cy="46735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企业文化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4" name="picture 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600955" y="3637724"/>
            <a:ext cx="799465" cy="799464"/>
          </a:xfrm>
          <a:prstGeom prst="rect">
            <a:avLst/>
          </a:prstGeom>
        </p:spPr>
      </p:pic>
      <p:pic>
        <p:nvPicPr>
          <p:cNvPr id="96" name="picture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98" name="rect 98"/>
          <p:cNvSpPr/>
          <p:nvPr/>
        </p:nvSpPr>
        <p:spPr>
          <a:xfrm>
            <a:off x="0" y="208788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00" name="picture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4778171" y="4961128"/>
            <a:ext cx="486752" cy="6089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 102"/>
          <p:cNvSpPr/>
          <p:nvPr/>
        </p:nvSpPr>
        <p:spPr>
          <a:xfrm>
            <a:off x="3038855" y="1720595"/>
            <a:ext cx="3057144" cy="487680"/>
          </a:xfrm>
          <a:prstGeom prst="rect">
            <a:avLst/>
          </a:prstGeom>
          <a:solidFill>
            <a:srgbClr val="FFE69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04" name="picture 1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5497067" y="1536192"/>
            <a:ext cx="4593336" cy="5079491"/>
          </a:xfrm>
          <a:prstGeom prst="rect">
            <a:avLst/>
          </a:prstGeom>
        </p:spPr>
      </p:pic>
      <p:sp>
        <p:nvSpPr>
          <p:cNvPr id="106" name="textbox 106"/>
          <p:cNvSpPr/>
          <p:nvPr/>
        </p:nvSpPr>
        <p:spPr>
          <a:xfrm>
            <a:off x="-12700" y="179549"/>
            <a:ext cx="11906884" cy="10128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1000"/>
              </a:lnSpc>
            </a:pPr>
            <a:endParaRPr sz="9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708025" algn="l" rtl="0" eaLnBrk="0">
              <a:lnSpc>
                <a:spcPct val="85000"/>
              </a:lnSpc>
              <a:spcBef>
                <a:spcPts val="0"/>
              </a:spcBef>
            </a:pPr>
            <a:r>
              <a:rPr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专业及服务      </a:t>
            </a: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                                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777875" algn="l" rtl="0" eaLnBrk="0">
              <a:lnSpc>
                <a:spcPct val="82000"/>
              </a:lnSpc>
              <a:spcBef>
                <a:spcPts val="365"/>
              </a:spcBef>
            </a:pPr>
            <a:r>
              <a:rPr sz="3200" b="1" kern="0" spc="-30" dirty="0">
                <a:solidFill>
                  <a:srgbClr val="F9CBCD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PROFESSIONAL SERVICES</a:t>
            </a:r>
            <a:endParaRPr sz="3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pic>
        <p:nvPicPr>
          <p:cNvPr id="108" name="picture 1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76577" y="192249"/>
            <a:ext cx="1117926" cy="310444"/>
          </a:xfrm>
          <a:prstGeom prst="rect">
            <a:avLst/>
          </a:prstGeom>
        </p:spPr>
      </p:pic>
      <p:sp>
        <p:nvSpPr>
          <p:cNvPr id="110" name="path 110"/>
          <p:cNvSpPr/>
          <p:nvPr/>
        </p:nvSpPr>
        <p:spPr>
          <a:xfrm>
            <a:off x="0" y="208788"/>
            <a:ext cx="576072" cy="559308"/>
          </a:xfrm>
          <a:custGeom>
            <a:avLst/>
            <a:gdLst/>
            <a:ahLst/>
            <a:cxnLst/>
            <a:rect l="0" t="0" r="0" b="0"/>
            <a:pathLst>
              <a:path w="907" h="880">
                <a:moveTo>
                  <a:pt x="0" y="0"/>
                </a:moveTo>
                <a:lnTo>
                  <a:pt x="907" y="0"/>
                </a:lnTo>
                <a:lnTo>
                  <a:pt x="907" y="880"/>
                </a:lnTo>
                <a:lnTo>
                  <a:pt x="0" y="880"/>
                </a:lnTo>
                <a:lnTo>
                  <a:pt x="0" y="0"/>
                </a:lnTo>
                <a:close/>
              </a:path>
            </a:pathLst>
          </a:custGeom>
          <a:solidFill>
            <a:srgbClr val="C8161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4" name="group 4"/>
          <p:cNvGrpSpPr/>
          <p:nvPr/>
        </p:nvGrpSpPr>
        <p:grpSpPr>
          <a:xfrm rot="21600000">
            <a:off x="670559" y="2124455"/>
            <a:ext cx="2007107" cy="4568952"/>
            <a:chOff x="0" y="0"/>
            <a:chExt cx="2007107" cy="4568952"/>
          </a:xfrm>
        </p:grpSpPr>
        <p:pic>
          <p:nvPicPr>
            <p:cNvPr id="112" name="picture 1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600000">
              <a:off x="0" y="0"/>
              <a:ext cx="2007107" cy="4568952"/>
            </a:xfrm>
            <a:prstGeom prst="rect">
              <a:avLst/>
            </a:prstGeom>
          </p:spPr>
        </p:pic>
        <p:sp>
          <p:nvSpPr>
            <p:cNvPr id="114" name="textbox 114"/>
            <p:cNvSpPr/>
            <p:nvPr/>
          </p:nvSpPr>
          <p:spPr>
            <a:xfrm>
              <a:off x="734449" y="123169"/>
              <a:ext cx="1212850" cy="4156075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90000"/>
                </a:lnSpc>
              </a:pPr>
              <a:endParaRPr sz="1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3970" algn="l" rtl="0" eaLnBrk="0">
                <a:lnSpc>
                  <a:spcPct val="83000"/>
                </a:lnSpc>
              </a:pPr>
              <a:r>
                <a:rPr sz="1800" kern="0" spc="4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风险管理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12700" algn="l" rtl="0" eaLnBrk="0">
                <a:lnSpc>
                  <a:spcPts val="2335"/>
                </a:lnSpc>
              </a:pPr>
              <a:r>
                <a:rPr sz="1800" kern="0" spc="5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顾问服务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 rtl="0" eaLnBrk="0">
                <a:lnSpc>
                  <a:spcPct val="101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1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3970" algn="l" rtl="0" eaLnBrk="0">
                <a:lnSpc>
                  <a:spcPct val="83000"/>
                </a:lnSpc>
                <a:spcBef>
                  <a:spcPts val="540"/>
                </a:spcBef>
              </a:pPr>
              <a:r>
                <a:rPr sz="1800" kern="0" spc="4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协助索赔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15875" algn="l" rtl="0" eaLnBrk="0">
                <a:lnSpc>
                  <a:spcPts val="2320"/>
                </a:lnSpc>
              </a:pPr>
              <a:r>
                <a:rPr sz="1800" kern="0" spc="2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服务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 rtl="0" eaLnBrk="0">
                <a:lnSpc>
                  <a:spcPct val="114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14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3335" algn="l" rtl="0" eaLnBrk="0">
                <a:lnSpc>
                  <a:spcPct val="84000"/>
                </a:lnSpc>
                <a:spcBef>
                  <a:spcPts val="540"/>
                </a:spcBef>
              </a:pPr>
              <a:r>
                <a:rPr sz="1800" kern="0" spc="4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保险方案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15240" algn="l" rtl="0" eaLnBrk="0">
                <a:lnSpc>
                  <a:spcPts val="2335"/>
                </a:lnSpc>
              </a:pPr>
              <a:r>
                <a:rPr sz="1800" kern="0" spc="3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设计服务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 rtl="0" eaLnBrk="0">
                <a:lnSpc>
                  <a:spcPct val="118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18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15240" algn="l" rtl="0" eaLnBrk="0">
                <a:lnSpc>
                  <a:spcPct val="96000"/>
                </a:lnSpc>
                <a:spcBef>
                  <a:spcPts val="540"/>
                </a:spcBef>
              </a:pPr>
              <a:r>
                <a:rPr sz="1800" kern="0" spc="4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再保险经纪</a:t>
              </a:r>
              <a:r>
                <a:rPr sz="1800" kern="0" spc="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  <a:r>
                <a:rPr sz="1800" kern="0" spc="2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服务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7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14000"/>
                </a:lnSpc>
              </a:pPr>
              <a:endParaRPr sz="4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30480" algn="l" rtl="0" eaLnBrk="0">
                <a:lnSpc>
                  <a:spcPct val="92000"/>
                </a:lnSpc>
                <a:spcBef>
                  <a:spcPts val="5"/>
                </a:spcBef>
              </a:pPr>
              <a:r>
                <a:rPr sz="1800" kern="0" spc="30" dirty="0">
                  <a:solidFill>
                    <a:srgbClr val="333F5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人寿险服务</a:t>
              </a:r>
              <a:endParaRPr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116" name="picture 1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114300" y="1025652"/>
              <a:ext cx="565404" cy="547115"/>
            </a:xfrm>
            <a:prstGeom prst="rect">
              <a:avLst/>
            </a:prstGeom>
          </p:spPr>
        </p:pic>
        <p:pic>
          <p:nvPicPr>
            <p:cNvPr id="118" name="picture 1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00000">
              <a:off x="114300" y="64008"/>
              <a:ext cx="541019" cy="541020"/>
            </a:xfrm>
            <a:prstGeom prst="rect">
              <a:avLst/>
            </a:prstGeom>
          </p:spPr>
        </p:pic>
        <p:pic>
          <p:nvPicPr>
            <p:cNvPr id="120" name="picture 1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1600000">
              <a:off x="114300" y="3921252"/>
              <a:ext cx="512063" cy="513588"/>
            </a:xfrm>
            <a:prstGeom prst="rect">
              <a:avLst/>
            </a:prstGeom>
          </p:spPr>
        </p:pic>
        <p:pic>
          <p:nvPicPr>
            <p:cNvPr id="122" name="picture 1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1600000">
              <a:off x="135636" y="2959608"/>
              <a:ext cx="411480" cy="541020"/>
            </a:xfrm>
            <a:prstGeom prst="rect">
              <a:avLst/>
            </a:prstGeom>
          </p:spPr>
        </p:pic>
        <p:pic>
          <p:nvPicPr>
            <p:cNvPr id="124" name="picture 1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600000">
              <a:off x="164591" y="2052828"/>
              <a:ext cx="400811" cy="528827"/>
            </a:xfrm>
            <a:prstGeom prst="rect">
              <a:avLst/>
            </a:prstGeom>
          </p:spPr>
        </p:pic>
      </p:grpSp>
      <p:sp>
        <p:nvSpPr>
          <p:cNvPr id="126" name="textbox 126"/>
          <p:cNvSpPr/>
          <p:nvPr/>
        </p:nvSpPr>
        <p:spPr>
          <a:xfrm>
            <a:off x="4403061" y="5179339"/>
            <a:ext cx="4958079" cy="12306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r" rtl="0" eaLnBrk="0">
              <a:lnSpc>
                <a:spcPct val="80000"/>
              </a:lnSpc>
            </a:pPr>
            <a:r>
              <a:rPr sz="4200" b="1" kern="0" spc="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03 </a:t>
            </a:r>
            <a:r>
              <a:rPr sz="13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协助客户理赔</a:t>
            </a:r>
            <a:r>
              <a:rPr sz="1300" kern="0" spc="-1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，并用</a:t>
            </a:r>
            <a:r>
              <a:rPr sz="13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26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后期</a:t>
            </a:r>
            <a:endParaRPr sz="2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68805" algn="l" rtl="0" eaLnBrk="0">
              <a:lnSpc>
                <a:spcPct val="77000"/>
              </a:lnSpc>
              <a:spcBef>
                <a:spcPts val="10"/>
              </a:spcBef>
            </a:pP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大数据进行分析</a:t>
            </a:r>
            <a:r>
              <a:rPr sz="1300" kern="0" spc="-20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，提供化解风</a:t>
            </a:r>
            <a:r>
              <a:rPr sz="13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险的方案</a:t>
            </a:r>
            <a:endParaRPr sz="1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1775"/>
              </a:lnSpc>
            </a:pPr>
            <a:r>
              <a:rPr sz="1400" kern="0" spc="3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17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</a:t>
            </a:r>
            <a:r>
              <a:rPr sz="1400" kern="0" spc="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协助索赔/提供培训咨</a:t>
            </a: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询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6000"/>
              </a:lnSpc>
            </a:pPr>
            <a:endParaRPr sz="6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  <a:spcBef>
                <a:spcPts val="0"/>
              </a:spcBef>
            </a:pP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4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保险续转服务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8" name="textbox 128"/>
          <p:cNvSpPr/>
          <p:nvPr/>
        </p:nvSpPr>
        <p:spPr>
          <a:xfrm>
            <a:off x="3087087" y="3081223"/>
            <a:ext cx="2287270" cy="18268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</a:pP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4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接受客户委托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6055" indent="-173990" algn="l" rtl="0" eaLnBrk="0">
              <a:lnSpc>
                <a:spcPct val="97000"/>
              </a:lnSpc>
              <a:spcBef>
                <a:spcPts val="1390"/>
              </a:spcBef>
            </a:pP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15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风险调研与分析</a:t>
            </a:r>
            <a:r>
              <a:rPr sz="1400" kern="0" spc="-2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，提供</a:t>
            </a:r>
            <a:r>
              <a:rPr sz="1400" kern="0" spc="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风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险管理建议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6000"/>
              </a:lnSpc>
              <a:spcBef>
                <a:spcPts val="1300"/>
              </a:spcBef>
            </a:pPr>
            <a:r>
              <a:rPr sz="1400" kern="0" spc="3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17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</a:t>
            </a:r>
            <a:r>
              <a:rPr sz="1400" kern="0" spc="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客户确认保险询价或招标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2000"/>
              </a:lnSpc>
            </a:pPr>
            <a:endParaRPr sz="1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72085" indent="-159385" algn="l" rtl="0" eaLnBrk="0">
              <a:lnSpc>
                <a:spcPct val="109000"/>
              </a:lnSpc>
              <a:spcBef>
                <a:spcPts val="5"/>
              </a:spcBef>
            </a:pP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19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</a:t>
            </a: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提交报价/评标分析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报告， </a:t>
            </a: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与保险公司谈判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0" name="textbox 130"/>
          <p:cNvSpPr/>
          <p:nvPr/>
        </p:nvSpPr>
        <p:spPr>
          <a:xfrm>
            <a:off x="10250712" y="3276244"/>
            <a:ext cx="1508125" cy="124078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</a:pP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4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协助客户投保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69545" indent="-156845" algn="l" rtl="0" eaLnBrk="0">
              <a:lnSpc>
                <a:spcPct val="97000"/>
              </a:lnSpc>
              <a:spcBef>
                <a:spcPts val="1355"/>
              </a:spcBef>
            </a:pP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   </a:t>
            </a:r>
            <a:r>
              <a:rPr sz="1400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进行保单维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护和</a:t>
            </a:r>
            <a:r>
              <a:rPr sz="1400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400" kern="0" spc="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风险管理培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9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algn="l" rtl="0" eaLnBrk="0">
              <a:lnSpc>
                <a:spcPct val="118000"/>
              </a:lnSpc>
            </a:pPr>
            <a:endParaRPr sz="3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6000"/>
              </a:lnSpc>
              <a:spcBef>
                <a:spcPts val="0"/>
              </a:spcBef>
            </a:pP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•</a:t>
            </a:r>
            <a:r>
              <a:rPr sz="1400" kern="0" spc="40" dirty="0">
                <a:solidFill>
                  <a:srgbClr val="333F5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  </a:t>
            </a:r>
            <a:r>
              <a:rPr sz="1400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期内服务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2" name="textbox 132"/>
          <p:cNvSpPr/>
          <p:nvPr/>
        </p:nvSpPr>
        <p:spPr>
          <a:xfrm>
            <a:off x="5641776" y="2955903"/>
            <a:ext cx="1217930" cy="142811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6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7310" indent="-1905" algn="l" rtl="0" eaLnBrk="0">
              <a:lnSpc>
                <a:spcPct val="95000"/>
              </a:lnSpc>
            </a:pPr>
            <a:r>
              <a:rPr sz="1300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做好风险查勘、</a:t>
            </a:r>
            <a:r>
              <a:rPr sz="1300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识别、评估、</a:t>
            </a:r>
            <a:endParaRPr sz="1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83185" algn="l" rtl="0" eaLnBrk="0">
              <a:lnSpc>
                <a:spcPct val="94000"/>
              </a:lnSpc>
              <a:spcBef>
                <a:spcPts val="115"/>
              </a:spcBef>
            </a:pPr>
            <a:r>
              <a:rPr sz="1300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防范</a:t>
            </a:r>
            <a:endParaRPr sz="1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3000"/>
              </a:lnSpc>
            </a:pPr>
            <a:endParaRPr sz="19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82000"/>
              </a:lnSpc>
              <a:spcBef>
                <a:spcPts val="0"/>
              </a:spcBef>
            </a:pPr>
            <a:r>
              <a:rPr sz="4200" b="1" kern="0" spc="-80" dirty="0">
                <a:solidFill>
                  <a:srgbClr val="44546A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01</a:t>
            </a:r>
            <a:endParaRPr sz="4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134" name="textbox 134"/>
          <p:cNvSpPr/>
          <p:nvPr/>
        </p:nvSpPr>
        <p:spPr>
          <a:xfrm>
            <a:off x="3026155" y="1542959"/>
            <a:ext cx="2994025" cy="5168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46050" algn="l" rtl="0" eaLnBrk="0">
              <a:lnSpc>
                <a:spcPct val="86000"/>
              </a:lnSpc>
            </a:pPr>
            <a:r>
              <a:rPr sz="1800" b="1" kern="0" spc="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以风险管理为主线的风险管</a:t>
            </a:r>
            <a:endParaRPr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3000"/>
              </a:lnSpc>
              <a:spcBef>
                <a:spcPts val="5"/>
              </a:spcBef>
              <a:tabLst>
                <a:tab pos="136525" algn="l"/>
              </a:tabLst>
            </a:pPr>
            <a:r>
              <a:rPr sz="1800" kern="0" spc="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1800" b="1" kern="0" spc="6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理服务贯穿整个客户服务期</a:t>
            </a:r>
            <a:endParaRPr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6" name="textbox 136"/>
          <p:cNvSpPr/>
          <p:nvPr/>
        </p:nvSpPr>
        <p:spPr>
          <a:xfrm>
            <a:off x="6588405" y="2132570"/>
            <a:ext cx="2252979" cy="5073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75000"/>
              </a:lnSpc>
            </a:pPr>
            <a:r>
              <a:rPr sz="4000" kern="0" spc="-60" baseline="700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前期</a:t>
            </a:r>
            <a:r>
              <a:rPr sz="2600" kern="0" spc="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</a:t>
            </a:r>
            <a:r>
              <a:rPr sz="4200" b="1" kern="0" spc="-6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02</a:t>
            </a:r>
            <a:endParaRPr sz="42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138" name="textbox 138"/>
          <p:cNvSpPr/>
          <p:nvPr/>
        </p:nvSpPr>
        <p:spPr>
          <a:xfrm>
            <a:off x="7182904" y="3630917"/>
            <a:ext cx="1236980" cy="7112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indent="114300" algn="l" rtl="0" eaLnBrk="0">
              <a:lnSpc>
                <a:spcPct val="98000"/>
              </a:lnSpc>
            </a:pPr>
            <a:r>
              <a:rPr sz="2300" b="1" kern="0" spc="7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财产险</a:t>
            </a:r>
            <a:r>
              <a:rPr sz="2300" b="1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2300" b="1" kern="0" spc="8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服务流程</a:t>
            </a:r>
            <a:endParaRPr sz="2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0" name="textbox 140"/>
          <p:cNvSpPr/>
          <p:nvPr/>
        </p:nvSpPr>
        <p:spPr>
          <a:xfrm>
            <a:off x="8903953" y="2814248"/>
            <a:ext cx="1040764" cy="8108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3970" indent="-1270" algn="l" rtl="0" eaLnBrk="0">
              <a:lnSpc>
                <a:spcPct val="99000"/>
              </a:lnSpc>
            </a:pP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做好风险管理</a:t>
            </a:r>
            <a:r>
              <a:rPr sz="13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培训、风险控</a:t>
            </a:r>
            <a:r>
              <a:rPr sz="1300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制、提出安全</a:t>
            </a:r>
            <a:r>
              <a:rPr sz="1300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建议</a:t>
            </a:r>
            <a:endParaRPr sz="13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2" name="textbox 142"/>
          <p:cNvSpPr/>
          <p:nvPr/>
        </p:nvSpPr>
        <p:spPr>
          <a:xfrm>
            <a:off x="667268" y="1696754"/>
            <a:ext cx="2131695" cy="29590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4000"/>
              </a:lnSpc>
              <a:tabLst>
                <a:tab pos="2118360" algn="l"/>
              </a:tabLst>
            </a:pPr>
            <a:r>
              <a:rPr sz="1800" b="1" u="sng" kern="0" spc="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服务内容</a:t>
            </a:r>
            <a:r>
              <a:rPr sz="1800" b="1" u="sng" kern="0" spc="0" dirty="0">
                <a:solidFill>
                  <a:srgbClr val="333F5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endParaRPr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4" name="textbox 144"/>
          <p:cNvSpPr/>
          <p:nvPr/>
        </p:nvSpPr>
        <p:spPr>
          <a:xfrm>
            <a:off x="9236792" y="4264361"/>
            <a:ext cx="670559" cy="3930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3000"/>
              </a:lnSpc>
            </a:pPr>
            <a:r>
              <a:rPr sz="2600" kern="0" spc="-7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中期</a:t>
            </a:r>
            <a:endParaRPr sz="2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rot="21600000">
            <a:off x="509981" y="1501002"/>
            <a:ext cx="4342174" cy="4369925"/>
            <a:chOff x="0" y="0"/>
            <a:chExt cx="4342174" cy="4369925"/>
          </a:xfrm>
        </p:grpSpPr>
        <p:pic>
          <p:nvPicPr>
            <p:cNvPr id="146" name="picture 14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4342174" cy="4369925"/>
            </a:xfrm>
            <a:prstGeom prst="rect">
              <a:avLst/>
            </a:prstGeom>
          </p:spPr>
        </p:pic>
        <p:sp>
          <p:nvSpPr>
            <p:cNvPr id="148" name="textbox 148"/>
            <p:cNvSpPr/>
            <p:nvPr/>
          </p:nvSpPr>
          <p:spPr>
            <a:xfrm>
              <a:off x="-12700" y="-12700"/>
              <a:ext cx="4368165" cy="4738370"/>
            </a:xfrm>
            <a:prstGeom prst="rect">
              <a:avLst/>
            </a:prstGeom>
            <a:noFill/>
            <a:ln w="0" cap="flat">
              <a:noFill/>
              <a:prstDash val="solid"/>
              <a:miter lim="0"/>
            </a:ln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5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algn="l" rtl="0" eaLnBrk="0">
                <a:lnSpc>
                  <a:spcPct val="106000"/>
                </a:lnSpc>
              </a:pPr>
              <a:endParaRPr sz="1000" dirty="0">
                <a:latin typeface="Arial" panose="020B0604020202020204"/>
                <a:ea typeface="Arial" panose="020B0604020202020204"/>
                <a:cs typeface="Arial" panose="020B0604020202020204"/>
              </a:endParaRPr>
            </a:p>
            <a:p>
              <a:pPr marL="2279015" algn="l" rtl="0" eaLnBrk="0">
                <a:lnSpc>
                  <a:spcPct val="89000"/>
                </a:lnSpc>
              </a:pPr>
              <a:r>
                <a:rPr sz="11900" b="1" kern="0" spc="360" dirty="0">
                  <a:solidFill>
                    <a:srgbClr val="F7471E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02</a:t>
              </a:r>
              <a:endParaRPr sz="11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150" name="picture 1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860277" y="486667"/>
              <a:ext cx="502662" cy="495046"/>
            </a:xfrm>
            <a:prstGeom prst="rect">
              <a:avLst/>
            </a:prstGeom>
          </p:spPr>
        </p:pic>
      </p:grpSp>
      <p:sp>
        <p:nvSpPr>
          <p:cNvPr id="152" name="textbox 152"/>
          <p:cNvSpPr/>
          <p:nvPr/>
        </p:nvSpPr>
        <p:spPr>
          <a:xfrm>
            <a:off x="5544162" y="3016427"/>
            <a:ext cx="3550284" cy="9702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4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6900" b="1" kern="0" spc="30" dirty="0">
                <a:solidFill>
                  <a:srgbClr val="F7471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产品介绍</a:t>
            </a:r>
            <a:endParaRPr sz="69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54" name="picture 1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966848" y="0"/>
            <a:ext cx="225151" cy="5114550"/>
          </a:xfrm>
          <a:prstGeom prst="rect">
            <a:avLst/>
          </a:prstGeom>
        </p:spPr>
      </p:pic>
      <p:pic>
        <p:nvPicPr>
          <p:cNvPr id="156" name="picture 1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table 158"/>
          <p:cNvGraphicFramePr>
            <a:graphicFrameLocks noGrp="1"/>
          </p:cNvGraphicFramePr>
          <p:nvPr/>
        </p:nvGraphicFramePr>
        <p:xfrm>
          <a:off x="416559" y="1176020"/>
          <a:ext cx="11269979" cy="4034154"/>
        </p:xfrm>
        <a:graphic>
          <a:graphicData uri="http://schemas.openxmlformats.org/drawingml/2006/table">
            <a:tbl>
              <a:tblPr/>
              <a:tblGrid>
                <a:gridCol w="1413510"/>
                <a:gridCol w="1405889"/>
                <a:gridCol w="1407160"/>
                <a:gridCol w="1406525"/>
                <a:gridCol w="1406525"/>
                <a:gridCol w="1406525"/>
                <a:gridCol w="1407160"/>
                <a:gridCol w="1416685"/>
              </a:tblGrid>
              <a:tr h="969644">
                <a:tc rowSpan="2"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11785" algn="l" rtl="0" eaLnBrk="0">
                        <a:lnSpc>
                          <a:spcPct val="100000"/>
                        </a:lnSpc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方案名称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5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00330" algn="l" rtl="0" eaLnBrk="0">
                        <a:lnSpc>
                          <a:spcPct val="100000"/>
                        </a:lnSpc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疾病身故保险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5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07315" algn="l" rtl="0" eaLnBrk="0">
                        <a:lnSpc>
                          <a:spcPct val="100000"/>
                        </a:lnSpc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意外伤残保险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0668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意外死亡保险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0668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意外医疗保险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0033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住院医疗保险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6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5435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重大疾病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08305" algn="l" rtl="0" eaLnBrk="0">
                        <a:lnSpc>
                          <a:spcPct val="100000"/>
                        </a:lnSpc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保险费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880">
                <a:tc v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4800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5435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4800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4800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4800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5435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68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77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514350" indent="-402590" algn="l" rtl="0" eaLnBrk="0">
                        <a:lnSpc>
                          <a:spcPct val="104000"/>
                        </a:lnSpc>
                        <a:spcBef>
                          <a:spcPts val="5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学平险（基础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款）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750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814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623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70205" algn="l" rtl="0" eaLnBrk="0">
                        <a:lnSpc>
                          <a:spcPct val="100000"/>
                        </a:lnSpc>
                      </a:pP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0513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496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2131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100元/年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30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514350" indent="-402590" algn="l" rtl="0" eaLnBrk="0">
                        <a:lnSpc>
                          <a:spcPct val="104000"/>
                        </a:lnSpc>
                        <a:spcBef>
                          <a:spcPts val="0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学平险（加强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款）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433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496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19405" algn="l" rtl="0" eaLnBrk="0">
                        <a:lnSpc>
                          <a:spcPct val="100000"/>
                        </a:lnSpc>
                      </a:pP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750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0640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56235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08610" algn="l" rtl="0" eaLnBrk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kern="0" spc="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200元/年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0" name="textbox 160"/>
          <p:cNvSpPr/>
          <p:nvPr/>
        </p:nvSpPr>
        <p:spPr>
          <a:xfrm>
            <a:off x="625034" y="298415"/>
            <a:ext cx="2042160" cy="47116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3200" b="1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学平险方案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62" name="picture 1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  <p:sp>
        <p:nvSpPr>
          <p:cNvPr id="164" name="rect 164"/>
          <p:cNvSpPr/>
          <p:nvPr/>
        </p:nvSpPr>
        <p:spPr>
          <a:xfrm>
            <a:off x="0" y="208788"/>
            <a:ext cx="576072" cy="559308"/>
          </a:xfrm>
          <a:prstGeom prst="rect">
            <a:avLst/>
          </a:prstGeom>
          <a:solidFill>
            <a:srgbClr val="C7161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table 166"/>
          <p:cNvGraphicFramePr>
            <a:graphicFrameLocks noGrp="1"/>
          </p:cNvGraphicFramePr>
          <p:nvPr/>
        </p:nvGraphicFramePr>
        <p:xfrm>
          <a:off x="416559" y="2296795"/>
          <a:ext cx="9863455" cy="2789554"/>
        </p:xfrm>
        <a:graphic>
          <a:graphicData uri="http://schemas.openxmlformats.org/drawingml/2006/table">
            <a:tbl>
              <a:tblPr/>
              <a:tblGrid>
                <a:gridCol w="1413510"/>
                <a:gridCol w="1708785"/>
                <a:gridCol w="1104264"/>
                <a:gridCol w="1406525"/>
                <a:gridCol w="1406525"/>
                <a:gridCol w="1629410"/>
                <a:gridCol w="1194435"/>
              </a:tblGrid>
              <a:tr h="969644">
                <a:tc rowSpan="2"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11785" algn="l" rtl="0" eaLnBrk="0">
                        <a:lnSpc>
                          <a:spcPct val="100000"/>
                        </a:lnSpc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方案名称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eaLnBrk="0">
                        <a:lnSpc>
                          <a:spcPct val="172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91490" indent="-406400" algn="l" rtl="0" eaLnBrk="0">
                        <a:lnSpc>
                          <a:spcPct val="103000"/>
                        </a:lnSpc>
                      </a:pPr>
                      <a:r>
                        <a:rPr sz="1500" kern="0" spc="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被监护人造成他人人身伤亡</a:t>
                      </a: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或财产损失（下辖</a:t>
                      </a:r>
                      <a:r>
                        <a:rPr sz="15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三项总计赔付金额不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超过150000元）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72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204470" indent="-101600" algn="l" rtl="0" eaLnBrk="0">
                        <a:lnSpc>
                          <a:spcPct val="103000"/>
                        </a:lnSpc>
                      </a:pP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被监护人意外伤亡（下辖两项总</a:t>
                      </a: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计赔付金额不超过100000元）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297180" algn="l" rtl="0" eaLnBrk="0">
                        <a:lnSpc>
                          <a:spcPct val="100000"/>
                        </a:lnSpc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保险费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880">
                <a:tc v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55930" indent="-305435" algn="l" rtl="0" eaLnBrk="0">
                        <a:lnSpc>
                          <a:spcPct val="103000"/>
                        </a:lnSpc>
                        <a:spcBef>
                          <a:spcPts val="0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第三者人身伤亡</a:t>
                      </a: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153670" algn="l" rtl="0" eaLnBrk="0">
                        <a:lnSpc>
                          <a:spcPct val="103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财产损失</a:t>
                      </a:r>
                      <a:r>
                        <a:rPr sz="15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保险金额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508635" indent="-401955" algn="l" rtl="0" eaLnBrk="0">
                        <a:lnSpc>
                          <a:spcPct val="103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意外医疗保险</a:t>
                      </a: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508635" indent="-401955" algn="l" rtl="0" eaLnBrk="0">
                        <a:lnSpc>
                          <a:spcPct val="103000"/>
                        </a:lnSpc>
                        <a:spcBef>
                          <a:spcPts val="0"/>
                        </a:spcBef>
                      </a:pP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意外伤亡保险</a:t>
                      </a: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金额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720725" indent="-603885" algn="l" rtl="0" eaLnBrk="0">
                        <a:lnSpc>
                          <a:spcPct val="103000"/>
                        </a:lnSpc>
                        <a:spcBef>
                          <a:spcPts val="0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意外医疗保险金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额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03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77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514350" indent="-402590" algn="l" rtl="0" eaLnBrk="0">
                        <a:lnSpc>
                          <a:spcPct val="104000"/>
                        </a:lnSpc>
                        <a:spcBef>
                          <a:spcPts val="5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学平险（基础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款）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70535" algn="l" rtl="0" eaLnBrk="0">
                        <a:lnSpc>
                          <a:spcPct val="100000"/>
                        </a:lnSpc>
                      </a:pP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259715" algn="l" rtl="0" eaLnBrk="0">
                        <a:lnSpc>
                          <a:spcPct val="100000"/>
                        </a:lnSpc>
                      </a:pPr>
                      <a:r>
                        <a:rPr sz="15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7500元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319405" algn="l" rtl="0" eaLnBrk="0">
                        <a:lnSpc>
                          <a:spcPct val="100000"/>
                        </a:lnSpc>
                      </a:pPr>
                      <a:r>
                        <a:rPr sz="15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0513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sz="1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466090" algn="l" rtl="0" eaLnBrk="0">
                        <a:lnSpc>
                          <a:spcPct val="100000"/>
                        </a:lnSpc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40000元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algn="l" rtl="0" eaLnBrk="0">
                        <a:lnSpc>
                          <a:spcPct val="129000"/>
                        </a:lnSpc>
                      </a:pPr>
                      <a:endParaRPr sz="1000" dirty="0">
                        <a:latin typeface="Arial" panose="020B0604020202020204"/>
                        <a:ea typeface="Arial" panose="020B0604020202020204"/>
                        <a:cs typeface="Arial" panose="020B0604020202020204"/>
                      </a:endParaRPr>
                    </a:p>
                    <a:p>
                      <a:pPr marL="249555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30元/年</a:t>
                      </a:r>
                      <a:endParaRPr sz="15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8" name="textbox 168"/>
          <p:cNvSpPr/>
          <p:nvPr/>
        </p:nvSpPr>
        <p:spPr>
          <a:xfrm>
            <a:off x="-12700" y="196088"/>
            <a:ext cx="3210560" cy="6527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28000"/>
              </a:lnSpc>
            </a:pPr>
            <a:endParaRPr sz="1000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588645" algn="l" rtl="0" eaLnBrk="0">
              <a:lnSpc>
                <a:spcPct val="91000"/>
              </a:lnSpc>
              <a:spcBef>
                <a:spcPts val="5"/>
              </a:spcBef>
              <a:tabLst>
                <a:tab pos="764540" algn="l"/>
              </a:tabLst>
            </a:pPr>
            <a:r>
              <a:rPr sz="3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3200" b="1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监护人责任险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70" name="picture 1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8788"/>
            <a:ext cx="576072" cy="559308"/>
          </a:xfrm>
          <a:prstGeom prst="rect">
            <a:avLst/>
          </a:prstGeom>
        </p:spPr>
      </p:pic>
      <p:pic>
        <p:nvPicPr>
          <p:cNvPr id="172" name="picture 1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763225" y="192249"/>
            <a:ext cx="1117926" cy="31044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3519_1*l_h_i*1_2_1"/>
  <p:tag name="KSO_WM_TEMPLATE_CATEGORY" val="diagram"/>
  <p:tag name="KSO_WM_TEMPLATE_INDEX" val="20233519"/>
  <p:tag name="KSO_WM_UNIT_LAYERLEVEL" val="1_1_1"/>
  <p:tag name="KSO_WM_TAG_VERSION" val="3.0"/>
  <p:tag name="KSO_WM_UNIT_LINE_FORE_SCHEMECOLOR_INDEX" val="5"/>
  <p:tag name="KSO_WM_DIAGRAM_MAX_ITEMCNT" val="3"/>
  <p:tag name="KSO_WM_DIAGRAM_MIN_ITEMCNT" val="2"/>
  <p:tag name="KSO_WM_DIAGRAM_VIRTUALLY_FRAME" val="{&quot;height&quot;:356.8699951171875,&quot;left&quot;:62.51870833269254,&quot;top&quot;:128.67189220518577,&quot;width&quot;:298.0972290039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3519_1*l_h_a*1_2_1"/>
  <p:tag name="KSO_WM_TEMPLATE_CATEGORY" val="diagram"/>
  <p:tag name="KSO_WM_TEMPLATE_INDEX" val="20233519"/>
  <p:tag name="KSO_WM_UNIT_LAYERLEVEL" val="1_1_1"/>
  <p:tag name="KSO_WM_TAG_VERSION" val="3.0"/>
  <p:tag name="KSO_WM_UNIT_PRESET_TEXT" val="单击添加项标题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356.8699951171875,&quot;left&quot;:62.51870833269254,&quot;top&quot;:128.67189220518577,&quot;width&quot;:298.0972290039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9"/>
  <p:tag name="KSO_WM_UNIT_USESOURCEFORMAT_APPLY" val="1"/>
</p:tagLst>
</file>

<file path=ppt/tags/tag12.xml><?xml version="1.0" encoding="utf-8"?>
<p:tagLst xmlns:p="http://schemas.openxmlformats.org/presentationml/2006/main">
  <p:tag name="commondata" val="eyJoZGlkIjoiNDk2OWQzZTBhMzgzYjFmZTk5YTk0OWVjMzBjNGIyOGQ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33256_1*i*1"/>
  <p:tag name="KSO_WM_TEMPLATE_CATEGORY" val="custom"/>
  <p:tag name="KSO_WM_TEMPLATE_INDEX" val="20233256"/>
  <p:tag name="KSO_WM_UNIT_LAYERLEVEL" val="1"/>
  <p:tag name="KSO_WM_TAG_VERSION" val="3.0"/>
  <p:tag name="KSO_WM_BEAUTIFY_FLAG" val="#wm#"/>
  <p:tag name="KSO_WM_UNIT_FILL_FORE_SCHEMECOLOR_INDEX" val="2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UNIT_VALUE" val="1226*96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3256_1*d*1"/>
  <p:tag name="KSO_WM_TEMPLATE_CATEGORY" val="custom"/>
  <p:tag name="KSO_WM_TEMPLATE_INDEX" val="20233256"/>
  <p:tag name="KSO_WM_UNIT_LAYERLEVEL" val="1"/>
  <p:tag name="KSO_WM_TAG_VERSION" val="3.0"/>
  <p:tag name="KSO_WM_BEAUTIFY_FLAG" val="#wm#"/>
  <p:tag name="KSO_WM_UNIT_LINE_FORE_SCHEMECOLOR_INDEX" val="1"/>
  <p:tag name="KSO_WM_UNIT_LINE_FILL_TYPE" val="2"/>
  <p:tag name="KSO_WM_UNIT_USESOURCEFORMAT_APPLY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3256_1*i*2"/>
  <p:tag name="KSO_WM_TEMPLATE_CATEGORY" val="custom"/>
  <p:tag name="KSO_WM_TEMPLATE_INDEX" val="20233256"/>
  <p:tag name="KSO_WM_UNIT_LAYERLEVEL" val="1"/>
  <p:tag name="KSO_WM_TAG_VERSION" val="3.0"/>
  <p:tag name="KSO_WM_BEAUTIFY_FLAG" val="#wm#"/>
  <p:tag name="KSO_WM_UNIT_FILL_FORE_SCHEMECOLOR_INDEX" val="2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3519_1*l_h_i*1_1_1"/>
  <p:tag name="KSO_WM_TEMPLATE_CATEGORY" val="diagram"/>
  <p:tag name="KSO_WM_TEMPLATE_INDEX" val="20233519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"/>
  <p:tag name="KSO_WM_DIAGRAM_MAX_ITEMCNT" val="3"/>
  <p:tag name="KSO_WM_DIAGRAM_MIN_ITEMCNT" val="2"/>
  <p:tag name="KSO_WM_DIAGRAM_VIRTUALLY_FRAME" val="{&quot;height&quot;:356.8699951171875,&quot;left&quot;:62.51870833269254,&quot;top&quot;:128.67189220518577,&quot;width&quot;:298.09722900390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2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519_1*l_h_f*1_1_1"/>
  <p:tag name="KSO_WM_TEMPLATE_CATEGORY" val="diagram"/>
  <p:tag name="KSO_WM_TEMPLATE_INDEX" val="20233519"/>
  <p:tag name="KSO_WM_UNIT_LAYERLEVEL" val="1_1_1"/>
  <p:tag name="KSO_WM_TAG_VERSION" val="3.0"/>
  <p:tag name="KSO_WM_UNIT_PRESET_TEXT" val="单击此处输入您的项正文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356.8699951171875,&quot;left&quot;:62.51870833269254,&quot;top&quot;:128.67189220518577,&quot;width&quot;:298.0972290039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2578</Words>
  <Application>WPS 演示</Application>
  <PresentationFormat/>
  <Paragraphs>644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Arial</vt:lpstr>
      <vt:lpstr>微软雅黑</vt:lpstr>
      <vt:lpstr>Calibri</vt:lpstr>
      <vt:lpstr>Arial Unicode MS</vt:lpstr>
      <vt:lpstr>华文细黑</vt:lpstr>
      <vt:lpstr>华文新魏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Dracarys</cp:lastModifiedBy>
  <cp:revision>2</cp:revision>
  <dcterms:created xsi:type="dcterms:W3CDTF">2024-09-18T01:57:58Z</dcterms:created>
  <dcterms:modified xsi:type="dcterms:W3CDTF">2024-09-18T02:05:10Z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wqlLaW5nc29mdCBQREYgdG8gV1BTIDEwMA</vt:lpwstr>
  </property>
  <property fmtid="{D5CDD505-2E9C-101B-9397-08002B2CF9AE}" pid="3" name="Created">
    <vt:filetime>2024-09-18T09:51:48Z</vt:filetime>
  </property>
  <property fmtid="{D5CDD505-2E9C-101B-9397-08002B2CF9AE}" pid="4" name="ICV">
    <vt:lpwstr>77B52008DB5C4CAB848F410694681C79_12</vt:lpwstr>
  </property>
  <property fmtid="{D5CDD505-2E9C-101B-9397-08002B2CF9AE}" pid="5" name="KSOProductBuildVer">
    <vt:lpwstr>2052-12.1.0.18240</vt:lpwstr>
  </property>
</Properties>
</file>