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sldIdLst>
    <p:sldId id="515" r:id="rId3"/>
    <p:sldId id="516" r:id="rId5"/>
    <p:sldId id="517" r:id="rId6"/>
    <p:sldId id="518" r:id="rId7"/>
    <p:sldId id="519" r:id="rId8"/>
    <p:sldId id="532" r:id="rId9"/>
    <p:sldId id="536" r:id="rId10"/>
    <p:sldId id="587" r:id="rId11"/>
    <p:sldId id="537" r:id="rId12"/>
    <p:sldId id="531" r:id="rId13"/>
    <p:sldId id="520" r:id="rId14"/>
    <p:sldId id="522" r:id="rId15"/>
    <p:sldId id="546" r:id="rId16"/>
    <p:sldId id="547" r:id="rId17"/>
    <p:sldId id="523" r:id="rId18"/>
    <p:sldId id="525" r:id="rId19"/>
    <p:sldId id="548" r:id="rId20"/>
    <p:sldId id="533" r:id="rId21"/>
    <p:sldId id="549" r:id="rId22"/>
    <p:sldId id="551" r:id="rId23"/>
    <p:sldId id="550" r:id="rId24"/>
    <p:sldId id="526" r:id="rId25"/>
    <p:sldId id="568" r:id="rId26"/>
    <p:sldId id="538" r:id="rId27"/>
    <p:sldId id="577" r:id="rId28"/>
    <p:sldId id="586" r:id="rId29"/>
    <p:sldId id="588" r:id="rId30"/>
    <p:sldId id="562" r:id="rId31"/>
    <p:sldId id="563" r:id="rId32"/>
    <p:sldId id="564" r:id="rId33"/>
    <p:sldId id="565" r:id="rId34"/>
    <p:sldId id="566" r:id="rId35"/>
    <p:sldId id="589" r:id="rId36"/>
    <p:sldId id="528" r:id="rId37"/>
  </p:sldIdLst>
  <p:sldSz cx="12192000" cy="6858000" type="screen16x9"/>
  <p:notesSz cx="6858000" cy="9144000"/>
  <p:embeddedFontLst>
    <p:embeddedFont>
      <p:font typeface="黑体" panose="02010609060101010101" pitchFamily="49" charset="-122"/>
      <p:regular r:id="rId41"/>
    </p:embeddedFont>
    <p:embeddedFont>
      <p:font typeface="Calibri" panose="020F0502020204030204" charset="0"/>
      <p:regular r:id="rId42"/>
      <p:bold r:id="rId43"/>
      <p:italic r:id="rId44"/>
      <p:boldItalic r:id="rId45"/>
    </p:embeddedFont>
    <p:embeddedFont>
      <p:font typeface="Calibri Light" panose="020F0302020204030204" charset="0"/>
      <p:regular r:id="rId46"/>
      <p:italic r:id="rId47"/>
    </p:embeddedFont>
    <p:embeddedFont>
      <p:font typeface="幼圆" panose="02010509060101010101" charset="-122"/>
      <p:regular r:id="rId48"/>
    </p:embeddedFont>
  </p:embeddedFontLst>
  <p:custDataLst>
    <p:tags r:id="rId4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758B"/>
    <a:srgbClr val="FDB36D"/>
    <a:srgbClr val="E6CA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0" d="100"/>
          <a:sy n="70" d="100"/>
        </p:scale>
        <p:origin x="6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9" Type="http://schemas.openxmlformats.org/officeDocument/2006/relationships/tags" Target="tags/tag20.xml"/><Relationship Id="rId48" Type="http://schemas.openxmlformats.org/officeDocument/2006/relationships/font" Target="fonts/font8.fntdata"/><Relationship Id="rId47" Type="http://schemas.openxmlformats.org/officeDocument/2006/relationships/font" Target="fonts/font7.fntdata"/><Relationship Id="rId46" Type="http://schemas.openxmlformats.org/officeDocument/2006/relationships/font" Target="fonts/font6.fntdata"/><Relationship Id="rId45" Type="http://schemas.openxmlformats.org/officeDocument/2006/relationships/font" Target="fonts/font5.fntdata"/><Relationship Id="rId44" Type="http://schemas.openxmlformats.org/officeDocument/2006/relationships/font" Target="fonts/font4.fntdata"/><Relationship Id="rId43" Type="http://schemas.openxmlformats.org/officeDocument/2006/relationships/font" Target="fonts/font3.fntdata"/><Relationship Id="rId42" Type="http://schemas.openxmlformats.org/officeDocument/2006/relationships/font" Target="fonts/font2.fntdata"/><Relationship Id="rId41" Type="http://schemas.openxmlformats.org/officeDocument/2006/relationships/font" Target="fonts/font1.fntdata"/><Relationship Id="rId40" Type="http://schemas.openxmlformats.org/officeDocument/2006/relationships/tableStyles" Target="tableStyles.xml"/><Relationship Id="rId4" Type="http://schemas.openxmlformats.org/officeDocument/2006/relationships/notesMaster" Target="notesMasters/notesMaster1.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53" name=""/>
        <p:cNvGrpSpPr/>
        <p:nvPr/>
      </p:nvGrpSpPr>
      <p:grpSpPr>
        <a:xfrm>
          <a:off x="0" y="0"/>
          <a:ext cx="0" cy="0"/>
          <a:chOff x="0" y="0"/>
          <a:chExt cx="0" cy="0"/>
        </a:xfrm>
      </p:grpSpPr>
      <p:sp>
        <p:nvSpPr>
          <p:cNvPr id="1048847" name="Rectangle 2"/>
          <p:cNvSpPr>
            <a:spLocks noGrp="1" noChangeArrowheads="1"/>
          </p:cNvSpPr>
          <p:nvPr>
            <p:ph type="hdr" sz="quarter"/>
          </p:nvPr>
        </p:nvSpPr>
        <p:spPr bwMode="auto">
          <a:xfrm>
            <a:off x="2" y="1"/>
            <a:ext cx="3076575" cy="512763"/>
          </a:xfrm>
          <a:prstGeom prst="rect">
            <a:avLst/>
          </a:prstGeom>
          <a:noFill/>
          <a:ln w="9525">
            <a:noFill/>
            <a:miter lim="800000"/>
          </a:ln>
          <a:effectLst/>
        </p:spPr>
        <p:txBody>
          <a:bodyPr vert="horz" wrap="square" lIns="91492" tIns="45745" rIns="91492" bIns="45745" numCol="1" anchor="t" anchorCtr="0" compatLnSpc="1"/>
          <a:lstStyle>
            <a:lvl1pPr algn="l">
              <a:defRPr sz="1100"/>
            </a:lvl1pPr>
          </a:lstStyle>
          <a:p>
            <a:endParaRPr lang="en-US"/>
          </a:p>
        </p:txBody>
      </p:sp>
      <p:sp>
        <p:nvSpPr>
          <p:cNvPr id="1048848" name="Rectangle 3"/>
          <p:cNvSpPr>
            <a:spLocks noGrp="1" noChangeArrowheads="1"/>
          </p:cNvSpPr>
          <p:nvPr>
            <p:ph type="dt" idx="1"/>
          </p:nvPr>
        </p:nvSpPr>
        <p:spPr bwMode="auto">
          <a:xfrm>
            <a:off x="4021139" y="1"/>
            <a:ext cx="3076575" cy="512763"/>
          </a:xfrm>
          <a:prstGeom prst="rect">
            <a:avLst/>
          </a:prstGeom>
          <a:noFill/>
          <a:ln w="9525">
            <a:noFill/>
            <a:miter lim="800000"/>
          </a:ln>
          <a:effectLst/>
        </p:spPr>
        <p:txBody>
          <a:bodyPr vert="horz" wrap="square" lIns="91492" tIns="45745" rIns="91492" bIns="45745" numCol="1" anchor="t" anchorCtr="0" compatLnSpc="1"/>
          <a:lstStyle>
            <a:lvl1pPr algn="r">
              <a:defRPr sz="1100"/>
            </a:lvl1pPr>
          </a:lstStyle>
          <a:p>
            <a:endParaRPr lang="en-US"/>
          </a:p>
        </p:txBody>
      </p:sp>
      <p:sp>
        <p:nvSpPr>
          <p:cNvPr id="1048849" name="Rectangle 4"/>
          <p:cNvSpPr>
            <a:spLocks noGrp="1" noRot="1" noChangeAspect="1" noChangeArrowheads="1" noTextEdit="1"/>
          </p:cNvSpPr>
          <p:nvPr>
            <p:ph type="sldImg" idx="2"/>
          </p:nvPr>
        </p:nvSpPr>
        <p:spPr bwMode="auto">
          <a:xfrm>
            <a:off x="990600" y="766763"/>
            <a:ext cx="5118100" cy="3838575"/>
          </a:xfrm>
          <a:prstGeom prst="rect">
            <a:avLst/>
          </a:prstGeom>
          <a:noFill/>
          <a:ln w="9525">
            <a:solidFill>
              <a:srgbClr val="000000"/>
            </a:solidFill>
            <a:miter lim="800000"/>
          </a:ln>
          <a:effectLst/>
        </p:spPr>
      </p:sp>
      <p:sp>
        <p:nvSpPr>
          <p:cNvPr id="1048850" name="Rectangle 5"/>
          <p:cNvSpPr>
            <a:spLocks noGrp="1" noChangeArrowheads="1"/>
          </p:cNvSpPr>
          <p:nvPr>
            <p:ph type="body" sz="quarter" idx="3"/>
          </p:nvPr>
        </p:nvSpPr>
        <p:spPr bwMode="auto">
          <a:xfrm>
            <a:off x="709614" y="4862514"/>
            <a:ext cx="5680075" cy="4605337"/>
          </a:xfrm>
          <a:prstGeom prst="rect">
            <a:avLst/>
          </a:prstGeom>
          <a:noFill/>
          <a:ln w="9525">
            <a:noFill/>
            <a:miter lim="800000"/>
          </a:ln>
          <a:effectLst/>
        </p:spPr>
        <p:txBody>
          <a:bodyPr vert="horz" wrap="square" lIns="91492" tIns="45745" rIns="91492" bIns="45745" numCol="1" anchor="t" anchorCtr="0" compatLnSpc="1"/>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smtClean="0"/>
          </a:p>
        </p:txBody>
      </p:sp>
      <p:sp>
        <p:nvSpPr>
          <p:cNvPr id="1048851" name="Rectangle 6"/>
          <p:cNvSpPr>
            <a:spLocks noGrp="1" noChangeArrowheads="1"/>
          </p:cNvSpPr>
          <p:nvPr>
            <p:ph type="ftr" sz="quarter" idx="4"/>
          </p:nvPr>
        </p:nvSpPr>
        <p:spPr bwMode="auto">
          <a:xfrm>
            <a:off x="2" y="9720264"/>
            <a:ext cx="3076575" cy="512762"/>
          </a:xfrm>
          <a:prstGeom prst="rect">
            <a:avLst/>
          </a:prstGeom>
          <a:noFill/>
          <a:ln w="9525">
            <a:noFill/>
            <a:miter lim="800000"/>
          </a:ln>
          <a:effectLst/>
        </p:spPr>
        <p:txBody>
          <a:bodyPr vert="horz" wrap="square" lIns="91492" tIns="45745" rIns="91492" bIns="45745" numCol="1" anchor="b" anchorCtr="0" compatLnSpc="1"/>
          <a:lstStyle>
            <a:lvl1pPr algn="l">
              <a:defRPr sz="1100"/>
            </a:lvl1pPr>
          </a:lstStyle>
          <a:p>
            <a:endParaRPr lang="en-US"/>
          </a:p>
        </p:txBody>
      </p:sp>
      <p:sp>
        <p:nvSpPr>
          <p:cNvPr id="1048852" name="Rectangle 7"/>
          <p:cNvSpPr>
            <a:spLocks noGrp="1" noChangeArrowheads="1"/>
          </p:cNvSpPr>
          <p:nvPr>
            <p:ph type="sldNum" sz="quarter" idx="5"/>
          </p:nvPr>
        </p:nvSpPr>
        <p:spPr bwMode="auto">
          <a:xfrm>
            <a:off x="4021139" y="9720264"/>
            <a:ext cx="3076575" cy="512762"/>
          </a:xfrm>
          <a:prstGeom prst="rect">
            <a:avLst/>
          </a:prstGeom>
          <a:noFill/>
          <a:ln w="9525">
            <a:noFill/>
            <a:miter lim="800000"/>
          </a:ln>
          <a:effectLst/>
        </p:spPr>
        <p:txBody>
          <a:bodyPr vert="horz" wrap="square" lIns="91492" tIns="45745" rIns="91492" bIns="45745" numCol="1" anchor="b" anchorCtr="0" compatLnSpc="1"/>
          <a:lstStyle>
            <a:lvl1pPr algn="r">
              <a:defRPr sz="1100"/>
            </a:lvl1pPr>
          </a:lstStyle>
          <a:p>
            <a:fld id="{A9A0EA98-5831-4853-B862-C702E6EB345C}" type="slidenum">
              <a:rPr lang="en-US"/>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23" name=""/>
        <p:cNvGrpSpPr/>
        <p:nvPr/>
      </p:nvGrpSpPr>
      <p:grpSpPr>
        <a:xfrm>
          <a:off x="0" y="0"/>
          <a:ext cx="0" cy="0"/>
          <a:chOff x="0" y="0"/>
          <a:chExt cx="0" cy="0"/>
        </a:xfrm>
      </p:grpSpPr>
      <p:sp>
        <p:nvSpPr>
          <p:cNvPr id="1048581"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1048582"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1048583" name="日期占位符 3"/>
          <p:cNvSpPr>
            <a:spLocks noGrp="1"/>
          </p:cNvSpPr>
          <p:nvPr>
            <p:ph type="dt" sz="half" idx="10"/>
          </p:nvPr>
        </p:nvSpPr>
        <p:spPr/>
        <p:txBody>
          <a:bodyPr/>
          <a:p>
            <a:fld id="{0C1D1FB4-3C5A-4C94-827F-8B0D6651D042}" type="datetimeFigureOut">
              <a:rPr lang="zh-CN" altLang="en-US" smtClean="0"/>
            </a:fld>
            <a:endParaRPr lang="zh-CN" altLang="en-US"/>
          </a:p>
        </p:txBody>
      </p:sp>
      <p:sp>
        <p:nvSpPr>
          <p:cNvPr id="1048584" name="页脚占位符 4"/>
          <p:cNvSpPr>
            <a:spLocks noGrp="1"/>
          </p:cNvSpPr>
          <p:nvPr>
            <p:ph type="ftr" sz="quarter" idx="11"/>
          </p:nvPr>
        </p:nvSpPr>
        <p:spPr/>
        <p:txBody>
          <a:bodyPr/>
          <a:p>
            <a:endParaRPr lang="zh-CN" altLang="en-US"/>
          </a:p>
        </p:txBody>
      </p:sp>
      <p:sp>
        <p:nvSpPr>
          <p:cNvPr id="1048585" name="灯片编号占位符 5"/>
          <p:cNvSpPr>
            <a:spLocks noGrp="1"/>
          </p:cNvSpPr>
          <p:nvPr>
            <p:ph type="sldNum" sz="quarter" idx="12"/>
          </p:nvPr>
        </p:nvSpPr>
        <p:spPr/>
        <p:txBody>
          <a:bodyPr/>
          <a:p>
            <a:fld id="{65DB9781-B8DC-4729-88D4-5F8BF4ABFBF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46" name=""/>
        <p:cNvGrpSpPr/>
        <p:nvPr/>
      </p:nvGrpSpPr>
      <p:grpSpPr>
        <a:xfrm>
          <a:off x="0" y="0"/>
          <a:ext cx="0" cy="0"/>
          <a:chOff x="0" y="0"/>
          <a:chExt cx="0" cy="0"/>
        </a:xfrm>
      </p:grpSpPr>
      <p:sp>
        <p:nvSpPr>
          <p:cNvPr id="1048814" name="标题 1"/>
          <p:cNvSpPr>
            <a:spLocks noGrp="1"/>
          </p:cNvSpPr>
          <p:nvPr>
            <p:ph type="title"/>
          </p:nvPr>
        </p:nvSpPr>
        <p:spPr/>
        <p:txBody>
          <a:bodyPr/>
          <a:p>
            <a:r>
              <a:rPr lang="zh-CN" altLang="en-US" smtClean="0"/>
              <a:t>单击此处编辑母版标题样式</a:t>
            </a:r>
            <a:endParaRPr lang="zh-CN" altLang="en-US"/>
          </a:p>
        </p:txBody>
      </p:sp>
      <p:sp>
        <p:nvSpPr>
          <p:cNvPr id="1048815" name="竖排文字占位符 2"/>
          <p:cNvSpPr>
            <a:spLocks noGrp="1"/>
          </p:cNvSpPr>
          <p:nvPr>
            <p:ph type="body" orient="vert" idx="1"/>
          </p:nvPr>
        </p:nvSpPr>
        <p:spPr/>
        <p:txBody>
          <a:bodyPr vert="eaVert"/>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816" name="日期占位符 3"/>
          <p:cNvSpPr>
            <a:spLocks noGrp="1"/>
          </p:cNvSpPr>
          <p:nvPr>
            <p:ph type="dt" sz="half" idx="10"/>
          </p:nvPr>
        </p:nvSpPr>
        <p:spPr/>
        <p:txBody>
          <a:bodyPr/>
          <a:p>
            <a:fld id="{0C1D1FB4-3C5A-4C94-827F-8B0D6651D042}" type="datetimeFigureOut">
              <a:rPr lang="zh-CN" altLang="en-US" smtClean="0"/>
            </a:fld>
            <a:endParaRPr lang="zh-CN" altLang="en-US"/>
          </a:p>
        </p:txBody>
      </p:sp>
      <p:sp>
        <p:nvSpPr>
          <p:cNvPr id="1048817" name="页脚占位符 4"/>
          <p:cNvSpPr>
            <a:spLocks noGrp="1"/>
          </p:cNvSpPr>
          <p:nvPr>
            <p:ph type="ftr" sz="quarter" idx="11"/>
          </p:nvPr>
        </p:nvSpPr>
        <p:spPr/>
        <p:txBody>
          <a:bodyPr/>
          <a:p>
            <a:endParaRPr lang="zh-CN" altLang="en-US"/>
          </a:p>
        </p:txBody>
      </p:sp>
      <p:sp>
        <p:nvSpPr>
          <p:cNvPr id="1048818" name="灯片编号占位符 5"/>
          <p:cNvSpPr>
            <a:spLocks noGrp="1"/>
          </p:cNvSpPr>
          <p:nvPr>
            <p:ph type="sldNum" sz="quarter" idx="12"/>
          </p:nvPr>
        </p:nvSpPr>
        <p:spPr/>
        <p:txBody>
          <a:bodyPr/>
          <a:p>
            <a:fld id="{65DB9781-B8DC-4729-88D4-5F8BF4ABFBF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43" name=""/>
        <p:cNvGrpSpPr/>
        <p:nvPr/>
      </p:nvGrpSpPr>
      <p:grpSpPr>
        <a:xfrm>
          <a:off x="0" y="0"/>
          <a:ext cx="0" cy="0"/>
          <a:chOff x="0" y="0"/>
          <a:chExt cx="0" cy="0"/>
        </a:xfrm>
      </p:grpSpPr>
      <p:sp>
        <p:nvSpPr>
          <p:cNvPr id="1048798" name="竖排标题 1"/>
          <p:cNvSpPr>
            <a:spLocks noGrp="1"/>
          </p:cNvSpPr>
          <p:nvPr>
            <p:ph type="title" orient="vert"/>
          </p:nvPr>
        </p:nvSpPr>
        <p:spPr>
          <a:xfrm>
            <a:off x="8724900" y="365125"/>
            <a:ext cx="2628900" cy="5811838"/>
          </a:xfrm>
        </p:spPr>
        <p:txBody>
          <a:bodyPr vert="eaVert"/>
          <a:p>
            <a:r>
              <a:rPr lang="zh-CN" altLang="en-US" smtClean="0"/>
              <a:t>单击此处编辑母版标题样式</a:t>
            </a:r>
            <a:endParaRPr lang="zh-CN" altLang="en-US"/>
          </a:p>
        </p:txBody>
      </p:sp>
      <p:sp>
        <p:nvSpPr>
          <p:cNvPr id="1048799" name="竖排文字占位符 2"/>
          <p:cNvSpPr>
            <a:spLocks noGrp="1"/>
          </p:cNvSpPr>
          <p:nvPr>
            <p:ph type="body" orient="vert" idx="1"/>
          </p:nvPr>
        </p:nvSpPr>
        <p:spPr>
          <a:xfrm>
            <a:off x="838200" y="365125"/>
            <a:ext cx="7734300" cy="5811838"/>
          </a:xfrm>
        </p:spPr>
        <p:txBody>
          <a:bodyPr vert="eaVert"/>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800" name="日期占位符 3"/>
          <p:cNvSpPr>
            <a:spLocks noGrp="1"/>
          </p:cNvSpPr>
          <p:nvPr>
            <p:ph type="dt" sz="half" idx="10"/>
          </p:nvPr>
        </p:nvSpPr>
        <p:spPr/>
        <p:txBody>
          <a:bodyPr/>
          <a:p>
            <a:fld id="{0C1D1FB4-3C5A-4C94-827F-8B0D6651D042}" type="datetimeFigureOut">
              <a:rPr lang="zh-CN" altLang="en-US" smtClean="0"/>
            </a:fld>
            <a:endParaRPr lang="zh-CN" altLang="en-US"/>
          </a:p>
        </p:txBody>
      </p:sp>
      <p:sp>
        <p:nvSpPr>
          <p:cNvPr id="1048801" name="页脚占位符 4"/>
          <p:cNvSpPr>
            <a:spLocks noGrp="1"/>
          </p:cNvSpPr>
          <p:nvPr>
            <p:ph type="ftr" sz="quarter" idx="11"/>
          </p:nvPr>
        </p:nvSpPr>
        <p:spPr/>
        <p:txBody>
          <a:bodyPr/>
          <a:p>
            <a:endParaRPr lang="zh-CN" altLang="en-US"/>
          </a:p>
        </p:txBody>
      </p:sp>
      <p:sp>
        <p:nvSpPr>
          <p:cNvPr id="1048802" name="灯片编号占位符 5"/>
          <p:cNvSpPr>
            <a:spLocks noGrp="1"/>
          </p:cNvSpPr>
          <p:nvPr>
            <p:ph type="sldNum" sz="quarter" idx="12"/>
          </p:nvPr>
        </p:nvSpPr>
        <p:spPr/>
        <p:txBody>
          <a:bodyPr/>
          <a:p>
            <a:fld id="{65DB9781-B8DC-4729-88D4-5F8BF4ABFBF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44" name=""/>
        <p:cNvGrpSpPr/>
        <p:nvPr/>
      </p:nvGrpSpPr>
      <p:grpSpPr>
        <a:xfrm>
          <a:off x="0" y="0"/>
          <a:ext cx="0" cy="0"/>
          <a:chOff x="0" y="0"/>
          <a:chExt cx="0" cy="0"/>
        </a:xfrm>
      </p:grpSpPr>
      <p:sp>
        <p:nvSpPr>
          <p:cNvPr id="1048803" name="标题 1"/>
          <p:cNvSpPr>
            <a:spLocks noGrp="1"/>
          </p:cNvSpPr>
          <p:nvPr>
            <p:ph type="title"/>
          </p:nvPr>
        </p:nvSpPr>
        <p:spPr/>
        <p:txBody>
          <a:bodyPr/>
          <a:p>
            <a:r>
              <a:rPr lang="zh-CN" altLang="en-US" smtClean="0"/>
              <a:t>单击此处编辑母版标题样式</a:t>
            </a:r>
            <a:endParaRPr lang="zh-CN" altLang="en-US"/>
          </a:p>
        </p:txBody>
      </p:sp>
      <p:sp>
        <p:nvSpPr>
          <p:cNvPr id="1048804" name="内容占位符 2"/>
          <p:cNvSpPr>
            <a:spLocks noGrp="1"/>
          </p:cNvSpPr>
          <p:nvPr>
            <p:ph idx="1"/>
          </p:nvPr>
        </p:nvSpPr>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805" name="日期占位符 3"/>
          <p:cNvSpPr>
            <a:spLocks noGrp="1"/>
          </p:cNvSpPr>
          <p:nvPr>
            <p:ph type="dt" sz="half" idx="10"/>
          </p:nvPr>
        </p:nvSpPr>
        <p:spPr/>
        <p:txBody>
          <a:bodyPr/>
          <a:p>
            <a:fld id="{0C1D1FB4-3C5A-4C94-827F-8B0D6651D042}" type="datetimeFigureOut">
              <a:rPr lang="zh-CN" altLang="en-US" smtClean="0"/>
            </a:fld>
            <a:endParaRPr lang="zh-CN" altLang="en-US"/>
          </a:p>
        </p:txBody>
      </p:sp>
      <p:sp>
        <p:nvSpPr>
          <p:cNvPr id="1048806" name="页脚占位符 4"/>
          <p:cNvSpPr>
            <a:spLocks noGrp="1"/>
          </p:cNvSpPr>
          <p:nvPr>
            <p:ph type="ftr" sz="quarter" idx="11"/>
          </p:nvPr>
        </p:nvSpPr>
        <p:spPr/>
        <p:txBody>
          <a:bodyPr/>
          <a:p>
            <a:endParaRPr lang="zh-CN" altLang="en-US"/>
          </a:p>
        </p:txBody>
      </p:sp>
      <p:sp>
        <p:nvSpPr>
          <p:cNvPr id="1048807" name="灯片编号占位符 5"/>
          <p:cNvSpPr>
            <a:spLocks noGrp="1"/>
          </p:cNvSpPr>
          <p:nvPr>
            <p:ph type="sldNum" sz="quarter" idx="12"/>
          </p:nvPr>
        </p:nvSpPr>
        <p:spPr/>
        <p:txBody>
          <a:bodyPr/>
          <a:p>
            <a:fld id="{65DB9781-B8DC-4729-88D4-5F8BF4ABFBF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47" name=""/>
        <p:cNvGrpSpPr/>
        <p:nvPr/>
      </p:nvGrpSpPr>
      <p:grpSpPr>
        <a:xfrm>
          <a:off x="0" y="0"/>
          <a:ext cx="0" cy="0"/>
          <a:chOff x="0" y="0"/>
          <a:chExt cx="0" cy="0"/>
        </a:xfrm>
      </p:grpSpPr>
      <p:sp>
        <p:nvSpPr>
          <p:cNvPr id="1048819"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1048820"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1048821" name="日期占位符 3"/>
          <p:cNvSpPr>
            <a:spLocks noGrp="1"/>
          </p:cNvSpPr>
          <p:nvPr>
            <p:ph type="dt" sz="half" idx="10"/>
          </p:nvPr>
        </p:nvSpPr>
        <p:spPr/>
        <p:txBody>
          <a:bodyPr/>
          <a:p>
            <a:fld id="{0C1D1FB4-3C5A-4C94-827F-8B0D6651D042}" type="datetimeFigureOut">
              <a:rPr lang="zh-CN" altLang="en-US" smtClean="0"/>
            </a:fld>
            <a:endParaRPr lang="zh-CN" altLang="en-US"/>
          </a:p>
        </p:txBody>
      </p:sp>
      <p:sp>
        <p:nvSpPr>
          <p:cNvPr id="1048822" name="页脚占位符 4"/>
          <p:cNvSpPr>
            <a:spLocks noGrp="1"/>
          </p:cNvSpPr>
          <p:nvPr>
            <p:ph type="ftr" sz="quarter" idx="11"/>
          </p:nvPr>
        </p:nvSpPr>
        <p:spPr/>
        <p:txBody>
          <a:bodyPr/>
          <a:p>
            <a:endParaRPr lang="zh-CN" altLang="en-US"/>
          </a:p>
        </p:txBody>
      </p:sp>
      <p:sp>
        <p:nvSpPr>
          <p:cNvPr id="1048823" name="灯片编号占位符 5"/>
          <p:cNvSpPr>
            <a:spLocks noGrp="1"/>
          </p:cNvSpPr>
          <p:nvPr>
            <p:ph type="sldNum" sz="quarter" idx="12"/>
          </p:nvPr>
        </p:nvSpPr>
        <p:spPr/>
        <p:txBody>
          <a:bodyPr/>
          <a:p>
            <a:fld id="{65DB9781-B8DC-4729-88D4-5F8BF4ABFBF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48" name=""/>
        <p:cNvGrpSpPr/>
        <p:nvPr/>
      </p:nvGrpSpPr>
      <p:grpSpPr>
        <a:xfrm>
          <a:off x="0" y="0"/>
          <a:ext cx="0" cy="0"/>
          <a:chOff x="0" y="0"/>
          <a:chExt cx="0" cy="0"/>
        </a:xfrm>
      </p:grpSpPr>
      <p:sp>
        <p:nvSpPr>
          <p:cNvPr id="1048824" name="标题 1"/>
          <p:cNvSpPr>
            <a:spLocks noGrp="1"/>
          </p:cNvSpPr>
          <p:nvPr>
            <p:ph type="title"/>
          </p:nvPr>
        </p:nvSpPr>
        <p:spPr/>
        <p:txBody>
          <a:bodyPr/>
          <a:p>
            <a:r>
              <a:rPr lang="zh-CN" altLang="en-US" smtClean="0"/>
              <a:t>单击此处编辑母版标题样式</a:t>
            </a:r>
            <a:endParaRPr lang="zh-CN" altLang="en-US"/>
          </a:p>
        </p:txBody>
      </p:sp>
      <p:sp>
        <p:nvSpPr>
          <p:cNvPr id="1048825" name="内容占位符 2"/>
          <p:cNvSpPr>
            <a:spLocks noGrp="1"/>
          </p:cNvSpPr>
          <p:nvPr>
            <p:ph sz="half" idx="1"/>
          </p:nvPr>
        </p:nvSpPr>
        <p:spPr>
          <a:xfrm>
            <a:off x="838200" y="1825625"/>
            <a:ext cx="5181600" cy="4351338"/>
          </a:xfrm>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826" name="内容占位符 3"/>
          <p:cNvSpPr>
            <a:spLocks noGrp="1"/>
          </p:cNvSpPr>
          <p:nvPr>
            <p:ph sz="half" idx="2"/>
          </p:nvPr>
        </p:nvSpPr>
        <p:spPr>
          <a:xfrm>
            <a:off x="6172200" y="1825625"/>
            <a:ext cx="5181600" cy="4351338"/>
          </a:xfrm>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827" name="日期占位符 4"/>
          <p:cNvSpPr>
            <a:spLocks noGrp="1"/>
          </p:cNvSpPr>
          <p:nvPr>
            <p:ph type="dt" sz="half" idx="10"/>
          </p:nvPr>
        </p:nvSpPr>
        <p:spPr/>
        <p:txBody>
          <a:bodyPr/>
          <a:p>
            <a:fld id="{0C1D1FB4-3C5A-4C94-827F-8B0D6651D042}" type="datetimeFigureOut">
              <a:rPr lang="zh-CN" altLang="en-US" smtClean="0"/>
            </a:fld>
            <a:endParaRPr lang="zh-CN" altLang="en-US"/>
          </a:p>
        </p:txBody>
      </p:sp>
      <p:sp>
        <p:nvSpPr>
          <p:cNvPr id="1048828" name="页脚占位符 5"/>
          <p:cNvSpPr>
            <a:spLocks noGrp="1"/>
          </p:cNvSpPr>
          <p:nvPr>
            <p:ph type="ftr" sz="quarter" idx="11"/>
          </p:nvPr>
        </p:nvSpPr>
        <p:spPr/>
        <p:txBody>
          <a:bodyPr/>
          <a:p>
            <a:endParaRPr lang="zh-CN" altLang="en-US"/>
          </a:p>
        </p:txBody>
      </p:sp>
      <p:sp>
        <p:nvSpPr>
          <p:cNvPr id="1048829" name="灯片编号占位符 6"/>
          <p:cNvSpPr>
            <a:spLocks noGrp="1"/>
          </p:cNvSpPr>
          <p:nvPr>
            <p:ph type="sldNum" sz="quarter" idx="12"/>
          </p:nvPr>
        </p:nvSpPr>
        <p:spPr/>
        <p:txBody>
          <a:bodyPr/>
          <a:p>
            <a:fld id="{65DB9781-B8DC-4729-88D4-5F8BF4ABFBFB}"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49" name=""/>
        <p:cNvGrpSpPr/>
        <p:nvPr/>
      </p:nvGrpSpPr>
      <p:grpSpPr>
        <a:xfrm>
          <a:off x="0" y="0"/>
          <a:ext cx="0" cy="0"/>
          <a:chOff x="0" y="0"/>
          <a:chExt cx="0" cy="0"/>
        </a:xfrm>
      </p:grpSpPr>
      <p:sp>
        <p:nvSpPr>
          <p:cNvPr id="1048830" name="标题 1"/>
          <p:cNvSpPr>
            <a:spLocks noGrp="1"/>
          </p:cNvSpPr>
          <p:nvPr>
            <p:ph type="title"/>
          </p:nvPr>
        </p:nvSpPr>
        <p:spPr>
          <a:xfrm>
            <a:off x="839788" y="365125"/>
            <a:ext cx="10515600" cy="1325563"/>
          </a:xfrm>
        </p:spPr>
        <p:txBody>
          <a:bodyPr/>
          <a:p>
            <a:r>
              <a:rPr lang="zh-CN" altLang="en-US" smtClean="0"/>
              <a:t>单击此处编辑母版标题样式</a:t>
            </a:r>
            <a:endParaRPr lang="zh-CN" altLang="en-US"/>
          </a:p>
        </p:txBody>
      </p:sp>
      <p:sp>
        <p:nvSpPr>
          <p:cNvPr id="1048831"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1048832" name="内容占位符 3"/>
          <p:cNvSpPr>
            <a:spLocks noGrp="1"/>
          </p:cNvSpPr>
          <p:nvPr>
            <p:ph sz="half" idx="2"/>
          </p:nvPr>
        </p:nvSpPr>
        <p:spPr>
          <a:xfrm>
            <a:off x="839788" y="2505075"/>
            <a:ext cx="5157787" cy="3684588"/>
          </a:xfrm>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833"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1048834" name="内容占位符 5"/>
          <p:cNvSpPr>
            <a:spLocks noGrp="1"/>
          </p:cNvSpPr>
          <p:nvPr>
            <p:ph sz="quarter" idx="4"/>
          </p:nvPr>
        </p:nvSpPr>
        <p:spPr>
          <a:xfrm>
            <a:off x="6172200" y="2505075"/>
            <a:ext cx="5183188" cy="3684588"/>
          </a:xfrm>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835" name="日期占位符 6"/>
          <p:cNvSpPr>
            <a:spLocks noGrp="1"/>
          </p:cNvSpPr>
          <p:nvPr>
            <p:ph type="dt" sz="half" idx="10"/>
          </p:nvPr>
        </p:nvSpPr>
        <p:spPr/>
        <p:txBody>
          <a:bodyPr/>
          <a:p>
            <a:fld id="{0C1D1FB4-3C5A-4C94-827F-8B0D6651D042}" type="datetimeFigureOut">
              <a:rPr lang="zh-CN" altLang="en-US" smtClean="0"/>
            </a:fld>
            <a:endParaRPr lang="zh-CN" altLang="en-US"/>
          </a:p>
        </p:txBody>
      </p:sp>
      <p:sp>
        <p:nvSpPr>
          <p:cNvPr id="1048836" name="页脚占位符 7"/>
          <p:cNvSpPr>
            <a:spLocks noGrp="1"/>
          </p:cNvSpPr>
          <p:nvPr>
            <p:ph type="ftr" sz="quarter" idx="11"/>
          </p:nvPr>
        </p:nvSpPr>
        <p:spPr/>
        <p:txBody>
          <a:bodyPr/>
          <a:p>
            <a:endParaRPr lang="zh-CN" altLang="en-US"/>
          </a:p>
        </p:txBody>
      </p:sp>
      <p:sp>
        <p:nvSpPr>
          <p:cNvPr id="1048837" name="灯片编号占位符 8"/>
          <p:cNvSpPr>
            <a:spLocks noGrp="1"/>
          </p:cNvSpPr>
          <p:nvPr>
            <p:ph type="sldNum" sz="quarter" idx="12"/>
          </p:nvPr>
        </p:nvSpPr>
        <p:spPr/>
        <p:txBody>
          <a:bodyPr/>
          <a:p>
            <a:fld id="{65DB9781-B8DC-4729-88D4-5F8BF4ABFBF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42" name=""/>
        <p:cNvGrpSpPr/>
        <p:nvPr/>
      </p:nvGrpSpPr>
      <p:grpSpPr>
        <a:xfrm>
          <a:off x="0" y="0"/>
          <a:ext cx="0" cy="0"/>
          <a:chOff x="0" y="0"/>
          <a:chExt cx="0" cy="0"/>
        </a:xfrm>
      </p:grpSpPr>
      <p:sp>
        <p:nvSpPr>
          <p:cNvPr id="1048794" name="标题 1"/>
          <p:cNvSpPr>
            <a:spLocks noGrp="1"/>
          </p:cNvSpPr>
          <p:nvPr>
            <p:ph type="title"/>
          </p:nvPr>
        </p:nvSpPr>
        <p:spPr/>
        <p:txBody>
          <a:bodyPr/>
          <a:p>
            <a:r>
              <a:rPr lang="zh-CN" altLang="en-US" smtClean="0"/>
              <a:t>单击此处编辑母版标题样式</a:t>
            </a:r>
            <a:endParaRPr lang="zh-CN" altLang="en-US"/>
          </a:p>
        </p:txBody>
      </p:sp>
      <p:sp>
        <p:nvSpPr>
          <p:cNvPr id="1048795" name="日期占位符 2"/>
          <p:cNvSpPr>
            <a:spLocks noGrp="1"/>
          </p:cNvSpPr>
          <p:nvPr>
            <p:ph type="dt" sz="half" idx="10"/>
          </p:nvPr>
        </p:nvSpPr>
        <p:spPr/>
        <p:txBody>
          <a:bodyPr/>
          <a:p>
            <a:fld id="{0C1D1FB4-3C5A-4C94-827F-8B0D6651D042}" type="datetimeFigureOut">
              <a:rPr lang="zh-CN" altLang="en-US" smtClean="0"/>
            </a:fld>
            <a:endParaRPr lang="zh-CN" altLang="en-US"/>
          </a:p>
        </p:txBody>
      </p:sp>
      <p:sp>
        <p:nvSpPr>
          <p:cNvPr id="1048796" name="页脚占位符 3"/>
          <p:cNvSpPr>
            <a:spLocks noGrp="1"/>
          </p:cNvSpPr>
          <p:nvPr>
            <p:ph type="ftr" sz="quarter" idx="11"/>
          </p:nvPr>
        </p:nvSpPr>
        <p:spPr/>
        <p:txBody>
          <a:bodyPr/>
          <a:p>
            <a:endParaRPr lang="zh-CN" altLang="en-US"/>
          </a:p>
        </p:txBody>
      </p:sp>
      <p:sp>
        <p:nvSpPr>
          <p:cNvPr id="1048797" name="灯片编号占位符 4"/>
          <p:cNvSpPr>
            <a:spLocks noGrp="1"/>
          </p:cNvSpPr>
          <p:nvPr>
            <p:ph type="sldNum" sz="quarter" idx="12"/>
          </p:nvPr>
        </p:nvSpPr>
        <p:spPr/>
        <p:txBody>
          <a:bodyPr/>
          <a:p>
            <a:fld id="{65DB9781-B8DC-4729-88D4-5F8BF4ABFBF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50" name=""/>
        <p:cNvGrpSpPr/>
        <p:nvPr/>
      </p:nvGrpSpPr>
      <p:grpSpPr>
        <a:xfrm>
          <a:off x="0" y="0"/>
          <a:ext cx="0" cy="0"/>
          <a:chOff x="0" y="0"/>
          <a:chExt cx="0" cy="0"/>
        </a:xfrm>
      </p:grpSpPr>
      <p:sp>
        <p:nvSpPr>
          <p:cNvPr id="1048838" name="日期占位符 1"/>
          <p:cNvSpPr>
            <a:spLocks noGrp="1"/>
          </p:cNvSpPr>
          <p:nvPr>
            <p:ph type="dt" sz="half" idx="10"/>
          </p:nvPr>
        </p:nvSpPr>
        <p:spPr/>
        <p:txBody>
          <a:bodyPr/>
          <a:p>
            <a:fld id="{0C1D1FB4-3C5A-4C94-827F-8B0D6651D042}" type="datetimeFigureOut">
              <a:rPr lang="zh-CN" altLang="en-US" smtClean="0"/>
            </a:fld>
            <a:endParaRPr lang="zh-CN" altLang="en-US"/>
          </a:p>
        </p:txBody>
      </p:sp>
      <p:sp>
        <p:nvSpPr>
          <p:cNvPr id="1048839" name="页脚占位符 2"/>
          <p:cNvSpPr>
            <a:spLocks noGrp="1"/>
          </p:cNvSpPr>
          <p:nvPr>
            <p:ph type="ftr" sz="quarter" idx="11"/>
          </p:nvPr>
        </p:nvSpPr>
        <p:spPr/>
        <p:txBody>
          <a:bodyPr/>
          <a:p>
            <a:endParaRPr lang="zh-CN" altLang="en-US"/>
          </a:p>
        </p:txBody>
      </p:sp>
      <p:sp>
        <p:nvSpPr>
          <p:cNvPr id="1048840" name="灯片编号占位符 3"/>
          <p:cNvSpPr>
            <a:spLocks noGrp="1"/>
          </p:cNvSpPr>
          <p:nvPr>
            <p:ph type="sldNum" sz="quarter" idx="12"/>
          </p:nvPr>
        </p:nvSpPr>
        <p:spPr/>
        <p:txBody>
          <a:bodyPr/>
          <a:p>
            <a:fld id="{65DB9781-B8DC-4729-88D4-5F8BF4ABFBF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51" name=""/>
        <p:cNvGrpSpPr/>
        <p:nvPr/>
      </p:nvGrpSpPr>
      <p:grpSpPr>
        <a:xfrm>
          <a:off x="0" y="0"/>
          <a:ext cx="0" cy="0"/>
          <a:chOff x="0" y="0"/>
          <a:chExt cx="0" cy="0"/>
        </a:xfrm>
      </p:grpSpPr>
      <p:sp>
        <p:nvSpPr>
          <p:cNvPr id="1048841"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1048842"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843"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1048844" name="日期占位符 4"/>
          <p:cNvSpPr>
            <a:spLocks noGrp="1"/>
          </p:cNvSpPr>
          <p:nvPr>
            <p:ph type="dt" sz="half" idx="10"/>
          </p:nvPr>
        </p:nvSpPr>
        <p:spPr/>
        <p:txBody>
          <a:bodyPr/>
          <a:p>
            <a:fld id="{0C1D1FB4-3C5A-4C94-827F-8B0D6651D042}" type="datetimeFigureOut">
              <a:rPr lang="zh-CN" altLang="en-US" smtClean="0"/>
            </a:fld>
            <a:endParaRPr lang="zh-CN" altLang="en-US"/>
          </a:p>
        </p:txBody>
      </p:sp>
      <p:sp>
        <p:nvSpPr>
          <p:cNvPr id="1048845" name="页脚占位符 5"/>
          <p:cNvSpPr>
            <a:spLocks noGrp="1"/>
          </p:cNvSpPr>
          <p:nvPr>
            <p:ph type="ftr" sz="quarter" idx="11"/>
          </p:nvPr>
        </p:nvSpPr>
        <p:spPr/>
        <p:txBody>
          <a:bodyPr/>
          <a:p>
            <a:endParaRPr lang="zh-CN" altLang="en-US"/>
          </a:p>
        </p:txBody>
      </p:sp>
      <p:sp>
        <p:nvSpPr>
          <p:cNvPr id="1048846" name="灯片编号占位符 6"/>
          <p:cNvSpPr>
            <a:spLocks noGrp="1"/>
          </p:cNvSpPr>
          <p:nvPr>
            <p:ph type="sldNum" sz="quarter" idx="12"/>
          </p:nvPr>
        </p:nvSpPr>
        <p:spPr/>
        <p:txBody>
          <a:bodyPr/>
          <a:p>
            <a:fld id="{65DB9781-B8DC-4729-88D4-5F8BF4ABFBF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45" name=""/>
        <p:cNvGrpSpPr/>
        <p:nvPr/>
      </p:nvGrpSpPr>
      <p:grpSpPr>
        <a:xfrm>
          <a:off x="0" y="0"/>
          <a:ext cx="0" cy="0"/>
          <a:chOff x="0" y="0"/>
          <a:chExt cx="0" cy="0"/>
        </a:xfrm>
      </p:grpSpPr>
      <p:sp>
        <p:nvSpPr>
          <p:cNvPr id="1048808"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1048809"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1048810"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1048811" name="日期占位符 4"/>
          <p:cNvSpPr>
            <a:spLocks noGrp="1"/>
          </p:cNvSpPr>
          <p:nvPr>
            <p:ph type="dt" sz="half" idx="10"/>
          </p:nvPr>
        </p:nvSpPr>
        <p:spPr/>
        <p:txBody>
          <a:bodyPr/>
          <a:p>
            <a:fld id="{0C1D1FB4-3C5A-4C94-827F-8B0D6651D042}" type="datetimeFigureOut">
              <a:rPr lang="zh-CN" altLang="en-US" smtClean="0"/>
            </a:fld>
            <a:endParaRPr lang="zh-CN" altLang="en-US"/>
          </a:p>
        </p:txBody>
      </p:sp>
      <p:sp>
        <p:nvSpPr>
          <p:cNvPr id="1048812" name="页脚占位符 5"/>
          <p:cNvSpPr>
            <a:spLocks noGrp="1"/>
          </p:cNvSpPr>
          <p:nvPr>
            <p:ph type="ftr" sz="quarter" idx="11"/>
          </p:nvPr>
        </p:nvSpPr>
        <p:spPr/>
        <p:txBody>
          <a:bodyPr/>
          <a:p>
            <a:endParaRPr lang="zh-CN" altLang="en-US"/>
          </a:p>
        </p:txBody>
      </p:sp>
      <p:sp>
        <p:nvSpPr>
          <p:cNvPr id="1048813" name="灯片编号占位符 6"/>
          <p:cNvSpPr>
            <a:spLocks noGrp="1"/>
          </p:cNvSpPr>
          <p:nvPr>
            <p:ph type="sldNum" sz="quarter" idx="12"/>
          </p:nvPr>
        </p:nvSpPr>
        <p:spPr/>
        <p:txBody>
          <a:bodyPr/>
          <a:p>
            <a:fld id="{65DB9781-B8DC-4729-88D4-5F8BF4ABFBFB}"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1" name=""/>
        <p:cNvGrpSpPr/>
        <p:nvPr/>
      </p:nvGrpSpPr>
      <p:grpSpPr>
        <a:xfrm>
          <a:off x="0" y="0"/>
          <a:ext cx="0" cy="0"/>
          <a:chOff x="0" y="0"/>
          <a:chExt cx="0" cy="0"/>
        </a:xfrm>
      </p:grpSpPr>
      <p:sp>
        <p:nvSpPr>
          <p:cNvPr id="1048576"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p>
            <a:r>
              <a:rPr lang="zh-CN" altLang="en-US" smtClean="0"/>
              <a:t>单击此处编辑母版标题样式</a:t>
            </a:r>
            <a:endParaRPr lang="zh-CN" altLang="en-US"/>
          </a:p>
        </p:txBody>
      </p:sp>
      <p:sp>
        <p:nvSpPr>
          <p:cNvPr id="1048577"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578"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1D1FB4-3C5A-4C94-827F-8B0D6651D042}" type="datetimeFigureOut">
              <a:rPr lang="zh-CN" altLang="en-US" smtClean="0"/>
            </a:fld>
            <a:endParaRPr lang="zh-CN" altLang="en-US"/>
          </a:p>
        </p:txBody>
      </p:sp>
      <p:sp>
        <p:nvSpPr>
          <p:cNvPr id="104857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1048580"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DB9781-B8DC-4729-88D4-5F8BF4ABFBF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7.xml"/><Relationship Id="rId1" Type="http://schemas.openxmlformats.org/officeDocument/2006/relationships/tags" Target="../tags/tag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slideLayout" Target="../slideLayouts/slideLayout1.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8.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12.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jpeg"/><Relationship Id="rId1" Type="http://schemas.openxmlformats.org/officeDocument/2006/relationships/image" Target="../media/image16.jpe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24" name=""/>
        <p:cNvGrpSpPr/>
        <p:nvPr/>
      </p:nvGrpSpPr>
      <p:grpSpPr>
        <a:xfrm>
          <a:off x="0" y="0"/>
          <a:ext cx="0" cy="0"/>
          <a:chOff x="0" y="0"/>
          <a:chExt cx="0" cy="0"/>
        </a:xfrm>
      </p:grpSpPr>
      <p:sp>
        <p:nvSpPr>
          <p:cNvPr id="1048586" name="任意多边形 23"/>
          <p:cNvSpPr/>
          <p:nvPr/>
        </p:nvSpPr>
        <p:spPr>
          <a:xfrm>
            <a:off x="4462819" y="0"/>
            <a:ext cx="4667533" cy="2435418"/>
          </a:xfrm>
          <a:custGeom>
            <a:avLst/>
            <a:gdLst>
              <a:gd name="connsiteX0" fmla="*/ 0 w 4667533"/>
              <a:gd name="connsiteY0" fmla="*/ 0 h 2435418"/>
              <a:gd name="connsiteX1" fmla="*/ 4667533 w 4667533"/>
              <a:gd name="connsiteY1" fmla="*/ 0 h 2435418"/>
              <a:gd name="connsiteX2" fmla="*/ 2320137 w 4667533"/>
              <a:gd name="connsiteY2" fmla="*/ 2435418 h 2435418"/>
            </a:gdLst>
            <a:ahLst/>
            <a:cxnLst>
              <a:cxn ang="0">
                <a:pos x="connsiteX0" y="connsiteY0"/>
              </a:cxn>
              <a:cxn ang="0">
                <a:pos x="connsiteX1" y="connsiteY1"/>
              </a:cxn>
              <a:cxn ang="0">
                <a:pos x="connsiteX2" y="connsiteY2"/>
              </a:cxn>
            </a:cxnLst>
            <a:rect l="l" t="t" r="r" b="b"/>
            <a:pathLst>
              <a:path w="4667533" h="2435418">
                <a:moveTo>
                  <a:pt x="0" y="0"/>
                </a:moveTo>
                <a:lnTo>
                  <a:pt x="4667533" y="0"/>
                </a:lnTo>
                <a:lnTo>
                  <a:pt x="2320137" y="2435418"/>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2097152" name="图片 18"/>
          <p:cNvPicPr>
            <a:picLocks noChangeAspect="1"/>
          </p:cNvPicPr>
          <p:nvPr/>
        </p:nvPicPr>
        <p:blipFill>
          <a:blip r:embed="rId1" cstate="print"/>
          <a:srcRect l="14030"/>
          <a:stretch>
            <a:fillRect/>
          </a:stretch>
        </p:blipFill>
        <p:spPr>
          <a:xfrm>
            <a:off x="8612505" y="-316865"/>
            <a:ext cx="4112260" cy="7174865"/>
          </a:xfrm>
          <a:custGeom>
            <a:avLst/>
            <a:gdLst>
              <a:gd name="connsiteX0" fmla="*/ 3518458 w 3930554"/>
              <a:gd name="connsiteY0" fmla="*/ 0 h 6857999"/>
              <a:gd name="connsiteX1" fmla="*/ 3930554 w 3930554"/>
              <a:gd name="connsiteY1" fmla="*/ 0 h 6857999"/>
              <a:gd name="connsiteX2" fmla="*/ 3930554 w 3930554"/>
              <a:gd name="connsiteY2" fmla="*/ 6857999 h 6857999"/>
              <a:gd name="connsiteX3" fmla="*/ 2756692 w 3930554"/>
              <a:gd name="connsiteY3" fmla="*/ 6857999 h 6857999"/>
              <a:gd name="connsiteX4" fmla="*/ 0 w 3930554"/>
              <a:gd name="connsiteY4" fmla="*/ 3845260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30554" h="6857999">
                <a:moveTo>
                  <a:pt x="3518458" y="0"/>
                </a:moveTo>
                <a:lnTo>
                  <a:pt x="3930554" y="0"/>
                </a:lnTo>
                <a:lnTo>
                  <a:pt x="3930554" y="6857999"/>
                </a:lnTo>
                <a:lnTo>
                  <a:pt x="2756692" y="6857999"/>
                </a:lnTo>
                <a:lnTo>
                  <a:pt x="0" y="3845260"/>
                </a:lnTo>
                <a:close/>
              </a:path>
            </a:pathLst>
          </a:custGeom>
        </p:spPr>
      </p:pic>
      <p:sp>
        <p:nvSpPr>
          <p:cNvPr id="1048587" name="等腰三角形 3"/>
          <p:cNvSpPr/>
          <p:nvPr/>
        </p:nvSpPr>
        <p:spPr>
          <a:xfrm flipV="1">
            <a:off x="6428097" y="0"/>
            <a:ext cx="5540990" cy="3070746"/>
          </a:xfrm>
          <a:prstGeom prst="triangle">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588"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28" name="直接连接符 29"/>
          <p:cNvCxnSpPr/>
          <p:nvPr/>
        </p:nvCxnSpPr>
        <p:spPr>
          <a:xfrm>
            <a:off x="3971498" y="0"/>
            <a:ext cx="3152633" cy="3274828"/>
          </a:xfrm>
          <a:prstGeom prst="line">
            <a:avLst/>
          </a:prstGeom>
          <a:ln w="12700">
            <a:solidFill>
              <a:srgbClr val="11758B"/>
            </a:solidFill>
          </a:ln>
        </p:spPr>
        <p:style>
          <a:lnRef idx="1">
            <a:schemeClr val="accent1"/>
          </a:lnRef>
          <a:fillRef idx="0">
            <a:schemeClr val="accent1"/>
          </a:fillRef>
          <a:effectRef idx="0">
            <a:schemeClr val="accent1"/>
          </a:effectRef>
          <a:fontRef idx="minor">
            <a:schemeClr val="tx1"/>
          </a:fontRef>
        </p:style>
      </p:cxnSp>
      <p:cxnSp>
        <p:nvCxnSpPr>
          <p:cNvPr id="3145729" name="直接连接符 30"/>
          <p:cNvCxnSpPr/>
          <p:nvPr/>
        </p:nvCxnSpPr>
        <p:spPr>
          <a:xfrm>
            <a:off x="6441743" y="1201002"/>
            <a:ext cx="3138985" cy="3316407"/>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cxnSp>
        <p:nvCxnSpPr>
          <p:cNvPr id="3145730"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589" name="文本框 42"/>
          <p:cNvSpPr txBox="1"/>
          <p:nvPr/>
        </p:nvSpPr>
        <p:spPr>
          <a:xfrm>
            <a:off x="504996" y="3104411"/>
            <a:ext cx="8107680" cy="829945"/>
          </a:xfrm>
          <a:prstGeom prst="rect">
            <a:avLst/>
          </a:prstGeom>
          <a:noFill/>
        </p:spPr>
        <p:txBody>
          <a:bodyPr wrap="none" rtlCol="0">
            <a:spAutoFit/>
          </a:bodyPr>
          <a:p>
            <a:pPr algn="l"/>
            <a:r>
              <a:rPr lang="zh-CN" altLang="en-US" sz="4800" dirty="0">
                <a:solidFill>
                  <a:schemeClr val="tx1">
                    <a:lumMod val="75000"/>
                    <a:lumOff val="25000"/>
                  </a:schemeClr>
                </a:solidFill>
                <a:latin typeface="黑体" panose="02010609060101010101" pitchFamily="49" charset="-122"/>
                <a:ea typeface="黑体" panose="02010609060101010101" pitchFamily="49" charset="-122"/>
              </a:rPr>
              <a:t>校（园）方综合保险业务介绍</a:t>
            </a:r>
            <a:endParaRPr lang="zh-CN" altLang="en-US" sz="4800" dirty="0">
              <a:solidFill>
                <a:schemeClr val="tx1">
                  <a:lumMod val="75000"/>
                  <a:lumOff val="25000"/>
                </a:schemeClr>
              </a:solidFill>
              <a:latin typeface="黑体" panose="02010609060101010101" pitchFamily="49" charset="-122"/>
              <a:ea typeface="黑体" panose="02010609060101010101" pitchFamily="49" charset="-122"/>
            </a:endParaRPr>
          </a:p>
        </p:txBody>
      </p:sp>
      <p:sp>
        <p:nvSpPr>
          <p:cNvPr id="1048590" name="文本框 43"/>
          <p:cNvSpPr txBox="1"/>
          <p:nvPr/>
        </p:nvSpPr>
        <p:spPr>
          <a:xfrm>
            <a:off x="504968" y="2388358"/>
            <a:ext cx="3230880" cy="583565"/>
          </a:xfrm>
          <a:prstGeom prst="rect">
            <a:avLst/>
          </a:prstGeom>
          <a:noFill/>
        </p:spPr>
        <p:txBody>
          <a:bodyPr wrap="none" rtlCol="0">
            <a:spAutoFit/>
          </a:bodyPr>
          <a:p>
            <a:pPr algn="l"/>
            <a:r>
              <a:rPr lang="en-US" altLang="zh-CN" sz="3200" dirty="0" smtClean="0">
                <a:solidFill>
                  <a:schemeClr val="tx1">
                    <a:lumMod val="65000"/>
                    <a:lumOff val="35000"/>
                  </a:schemeClr>
                </a:solidFill>
                <a:latin typeface="黑体" panose="02010609060101010101" pitchFamily="49" charset="-122"/>
                <a:ea typeface="黑体" panose="02010609060101010101" pitchFamily="49" charset="-122"/>
              </a:rPr>
              <a:t>Campus Security</a:t>
            </a:r>
            <a:endParaRPr lang="en-US" altLang="zh-CN" sz="3200" dirty="0" smtClean="0">
              <a:solidFill>
                <a:schemeClr val="tx1">
                  <a:lumMod val="65000"/>
                  <a:lumOff val="35000"/>
                </a:schemeClr>
              </a:solidFill>
              <a:latin typeface="黑体" panose="02010609060101010101" pitchFamily="49" charset="-122"/>
              <a:ea typeface="黑体" panose="02010609060101010101" pitchFamily="49" charset="-122"/>
            </a:endParaRPr>
          </a:p>
        </p:txBody>
      </p:sp>
      <p:sp>
        <p:nvSpPr>
          <p:cNvPr id="1048592" name="矩形 45"/>
          <p:cNvSpPr/>
          <p:nvPr/>
        </p:nvSpPr>
        <p:spPr>
          <a:xfrm>
            <a:off x="617220" y="4067175"/>
            <a:ext cx="4102100" cy="450215"/>
          </a:xfrm>
          <a:prstGeom prst="rect">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594" name="文本框 47"/>
          <p:cNvSpPr txBox="1"/>
          <p:nvPr/>
        </p:nvSpPr>
        <p:spPr>
          <a:xfrm>
            <a:off x="764540" y="4093210"/>
            <a:ext cx="4020185" cy="368300"/>
          </a:xfrm>
          <a:prstGeom prst="rect">
            <a:avLst/>
          </a:prstGeom>
          <a:noFill/>
        </p:spPr>
        <p:txBody>
          <a:bodyPr wrap="square" rtlCol="0">
            <a:spAutoFit/>
          </a:bodyPr>
          <a:p>
            <a:r>
              <a:rPr lang="zh-CN" altLang="en-US" dirty="0">
                <a:solidFill>
                  <a:schemeClr val="bg1"/>
                </a:solidFill>
                <a:latin typeface="黑体" panose="02010609060101010101" pitchFamily="49" charset="-122"/>
                <a:ea typeface="黑体" panose="02010609060101010101" pitchFamily="49" charset="-122"/>
              </a:rPr>
              <a:t>东方大地（武汉）保险经纪有限公司</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48589"/>
                                        </p:tgtEl>
                                        <p:attrNameLst>
                                          <p:attrName>style.visibility</p:attrName>
                                        </p:attrNameLst>
                                      </p:cBhvr>
                                      <p:to>
                                        <p:strVal val="visible"/>
                                      </p:to>
                                    </p:set>
                                    <p:animEffect transition="in" filter="wipe(down)">
                                      <p:cBhvr>
                                        <p:cTn id="7" dur="500"/>
                                        <p:tgtEl>
                                          <p:spTgt spid="10485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589"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2" name=""/>
        <p:cNvGrpSpPr/>
        <p:nvPr/>
      </p:nvGrpSpPr>
      <p:grpSpPr>
        <a:xfrm>
          <a:off x="0" y="0"/>
          <a:ext cx="0" cy="0"/>
          <a:chOff x="0" y="0"/>
          <a:chExt cx="0" cy="0"/>
        </a:xfrm>
      </p:grpSpPr>
      <p:sp>
        <p:nvSpPr>
          <p:cNvPr id="1048636"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37"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37"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38"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39"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40" name="文本框 4"/>
          <p:cNvSpPr txBox="1"/>
          <p:nvPr/>
        </p:nvSpPr>
        <p:spPr>
          <a:xfrm>
            <a:off x="996315" y="382270"/>
            <a:ext cx="9048115" cy="477520"/>
          </a:xfrm>
          <a:prstGeom prst="rect">
            <a:avLst/>
          </a:prstGeom>
          <a:noFill/>
        </p:spPr>
        <p:txBody>
          <a:bodyPr wrap="none" rtlCol="0">
            <a:noAutofit/>
          </a:bodyPr>
          <a:p>
            <a:pPr algn="l"/>
            <a:r>
              <a:rPr lang="zh-CN" altLang="en-US" sz="2400" dirty="0">
                <a:latin typeface="黑体" panose="02010609060101010101" pitchFamily="49" charset="-122"/>
                <a:ea typeface="黑体" panose="02010609060101010101" pitchFamily="49" charset="-122"/>
                <a:sym typeface="+mn-ea"/>
              </a:rPr>
              <a:t>校园保险工作的目的和意义</a:t>
            </a:r>
            <a:r>
              <a:rPr lang="en-US" altLang="zh-CN" sz="2400" dirty="0">
                <a:latin typeface="黑体" panose="02010609060101010101" pitchFamily="49" charset="-122"/>
                <a:ea typeface="黑体" panose="02010609060101010101" pitchFamily="49" charset="-122"/>
                <a:sym typeface="+mn-ea"/>
              </a:rPr>
              <a:t>--</a:t>
            </a:r>
            <a:r>
              <a:rPr lang="zh-CN" altLang="en-US" sz="2400" dirty="0">
                <a:latin typeface="黑体" panose="02010609060101010101" pitchFamily="49" charset="-122"/>
                <a:ea typeface="黑体" panose="02010609060101010101" pitchFamily="49" charset="-122"/>
                <a:sym typeface="+mn-ea"/>
              </a:rPr>
              <a:t>典型案例</a:t>
            </a:r>
            <a:endParaRPr lang="zh-CN" altLang="en-US" sz="2400" dirty="0">
              <a:latin typeface="黑体" panose="02010609060101010101" pitchFamily="49" charset="-122"/>
              <a:ea typeface="黑体" panose="02010609060101010101" pitchFamily="49" charset="-122"/>
            </a:endParaRPr>
          </a:p>
          <a:p>
            <a:endParaRPr lang="zh-CN" altLang="en-US" sz="2400" dirty="0">
              <a:latin typeface="黑体" panose="02010609060101010101" pitchFamily="49" charset="-122"/>
              <a:ea typeface="黑体" panose="02010609060101010101" pitchFamily="49" charset="-122"/>
            </a:endParaRPr>
          </a:p>
        </p:txBody>
      </p:sp>
      <p:sp>
        <p:nvSpPr>
          <p:cNvPr id="1048641" name="矩形 2"/>
          <p:cNvSpPr/>
          <p:nvPr/>
        </p:nvSpPr>
        <p:spPr>
          <a:xfrm>
            <a:off x="1310005" y="1340485"/>
            <a:ext cx="9381490" cy="5052060"/>
          </a:xfrm>
          <a:prstGeom prst="rect">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457200" indent="457200" algn="l" fontAlgn="auto">
              <a:lnSpc>
                <a:spcPct val="150000"/>
              </a:lnSpc>
              <a:extLst>
                <a:ext uri="{35155182-B16C-46BC-9424-99874614C6A1}">
                  <wpsdc:marlchars xmlns:wpsdc="http://www.wps.cn/officeDocument/2017/drawingmlCustomData" val="200" checksum="2975741746"/>
                </a:ext>
              </a:extLst>
            </a:pPr>
            <a:r>
              <a:rPr lang="zh-CN" altLang="en-US" sz="2000"/>
              <a:t>2021年9月25日，我公司驻校服务人员接到芭蕉侗族乡中心小学二年级谭珺文班主任老师的电话,该班学生谭珺文生病住院 了，怎么办?我们让老师不要着急，转告家长通过 95518转寿险的服务电话进行报案，然后安心在医院给孩子治疗，治疗出院后再联系我们进行理赔。2021年12月12日，谭珺文家长在我公司提交因间断性抽搐3次入院检查诊断脑室肿瘤，症状性癫痫，梗阻性脑积水的理赔申请。我公司于2021年12月15日将学平险住院医疗保险金3000元，学生重大疾病保险(C款)40000元，合计43000 元理赔款打入家长提供的银行账户,对于学校宣传学平险给于了高度肯定，对我们人保寿险的理赔服务及时效也非常满意。家长说:如果不是学校宣传、引导家长投保，我都不知道孩子后期的高额治疗费用从哪里来。(人民人寿理赔案例摘选)</a:t>
            </a:r>
            <a:endParaRPr lang="zh-CN" altLang="en-US" sz="2000"/>
          </a:p>
        </p:txBody>
      </p:sp>
    </p:spTree>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3" name=""/>
        <p:cNvGrpSpPr/>
        <p:nvPr/>
      </p:nvGrpSpPr>
      <p:grpSpPr>
        <a:xfrm>
          <a:off x="0" y="0"/>
          <a:ext cx="0" cy="0"/>
          <a:chOff x="0" y="0"/>
          <a:chExt cx="0" cy="0"/>
        </a:xfrm>
      </p:grpSpPr>
      <p:sp>
        <p:nvSpPr>
          <p:cNvPr id="1048657" name="矩形 16"/>
          <p:cNvSpPr/>
          <p:nvPr/>
        </p:nvSpPr>
        <p:spPr>
          <a:xfrm>
            <a:off x="5691118" y="2688610"/>
            <a:ext cx="3957850" cy="1037229"/>
          </a:xfrm>
          <a:prstGeom prst="rect">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58" name="矩形 1"/>
          <p:cNvSpPr/>
          <p:nvPr/>
        </p:nvSpPr>
        <p:spPr>
          <a:xfrm>
            <a:off x="8966579" y="368489"/>
            <a:ext cx="3225421" cy="3016154"/>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59"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40"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60" name="矩形 1"/>
          <p:cNvSpPr/>
          <p:nvPr/>
        </p:nvSpPr>
        <p:spPr>
          <a:xfrm>
            <a:off x="8966578" y="0"/>
            <a:ext cx="3225421" cy="3016154"/>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61" name="文本框 2"/>
          <p:cNvSpPr txBox="1"/>
          <p:nvPr/>
        </p:nvSpPr>
        <p:spPr>
          <a:xfrm>
            <a:off x="6209732" y="2811438"/>
            <a:ext cx="2722880" cy="768350"/>
          </a:xfrm>
          <a:prstGeom prst="rect">
            <a:avLst/>
          </a:prstGeom>
          <a:noFill/>
        </p:spPr>
        <p:txBody>
          <a:bodyPr wrap="none" rtlCol="0">
            <a:spAutoFit/>
          </a:bodyPr>
          <a:p>
            <a:pPr algn="l"/>
            <a:r>
              <a:rPr lang="zh-CN" altLang="en-US" sz="4400" spc="600" dirty="0" smtClean="0">
                <a:solidFill>
                  <a:schemeClr val="bg1"/>
                </a:solidFill>
                <a:latin typeface="黑体" panose="02010609060101010101" pitchFamily="49" charset="-122"/>
                <a:ea typeface="黑体" panose="02010609060101010101" pitchFamily="49" charset="-122"/>
              </a:rPr>
              <a:t>政策依据</a:t>
            </a:r>
            <a:endParaRPr lang="zh-CN" altLang="en-US" sz="4400" spc="600" dirty="0" smtClean="0">
              <a:solidFill>
                <a:schemeClr val="bg1"/>
              </a:solidFill>
              <a:latin typeface="黑体" panose="02010609060101010101" pitchFamily="49" charset="-122"/>
              <a:ea typeface="黑体" panose="02010609060101010101" pitchFamily="49" charset="-122"/>
            </a:endParaRPr>
          </a:p>
        </p:txBody>
      </p:sp>
      <p:sp>
        <p:nvSpPr>
          <p:cNvPr id="1048662" name="矩形 35"/>
          <p:cNvSpPr/>
          <p:nvPr/>
        </p:nvSpPr>
        <p:spPr>
          <a:xfrm>
            <a:off x="1678675" y="2688608"/>
            <a:ext cx="4026088" cy="1037231"/>
          </a:xfrm>
          <a:prstGeom prst="rect">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63" name="文本框 17"/>
          <p:cNvSpPr txBox="1"/>
          <p:nvPr/>
        </p:nvSpPr>
        <p:spPr>
          <a:xfrm>
            <a:off x="2442950" y="2715902"/>
            <a:ext cx="2837179" cy="777240"/>
          </a:xfrm>
          <a:prstGeom prst="rect">
            <a:avLst/>
          </a:prstGeom>
          <a:noFill/>
        </p:spPr>
        <p:txBody>
          <a:bodyPr wrap="none" rtlCol="0">
            <a:spAutoFit/>
          </a:bodyPr>
          <a:p>
            <a:r>
              <a:rPr lang="en-US" altLang="zh-CN" sz="5400" dirty="0" smtClean="0">
                <a:solidFill>
                  <a:schemeClr val="bg1"/>
                </a:solidFill>
                <a:latin typeface="黑体" panose="02010609060101010101" pitchFamily="49" charset="-122"/>
                <a:ea typeface="黑体" panose="02010609060101010101" pitchFamily="49" charset="-122"/>
              </a:rPr>
              <a:t>PART 02</a:t>
            </a:r>
            <a:endParaRPr lang="zh-CN" altLang="en-US" sz="5400" dirty="0">
              <a:solidFill>
                <a:schemeClr val="bg1"/>
              </a:solidFill>
              <a:latin typeface="黑体" panose="02010609060101010101" pitchFamily="49" charset="-122"/>
              <a:ea typeface="黑体" panose="02010609060101010101" pitchFamily="49" charset="-122"/>
            </a:endParaRPr>
          </a:p>
        </p:txBody>
      </p:sp>
      <p:cxnSp>
        <p:nvCxnSpPr>
          <p:cNvPr id="3145741" name="直接连接符 19"/>
          <p:cNvCxnSpPr/>
          <p:nvPr/>
        </p:nvCxnSpPr>
        <p:spPr>
          <a:xfrm>
            <a:off x="1678675" y="3848668"/>
            <a:ext cx="8011235" cy="0"/>
          </a:xfrm>
          <a:prstGeom prst="line">
            <a:avLst/>
          </a:prstGeom>
          <a:ln>
            <a:solidFill>
              <a:srgbClr val="11758B"/>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48663"/>
                                        </p:tgtEl>
                                        <p:attrNameLst>
                                          <p:attrName>style.visibility</p:attrName>
                                        </p:attrNameLst>
                                      </p:cBhvr>
                                      <p:to>
                                        <p:strVal val="visible"/>
                                      </p:to>
                                    </p:set>
                                    <p:animEffect transition="in" filter="wipe(down)">
                                      <p:cBhvr>
                                        <p:cTn id="7" dur="500"/>
                                        <p:tgtEl>
                                          <p:spTgt spid="104866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48661"/>
                                        </p:tgtEl>
                                        <p:attrNameLst>
                                          <p:attrName>style.visibility</p:attrName>
                                        </p:attrNameLst>
                                      </p:cBhvr>
                                      <p:to>
                                        <p:strVal val="visible"/>
                                      </p:to>
                                    </p:set>
                                    <p:animEffect transition="in" filter="wipe(down)">
                                      <p:cBhvr>
                                        <p:cTn id="10" dur="500"/>
                                        <p:tgtEl>
                                          <p:spTgt spid="10486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61" grpId="0"/>
      <p:bldP spid="104866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5" name=""/>
        <p:cNvGrpSpPr/>
        <p:nvPr/>
      </p:nvGrpSpPr>
      <p:grpSpPr>
        <a:xfrm>
          <a:off x="0" y="0"/>
          <a:ext cx="0" cy="0"/>
          <a:chOff x="0" y="0"/>
          <a:chExt cx="0" cy="0"/>
        </a:xfrm>
      </p:grpSpPr>
      <p:sp>
        <p:nvSpPr>
          <p:cNvPr id="1048684"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85"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43"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86"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87"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88" name="文本框 4"/>
          <p:cNvSpPr txBox="1"/>
          <p:nvPr/>
        </p:nvSpPr>
        <p:spPr>
          <a:xfrm>
            <a:off x="996287" y="382137"/>
            <a:ext cx="1402080" cy="460375"/>
          </a:xfrm>
          <a:prstGeom prst="rect">
            <a:avLst/>
          </a:prstGeom>
          <a:noFill/>
        </p:spPr>
        <p:txBody>
          <a:bodyPr wrap="none" rtlCol="0">
            <a:spAutoFit/>
          </a:bodyPr>
          <a:p>
            <a:pPr algn="l"/>
            <a:r>
              <a:rPr lang="zh-CN" altLang="en-US" sz="2400" dirty="0" smtClean="0">
                <a:latin typeface="黑体" panose="02010609060101010101" pitchFamily="49" charset="-122"/>
                <a:ea typeface="黑体" panose="02010609060101010101" pitchFamily="49" charset="-122"/>
              </a:rPr>
              <a:t>政策依据</a:t>
            </a:r>
            <a:endParaRPr lang="zh-CN" altLang="en-US" sz="2400" dirty="0">
              <a:latin typeface="黑体" panose="02010609060101010101" pitchFamily="49" charset="-122"/>
              <a:ea typeface="黑体" panose="02010609060101010101" pitchFamily="49" charset="-122"/>
            </a:endParaRPr>
          </a:p>
        </p:txBody>
      </p:sp>
      <p:sp>
        <p:nvSpPr>
          <p:cNvPr id="1048693" name="文本框 8"/>
          <p:cNvSpPr txBox="1"/>
          <p:nvPr/>
        </p:nvSpPr>
        <p:spPr>
          <a:xfrm>
            <a:off x="5254388" y="5022376"/>
            <a:ext cx="1980029" cy="523220"/>
          </a:xfrm>
          <a:prstGeom prst="rect">
            <a:avLst/>
          </a:prstGeom>
          <a:noFill/>
        </p:spPr>
        <p:txBody>
          <a:bodyPr wrap="none" rtlCol="0">
            <a:spAutoFit/>
          </a:bodyPr>
          <a:p>
            <a:r>
              <a:rPr lang="zh-CN" altLang="en-US" sz="2800" dirty="0" smtClean="0">
                <a:solidFill>
                  <a:schemeClr val="bg1"/>
                </a:solidFill>
                <a:latin typeface="黑体" panose="02010609060101010101" pitchFamily="49" charset="-122"/>
                <a:ea typeface="黑体" panose="02010609060101010101" pitchFamily="49" charset="-122"/>
              </a:rPr>
              <a:t>输入关键词</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1048694" name="文本框 16"/>
          <p:cNvSpPr txBox="1"/>
          <p:nvPr/>
        </p:nvSpPr>
        <p:spPr>
          <a:xfrm>
            <a:off x="8557146" y="5022376"/>
            <a:ext cx="1980029" cy="523220"/>
          </a:xfrm>
          <a:prstGeom prst="rect">
            <a:avLst/>
          </a:prstGeom>
          <a:noFill/>
        </p:spPr>
        <p:txBody>
          <a:bodyPr wrap="none" rtlCol="0">
            <a:spAutoFit/>
          </a:bodyPr>
          <a:p>
            <a:r>
              <a:rPr lang="zh-CN" altLang="en-US" sz="2800" dirty="0" smtClean="0">
                <a:solidFill>
                  <a:schemeClr val="bg1"/>
                </a:solidFill>
                <a:latin typeface="黑体" panose="02010609060101010101" pitchFamily="49" charset="-122"/>
                <a:ea typeface="黑体" panose="02010609060101010101" pitchFamily="49" charset="-122"/>
              </a:rPr>
              <a:t>输入关键词</a:t>
            </a:r>
            <a:endParaRPr lang="zh-CN" altLang="en-US" sz="2800" dirty="0">
              <a:solidFill>
                <a:schemeClr val="bg1"/>
              </a:solidFill>
              <a:latin typeface="黑体" panose="02010609060101010101" pitchFamily="49" charset="-122"/>
              <a:ea typeface="黑体" panose="02010609060101010101" pitchFamily="49" charset="-122"/>
            </a:endParaRPr>
          </a:p>
        </p:txBody>
      </p:sp>
      <p:pic>
        <p:nvPicPr>
          <p:cNvPr id="4" name="图片 3" descr="a957573e3666f362a13881fe83c41bf"/>
          <p:cNvPicPr>
            <a:picLocks noChangeAspect="1"/>
          </p:cNvPicPr>
          <p:nvPr/>
        </p:nvPicPr>
        <p:blipFill>
          <a:blip r:embed="rId1">
            <a:alphaModFix amt="21000"/>
          </a:blip>
          <a:srcRect b="43432"/>
          <a:stretch>
            <a:fillRect/>
          </a:stretch>
        </p:blipFill>
        <p:spPr>
          <a:xfrm>
            <a:off x="454025" y="-513080"/>
            <a:ext cx="11992610" cy="2693035"/>
          </a:xfrm>
          <a:prstGeom prst="rect">
            <a:avLst/>
          </a:prstGeom>
        </p:spPr>
      </p:pic>
      <p:sp>
        <p:nvSpPr>
          <p:cNvPr id="3" name="文本框 2"/>
          <p:cNvSpPr txBox="1"/>
          <p:nvPr/>
        </p:nvSpPr>
        <p:spPr>
          <a:xfrm>
            <a:off x="832485" y="1358265"/>
            <a:ext cx="11100435" cy="4482465"/>
          </a:xfrm>
          <a:prstGeom prst="rect">
            <a:avLst/>
          </a:prstGeom>
          <a:noFill/>
        </p:spPr>
        <p:txBody>
          <a:bodyPr wrap="square" rtlCol="0" anchor="t">
            <a:noAutofit/>
          </a:bodyPr>
          <a:p>
            <a:pPr marL="457200" indent="457200" fontAlgn="auto">
              <a:lnSpc>
                <a:spcPct val="120000"/>
              </a:lnSpc>
              <a:spcBef>
                <a:spcPts val="0"/>
              </a:spcBef>
              <a:spcAft>
                <a:spcPts val="0"/>
              </a:spcAft>
              <a:extLst>
                <a:ext uri="{35155182-B16C-46BC-9424-99874614C6A1}">
                  <wpsdc:marlchars xmlns:wpsdc="http://www.wps.cn/officeDocument/2017/drawingmlCustomData" val="200" checksum="2975741746"/>
                </a:ext>
              </a:extLst>
            </a:pPr>
            <a:r>
              <a:rPr lang="en-US" altLang="zh-CN" sz="3200" b="1"/>
              <a:t>      </a:t>
            </a:r>
            <a:r>
              <a:rPr lang="zh-CN" altLang="en-US" sz="3200" b="1"/>
              <a:t>切实做好学校风险防控工作</a:t>
            </a:r>
            <a:endParaRPr lang="zh-CN" altLang="en-US" sz="3200" b="1"/>
          </a:p>
          <a:p>
            <a:pPr marL="285750" indent="-285750">
              <a:lnSpc>
                <a:spcPct val="150000"/>
              </a:lnSpc>
              <a:spcBef>
                <a:spcPts val="0"/>
              </a:spcBef>
              <a:spcAft>
                <a:spcPts val="0"/>
              </a:spcAft>
              <a:buFont typeface="Arial" panose="020B0604020202020204" pitchFamily="34" charset="0"/>
              <a:buChar char="•"/>
            </a:pPr>
            <a:r>
              <a:rPr lang="zh-CN" altLang="en-US" sz="2400" b="1" dirty="0">
                <a:cs typeface="+mn-ea"/>
                <a:sym typeface="+mn-lt"/>
              </a:rPr>
              <a:t>按照省、市相关工作要求，坚持依法依规确定校(园)方责任保险承保公司，保持全市参保工作要求的相对统一性。</a:t>
            </a:r>
            <a:endParaRPr lang="zh-CN" altLang="en-US" sz="2400" b="1" dirty="0">
              <a:cs typeface="+mn-ea"/>
              <a:sym typeface="+mn-lt"/>
            </a:endParaRPr>
          </a:p>
          <a:p>
            <a:pPr marL="285750" indent="-285750">
              <a:lnSpc>
                <a:spcPct val="150000"/>
              </a:lnSpc>
              <a:spcBef>
                <a:spcPts val="0"/>
              </a:spcBef>
              <a:spcAft>
                <a:spcPts val="0"/>
              </a:spcAft>
              <a:buFont typeface="Arial" panose="020B0604020202020204" pitchFamily="34" charset="0"/>
              <a:buChar char="•"/>
            </a:pPr>
            <a:r>
              <a:rPr lang="zh-CN" altLang="en-US" sz="2400" b="1" dirty="0">
                <a:cs typeface="+mn-ea"/>
                <a:sym typeface="+mn-lt"/>
              </a:rPr>
              <a:t>积极引导家长根据自愿原则投保学生平安保险，分担学生在学校期间的意外和疾病风险。</a:t>
            </a:r>
            <a:endParaRPr lang="zh-CN" altLang="en-US" sz="2400" b="1" dirty="0">
              <a:cs typeface="+mn-ea"/>
              <a:sym typeface="+mn-lt"/>
            </a:endParaRPr>
          </a:p>
          <a:p>
            <a:pPr marL="285750" indent="-285750">
              <a:lnSpc>
                <a:spcPct val="150000"/>
              </a:lnSpc>
              <a:spcBef>
                <a:spcPts val="0"/>
              </a:spcBef>
              <a:spcAft>
                <a:spcPts val="0"/>
              </a:spcAft>
              <a:buFont typeface="Arial" panose="020B0604020202020204" pitchFamily="34" charset="0"/>
              <a:buChar char="•"/>
            </a:pPr>
            <a:r>
              <a:rPr lang="zh-CN" altLang="en-US" sz="2400" b="1" dirty="0">
                <a:cs typeface="+mn-ea"/>
                <a:sym typeface="+mn-lt"/>
              </a:rPr>
              <a:t>贯彻落实《国务院办公厅关于加强中小学幼儿园安全风险防控体系建设的意见》(国办发〔2017]35号)精神，积极探索建立学校安全风险防控专业服务机制，提倡以区为单位依法依规</a:t>
            </a:r>
            <a:r>
              <a:rPr lang="zh-CN" altLang="en-US" sz="2800" b="1" u="sng" dirty="0">
                <a:cs typeface="+mn-ea"/>
                <a:sym typeface="+mn-lt"/>
              </a:rPr>
              <a:t>引入具备相应专业能力的机构、组织为学校提供专业化的风险防控服务。</a:t>
            </a:r>
            <a:endParaRPr lang="zh-CN" altLang="en-US" sz="2800" b="1" u="sng" dirty="0">
              <a:solidFill>
                <a:schemeClr val="tx1"/>
              </a:solidFill>
              <a:cs typeface="+mn-ea"/>
              <a:sym typeface="+mn-lt"/>
            </a:endParaRPr>
          </a:p>
          <a:p>
            <a:pPr marL="285750" indent="-285750">
              <a:lnSpc>
                <a:spcPct val="150000"/>
              </a:lnSpc>
              <a:buFont typeface="Arial" panose="020B0604020202020204" pitchFamily="34" charset="0"/>
              <a:buChar char="•"/>
            </a:pPr>
            <a:endParaRPr lang="zh-CN" altLang="en-US" sz="2800" b="1" u="sng" dirty="0">
              <a:solidFill>
                <a:schemeClr val="tx1"/>
              </a:solidFill>
              <a:cs typeface="+mn-ea"/>
              <a:sym typeface="+mn-lt"/>
            </a:endParaRPr>
          </a:p>
        </p:txBody>
      </p:sp>
      <p:sp>
        <p:nvSpPr>
          <p:cNvPr id="2" name="右箭头 1"/>
          <p:cNvSpPr/>
          <p:nvPr/>
        </p:nvSpPr>
        <p:spPr>
          <a:xfrm>
            <a:off x="1073150" y="1571625"/>
            <a:ext cx="1209675" cy="421640"/>
          </a:xfrm>
          <a:prstGeom prst="rightArrow">
            <a:avLst/>
          </a:prstGeom>
          <a:solidFill>
            <a:srgbClr val="11758B"/>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5" name=""/>
        <p:cNvGrpSpPr/>
        <p:nvPr/>
      </p:nvGrpSpPr>
      <p:grpSpPr>
        <a:xfrm>
          <a:off x="0" y="0"/>
          <a:ext cx="0" cy="0"/>
          <a:chOff x="0" y="0"/>
          <a:chExt cx="0" cy="0"/>
        </a:xfrm>
      </p:grpSpPr>
      <p:sp>
        <p:nvSpPr>
          <p:cNvPr id="1048684"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85"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43"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86"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87"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88" name="文本框 4"/>
          <p:cNvSpPr txBox="1"/>
          <p:nvPr/>
        </p:nvSpPr>
        <p:spPr>
          <a:xfrm>
            <a:off x="996287" y="382137"/>
            <a:ext cx="1402080" cy="460375"/>
          </a:xfrm>
          <a:prstGeom prst="rect">
            <a:avLst/>
          </a:prstGeom>
          <a:noFill/>
        </p:spPr>
        <p:txBody>
          <a:bodyPr wrap="none" rtlCol="0">
            <a:spAutoFit/>
          </a:bodyPr>
          <a:p>
            <a:pPr algn="l"/>
            <a:r>
              <a:rPr lang="zh-CN" altLang="en-US" sz="2400" dirty="0" smtClean="0">
                <a:latin typeface="黑体" panose="02010609060101010101" pitchFamily="49" charset="-122"/>
                <a:ea typeface="黑体" panose="02010609060101010101" pitchFamily="49" charset="-122"/>
              </a:rPr>
              <a:t>政策依据</a:t>
            </a:r>
            <a:endParaRPr lang="zh-CN" altLang="en-US" sz="2400" dirty="0">
              <a:latin typeface="黑体" panose="02010609060101010101" pitchFamily="49" charset="-122"/>
              <a:ea typeface="黑体" panose="02010609060101010101" pitchFamily="49" charset="-122"/>
            </a:endParaRPr>
          </a:p>
        </p:txBody>
      </p:sp>
      <p:sp>
        <p:nvSpPr>
          <p:cNvPr id="1048693" name="文本框 8"/>
          <p:cNvSpPr txBox="1"/>
          <p:nvPr/>
        </p:nvSpPr>
        <p:spPr>
          <a:xfrm>
            <a:off x="5254388" y="5022376"/>
            <a:ext cx="1980029" cy="523220"/>
          </a:xfrm>
          <a:prstGeom prst="rect">
            <a:avLst/>
          </a:prstGeom>
          <a:noFill/>
        </p:spPr>
        <p:txBody>
          <a:bodyPr wrap="none" rtlCol="0">
            <a:spAutoFit/>
          </a:bodyPr>
          <a:p>
            <a:r>
              <a:rPr lang="zh-CN" altLang="en-US" sz="2800" dirty="0" smtClean="0">
                <a:solidFill>
                  <a:schemeClr val="bg1"/>
                </a:solidFill>
                <a:latin typeface="黑体" panose="02010609060101010101" pitchFamily="49" charset="-122"/>
                <a:ea typeface="黑体" panose="02010609060101010101" pitchFamily="49" charset="-122"/>
              </a:rPr>
              <a:t>输入关键词</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1048694" name="文本框 16"/>
          <p:cNvSpPr txBox="1"/>
          <p:nvPr/>
        </p:nvSpPr>
        <p:spPr>
          <a:xfrm>
            <a:off x="8557146" y="5022376"/>
            <a:ext cx="1980029" cy="523220"/>
          </a:xfrm>
          <a:prstGeom prst="rect">
            <a:avLst/>
          </a:prstGeom>
          <a:noFill/>
        </p:spPr>
        <p:txBody>
          <a:bodyPr wrap="none" rtlCol="0">
            <a:spAutoFit/>
          </a:bodyPr>
          <a:p>
            <a:r>
              <a:rPr lang="zh-CN" altLang="en-US" sz="2800" dirty="0" smtClean="0">
                <a:solidFill>
                  <a:schemeClr val="bg1"/>
                </a:solidFill>
                <a:latin typeface="黑体" panose="02010609060101010101" pitchFamily="49" charset="-122"/>
                <a:ea typeface="黑体" panose="02010609060101010101" pitchFamily="49" charset="-122"/>
              </a:rPr>
              <a:t>输入关键词</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3" name="文本框 2"/>
          <p:cNvSpPr txBox="1"/>
          <p:nvPr/>
        </p:nvSpPr>
        <p:spPr>
          <a:xfrm>
            <a:off x="545465" y="1282065"/>
            <a:ext cx="11100435" cy="4955540"/>
          </a:xfrm>
          <a:prstGeom prst="rect">
            <a:avLst/>
          </a:prstGeom>
          <a:noFill/>
        </p:spPr>
        <p:txBody>
          <a:bodyPr wrap="square" rtlCol="0" anchor="t">
            <a:noAutofit/>
          </a:bodyPr>
          <a:p>
            <a:pPr marL="457200" indent="457200" algn="l" fontAlgn="auto">
              <a:lnSpc>
                <a:spcPct val="130000"/>
              </a:lnSpc>
              <a:spcBef>
                <a:spcPts val="0"/>
              </a:spcBef>
              <a:spcAft>
                <a:spcPts val="0"/>
              </a:spcAft>
              <a:extLst>
                <a:ext uri="{35155182-B16C-46BC-9424-99874614C6A1}">
                  <wpsdc:marlchars xmlns:wpsdc="http://www.wps.cn/officeDocument/2017/drawingmlCustomData" val="200" checksum="2975741746"/>
                </a:ext>
              </a:extLst>
            </a:pPr>
            <a:r>
              <a:rPr lang="zh-CN" altLang="en-US" sz="2000" b="1" dirty="0">
                <a:cs typeface="+mn-ea"/>
                <a:sym typeface="+mn-lt"/>
              </a:rPr>
              <a:t>保护青少年合法权益、促进青少年健康成长的专门法律有《中华人民共和国未成年人保护法》和《中华人民共和国预防未成年人犯罪法》。除此之外，还有多部法律法规对青少年作出了保护性规定，如《宪法》、《民法典》、《刑法》等基本法和部门法 。</a:t>
            </a:r>
            <a:endParaRPr lang="zh-CN" altLang="en-US" sz="2000" b="1" dirty="0">
              <a:cs typeface="+mn-ea"/>
              <a:sym typeface="+mn-lt"/>
            </a:endParaRPr>
          </a:p>
          <a:p>
            <a:pPr marL="457200" indent="457200" algn="l" fontAlgn="auto">
              <a:lnSpc>
                <a:spcPct val="130000"/>
              </a:lnSpc>
              <a:spcBef>
                <a:spcPts val="0"/>
              </a:spcBef>
              <a:spcAft>
                <a:spcPts val="0"/>
              </a:spcAft>
              <a:extLst>
                <a:ext uri="{35155182-B16C-46BC-9424-99874614C6A1}">
                  <wpsdc:marlchars xmlns:wpsdc="http://www.wps.cn/officeDocument/2017/drawingmlCustomData" val="200" checksum="2975741746"/>
                </a:ext>
              </a:extLst>
            </a:pPr>
            <a:r>
              <a:rPr lang="zh-CN" altLang="en-US" sz="2000" b="1" dirty="0">
                <a:cs typeface="+mn-ea"/>
                <a:sym typeface="+mn-lt"/>
              </a:rPr>
              <a:t>此外，还有一些专门保护少年儿童的法律，如《中华人民共和国义务教育法》、《中华人民共和国妇女儿童权益保护法》等 。任何组织或者个人发现不利于未成年人身心健康或者侵犯未成年人合法权益的情形，都有权劝阻、制止或者向公安、民政、教育等有关部门提出检举、控告 。</a:t>
            </a:r>
            <a:endParaRPr lang="zh-CN" altLang="en-US" sz="2000" b="1" dirty="0">
              <a:cs typeface="+mn-ea"/>
              <a:sym typeface="+mn-lt"/>
            </a:endParaRPr>
          </a:p>
          <a:p>
            <a:pPr marL="457200" indent="457200" algn="l" fontAlgn="auto">
              <a:lnSpc>
                <a:spcPct val="130000"/>
              </a:lnSpc>
              <a:spcBef>
                <a:spcPts val="0"/>
              </a:spcBef>
              <a:spcAft>
                <a:spcPts val="0"/>
              </a:spcAft>
              <a:extLst>
                <a:ext uri="{35155182-B16C-46BC-9424-99874614C6A1}">
                  <wpsdc:marlchars xmlns:wpsdc="http://www.wps.cn/officeDocument/2017/drawingmlCustomData" val="200" checksum="2975741746"/>
                </a:ext>
              </a:extLst>
            </a:pPr>
            <a:r>
              <a:rPr lang="zh-CN" altLang="en-US" sz="2000" b="1" dirty="0">
                <a:cs typeface="+mn-ea"/>
                <a:sym typeface="+mn-lt"/>
              </a:rPr>
              <a:t>在国家政策层面，2016 年 6 月《关于进一步加强学校校园及周边食品安全工作的意见》积极引导家长根据自愿原则投保学生平安保险，分担学生在学校期间的意外和疾病风险。2019 年 5 月《关于深化改革加强食品安全工作的意见》倡导学生食堂、学生集体用餐配送单位推行食品安全责任保险制度。2023 年 8 月《集中用餐单位食品安全问题专项治理行动工作方案》，重点推动学校、医院、养老院、机关等单位食堂参保食品安全责任保险。</a:t>
            </a:r>
            <a:endParaRPr lang="zh-CN" altLang="en-US" sz="2000" b="1" dirty="0">
              <a:cs typeface="+mn-ea"/>
              <a:sym typeface="+mn-lt"/>
            </a:endParaRPr>
          </a:p>
          <a:p>
            <a:pPr marL="457200" indent="457200" algn="l" fontAlgn="auto">
              <a:lnSpc>
                <a:spcPct val="130000"/>
              </a:lnSpc>
              <a:spcBef>
                <a:spcPts val="0"/>
              </a:spcBef>
              <a:spcAft>
                <a:spcPts val="0"/>
              </a:spcAft>
              <a:extLst>
                <a:ext uri="{35155182-B16C-46BC-9424-99874614C6A1}">
                  <wpsdc:marlchars xmlns:wpsdc="http://www.wps.cn/officeDocument/2017/drawingmlCustomData" val="200" checksum="2975741746"/>
                </a:ext>
              </a:extLst>
            </a:pPr>
            <a:endParaRPr lang="zh-CN" altLang="en-US" sz="2000" b="1" dirty="0">
              <a:solidFill>
                <a:schemeClr val="tx1"/>
              </a:solidFill>
              <a:cs typeface="+mn-ea"/>
              <a:sym typeface="+mn-lt"/>
            </a:endParaRPr>
          </a:p>
          <a:p>
            <a:pPr marL="457200" indent="457200" algn="l" fontAlgn="auto">
              <a:lnSpc>
                <a:spcPct val="130000"/>
              </a:lnSpc>
              <a:spcBef>
                <a:spcPts val="0"/>
              </a:spcBef>
              <a:spcAft>
                <a:spcPts val="0"/>
              </a:spcAft>
              <a:extLst>
                <a:ext uri="{35155182-B16C-46BC-9424-99874614C6A1}">
                  <wpsdc:marlchars xmlns:wpsdc="http://www.wps.cn/officeDocument/2017/drawingmlCustomData" val="200" checksum="2975741746"/>
                </a:ext>
              </a:extLst>
            </a:pPr>
            <a:endParaRPr lang="zh-CN" altLang="en-US" sz="2000" b="1" dirty="0">
              <a:solidFill>
                <a:schemeClr val="tx1"/>
              </a:solidFill>
              <a:cs typeface="+mn-ea"/>
              <a:sym typeface="+mn-lt"/>
            </a:endParaRPr>
          </a:p>
        </p:txBody>
      </p:sp>
    </p:spTree>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5" name=""/>
        <p:cNvGrpSpPr/>
        <p:nvPr/>
      </p:nvGrpSpPr>
      <p:grpSpPr>
        <a:xfrm>
          <a:off x="0" y="0"/>
          <a:ext cx="0" cy="0"/>
          <a:chOff x="0" y="0"/>
          <a:chExt cx="0" cy="0"/>
        </a:xfrm>
      </p:grpSpPr>
      <p:sp>
        <p:nvSpPr>
          <p:cNvPr id="1048684"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85"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43"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86"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87"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88" name="文本框 4"/>
          <p:cNvSpPr txBox="1"/>
          <p:nvPr/>
        </p:nvSpPr>
        <p:spPr>
          <a:xfrm>
            <a:off x="996287" y="382137"/>
            <a:ext cx="1402080" cy="460375"/>
          </a:xfrm>
          <a:prstGeom prst="rect">
            <a:avLst/>
          </a:prstGeom>
          <a:noFill/>
        </p:spPr>
        <p:txBody>
          <a:bodyPr wrap="none" rtlCol="0">
            <a:spAutoFit/>
          </a:bodyPr>
          <a:p>
            <a:pPr algn="l"/>
            <a:r>
              <a:rPr lang="zh-CN" altLang="en-US" sz="2400" dirty="0" smtClean="0">
                <a:latin typeface="黑体" panose="02010609060101010101" pitchFamily="49" charset="-122"/>
                <a:ea typeface="黑体" panose="02010609060101010101" pitchFamily="49" charset="-122"/>
              </a:rPr>
              <a:t>政策依据</a:t>
            </a:r>
            <a:endParaRPr lang="zh-CN" altLang="en-US" sz="2400" dirty="0">
              <a:latin typeface="黑体" panose="02010609060101010101" pitchFamily="49" charset="-122"/>
              <a:ea typeface="黑体" panose="02010609060101010101" pitchFamily="49" charset="-122"/>
            </a:endParaRPr>
          </a:p>
        </p:txBody>
      </p:sp>
      <p:sp>
        <p:nvSpPr>
          <p:cNvPr id="1048693" name="文本框 8"/>
          <p:cNvSpPr txBox="1"/>
          <p:nvPr/>
        </p:nvSpPr>
        <p:spPr>
          <a:xfrm>
            <a:off x="5254388" y="5022376"/>
            <a:ext cx="1980029" cy="523220"/>
          </a:xfrm>
          <a:prstGeom prst="rect">
            <a:avLst/>
          </a:prstGeom>
          <a:noFill/>
        </p:spPr>
        <p:txBody>
          <a:bodyPr wrap="none" rtlCol="0">
            <a:spAutoFit/>
          </a:bodyPr>
          <a:p>
            <a:r>
              <a:rPr lang="zh-CN" altLang="en-US" sz="2800" dirty="0" smtClean="0">
                <a:solidFill>
                  <a:schemeClr val="bg1"/>
                </a:solidFill>
                <a:latin typeface="黑体" panose="02010609060101010101" pitchFamily="49" charset="-122"/>
                <a:ea typeface="黑体" panose="02010609060101010101" pitchFamily="49" charset="-122"/>
              </a:rPr>
              <a:t>输入关键词</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1048694" name="文本框 16"/>
          <p:cNvSpPr txBox="1"/>
          <p:nvPr/>
        </p:nvSpPr>
        <p:spPr>
          <a:xfrm>
            <a:off x="8557146" y="5022376"/>
            <a:ext cx="1980029" cy="523220"/>
          </a:xfrm>
          <a:prstGeom prst="rect">
            <a:avLst/>
          </a:prstGeom>
          <a:noFill/>
        </p:spPr>
        <p:txBody>
          <a:bodyPr wrap="none" rtlCol="0">
            <a:spAutoFit/>
          </a:bodyPr>
          <a:p>
            <a:r>
              <a:rPr lang="zh-CN" altLang="en-US" sz="2800" dirty="0" smtClean="0">
                <a:solidFill>
                  <a:schemeClr val="bg1"/>
                </a:solidFill>
                <a:latin typeface="黑体" panose="02010609060101010101" pitchFamily="49" charset="-122"/>
                <a:ea typeface="黑体" panose="02010609060101010101" pitchFamily="49" charset="-122"/>
              </a:rPr>
              <a:t>输入关键词</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3" name="文本框 2"/>
          <p:cNvSpPr txBox="1"/>
          <p:nvPr/>
        </p:nvSpPr>
        <p:spPr>
          <a:xfrm>
            <a:off x="996315" y="1439545"/>
            <a:ext cx="10144760" cy="4482465"/>
          </a:xfrm>
          <a:prstGeom prst="rect">
            <a:avLst/>
          </a:prstGeom>
          <a:noFill/>
        </p:spPr>
        <p:txBody>
          <a:bodyPr wrap="square" rtlCol="0" anchor="t">
            <a:noAutofit/>
          </a:bodyPr>
          <a:p>
            <a:pPr marL="0" indent="457200" algn="l" fontAlgn="auto">
              <a:lnSpc>
                <a:spcPct val="150000"/>
              </a:lnSpc>
              <a:spcBef>
                <a:spcPts val="0"/>
              </a:spcBef>
              <a:spcAft>
                <a:spcPts val="0"/>
              </a:spcAft>
              <a:extLst>
                <a:ext uri="{35155182-B16C-46BC-9424-99874614C6A1}">
                  <wpsdc:marlchars xmlns:wpsdc="http://www.wps.cn/officeDocument/2017/drawingmlCustomData" val="0" checksum="0"/>
                </a:ext>
              </a:extLst>
            </a:pPr>
            <a:r>
              <a:rPr lang="zh-CN" altLang="en-US" sz="2400" b="1" dirty="0">
                <a:cs typeface="+mn-ea"/>
                <a:sym typeface="+mn-lt"/>
              </a:rPr>
              <a:t>2024 年地方两会关于加快推动校园食品安全责任保险，构建校园综合保障体系的提案建议</a:t>
            </a:r>
            <a:r>
              <a:rPr lang="en-US" altLang="zh-CN" sz="2400" b="1" dirty="0">
                <a:cs typeface="+mn-ea"/>
                <a:sym typeface="+mn-lt"/>
              </a:rPr>
              <a:t>:</a:t>
            </a:r>
            <a:endParaRPr lang="en-US" altLang="zh-CN" sz="2400" b="1" dirty="0">
              <a:cs typeface="+mn-ea"/>
              <a:sym typeface="+mn-lt"/>
            </a:endParaRPr>
          </a:p>
          <a:p>
            <a:pPr marL="0" indent="457200" algn="l" fontAlgn="auto">
              <a:lnSpc>
                <a:spcPct val="150000"/>
              </a:lnSpc>
              <a:spcBef>
                <a:spcPts val="0"/>
              </a:spcBef>
              <a:spcAft>
                <a:spcPts val="0"/>
              </a:spcAft>
              <a:extLst>
                <a:ext uri="{35155182-B16C-46BC-9424-99874614C6A1}">
                  <wpsdc:marlchars xmlns:wpsdc="http://www.wps.cn/officeDocument/2017/drawingmlCustomData" val="0" checksum="0"/>
                </a:ext>
              </a:extLst>
            </a:pPr>
            <a:r>
              <a:rPr lang="zh-CN" altLang="en-US" sz="2400" b="1" dirty="0">
                <a:cs typeface="+mn-ea"/>
                <a:sym typeface="+mn-lt"/>
              </a:rPr>
              <a:t>建议各地围绕校园食品安全责任保险出台相应指导意见，将校园食责险发展情况纳入食品安全年度重点工作安排和平安校园建设考核评价内容，把校园食责险在各级各类学校的总体参保率列为重要指标并及时通报各地区进展情况；积极推动教育部门出台相关政策将校园食责险纳入校责险统保范畴。</a:t>
            </a:r>
            <a:endParaRPr lang="zh-CN" altLang="en-US" sz="2400" b="1" dirty="0">
              <a:cs typeface="+mn-ea"/>
              <a:sym typeface="+mn-lt"/>
            </a:endParaRPr>
          </a:p>
        </p:txBody>
      </p:sp>
    </p:spTree>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6" name=""/>
        <p:cNvGrpSpPr/>
        <p:nvPr/>
      </p:nvGrpSpPr>
      <p:grpSpPr>
        <a:xfrm>
          <a:off x="0" y="0"/>
          <a:ext cx="0" cy="0"/>
          <a:chOff x="0" y="0"/>
          <a:chExt cx="0" cy="0"/>
        </a:xfrm>
      </p:grpSpPr>
      <p:sp>
        <p:nvSpPr>
          <p:cNvPr id="1048701" name="矩形 16"/>
          <p:cNvSpPr/>
          <p:nvPr/>
        </p:nvSpPr>
        <p:spPr>
          <a:xfrm>
            <a:off x="5690870" y="2688590"/>
            <a:ext cx="5276215" cy="1036955"/>
          </a:xfrm>
          <a:prstGeom prst="rect">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02" name="矩形 1"/>
          <p:cNvSpPr/>
          <p:nvPr/>
        </p:nvSpPr>
        <p:spPr>
          <a:xfrm>
            <a:off x="8966579" y="368489"/>
            <a:ext cx="3225421" cy="3016154"/>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03"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44"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704" name="矩形 1"/>
          <p:cNvSpPr/>
          <p:nvPr/>
        </p:nvSpPr>
        <p:spPr>
          <a:xfrm>
            <a:off x="8966578" y="0"/>
            <a:ext cx="3225421" cy="3016154"/>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05" name="文本框 2"/>
          <p:cNvSpPr txBox="1"/>
          <p:nvPr/>
        </p:nvSpPr>
        <p:spPr>
          <a:xfrm>
            <a:off x="5704840" y="2811145"/>
            <a:ext cx="5262880" cy="768350"/>
          </a:xfrm>
          <a:prstGeom prst="rect">
            <a:avLst/>
          </a:prstGeom>
          <a:noFill/>
        </p:spPr>
        <p:txBody>
          <a:bodyPr wrap="square" rtlCol="0">
            <a:spAutoFit/>
          </a:bodyPr>
          <a:p>
            <a:pPr algn="l"/>
            <a:r>
              <a:rPr lang="zh-CN" altLang="en-US" sz="4400" spc="600" dirty="0" smtClean="0">
                <a:solidFill>
                  <a:schemeClr val="bg1"/>
                </a:solidFill>
                <a:latin typeface="黑体" panose="02010609060101010101" pitchFamily="49" charset="-122"/>
                <a:ea typeface="黑体" panose="02010609060101010101" pitchFamily="49" charset="-122"/>
              </a:rPr>
              <a:t>校园保险产品介绍</a:t>
            </a:r>
            <a:endParaRPr lang="zh-CN" altLang="en-US" sz="4400" spc="600" dirty="0" smtClean="0">
              <a:solidFill>
                <a:schemeClr val="bg1"/>
              </a:solidFill>
              <a:latin typeface="黑体" panose="02010609060101010101" pitchFamily="49" charset="-122"/>
              <a:ea typeface="黑体" panose="02010609060101010101" pitchFamily="49" charset="-122"/>
            </a:endParaRPr>
          </a:p>
        </p:txBody>
      </p:sp>
      <p:sp>
        <p:nvSpPr>
          <p:cNvPr id="1048706" name="矩形 35"/>
          <p:cNvSpPr/>
          <p:nvPr/>
        </p:nvSpPr>
        <p:spPr>
          <a:xfrm>
            <a:off x="2294255" y="2688590"/>
            <a:ext cx="3410585" cy="1036955"/>
          </a:xfrm>
          <a:prstGeom prst="rect">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07" name="文本框 17"/>
          <p:cNvSpPr txBox="1"/>
          <p:nvPr/>
        </p:nvSpPr>
        <p:spPr>
          <a:xfrm>
            <a:off x="2442950" y="2715902"/>
            <a:ext cx="2608406" cy="923330"/>
          </a:xfrm>
          <a:prstGeom prst="rect">
            <a:avLst/>
          </a:prstGeom>
          <a:noFill/>
        </p:spPr>
        <p:txBody>
          <a:bodyPr wrap="none" rtlCol="0">
            <a:spAutoFit/>
          </a:bodyPr>
          <a:p>
            <a:r>
              <a:rPr lang="en-US" altLang="zh-CN" sz="5400" dirty="0" smtClean="0">
                <a:solidFill>
                  <a:schemeClr val="bg1"/>
                </a:solidFill>
                <a:latin typeface="黑体" panose="02010609060101010101" pitchFamily="49" charset="-122"/>
                <a:ea typeface="黑体" panose="02010609060101010101" pitchFamily="49" charset="-122"/>
              </a:rPr>
              <a:t>PART 03</a:t>
            </a:r>
            <a:endParaRPr lang="zh-CN" altLang="en-US" sz="5400" dirty="0">
              <a:solidFill>
                <a:schemeClr val="bg1"/>
              </a:solidFill>
              <a:latin typeface="黑体" panose="02010609060101010101" pitchFamily="49" charset="-122"/>
              <a:ea typeface="黑体" panose="02010609060101010101" pitchFamily="49" charset="-122"/>
            </a:endParaRPr>
          </a:p>
        </p:txBody>
      </p:sp>
      <p:cxnSp>
        <p:nvCxnSpPr>
          <p:cNvPr id="3145745" name="直接连接符 19"/>
          <p:cNvCxnSpPr/>
          <p:nvPr/>
        </p:nvCxnSpPr>
        <p:spPr>
          <a:xfrm>
            <a:off x="1678675" y="3848668"/>
            <a:ext cx="8011235" cy="0"/>
          </a:xfrm>
          <a:prstGeom prst="line">
            <a:avLst/>
          </a:prstGeom>
          <a:ln>
            <a:solidFill>
              <a:srgbClr val="11758B"/>
            </a:solidFill>
          </a:ln>
        </p:spPr>
        <p:style>
          <a:lnRef idx="1">
            <a:schemeClr val="accent1"/>
          </a:lnRef>
          <a:fillRef idx="0">
            <a:schemeClr val="accent1"/>
          </a:fillRef>
          <a:effectRef idx="0">
            <a:schemeClr val="accent1"/>
          </a:effectRef>
          <a:fontRef idx="minor">
            <a:schemeClr val="tx1"/>
          </a:fontRef>
        </p:style>
      </p:cxnSp>
      <p:sp>
        <p:nvSpPr>
          <p:cNvPr id="1048592" name="矩形 45"/>
          <p:cNvSpPr/>
          <p:nvPr/>
        </p:nvSpPr>
        <p:spPr>
          <a:xfrm>
            <a:off x="1678940" y="4058285"/>
            <a:ext cx="2675890" cy="450215"/>
          </a:xfrm>
          <a:prstGeom prst="rect">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45"/>
          <p:cNvSpPr/>
          <p:nvPr/>
        </p:nvSpPr>
        <p:spPr>
          <a:xfrm>
            <a:off x="5164455" y="4058285"/>
            <a:ext cx="2676525" cy="450215"/>
          </a:xfrm>
          <a:prstGeom prst="rect">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b="1"/>
              <a:t>学生平安保险</a:t>
            </a:r>
            <a:endParaRPr lang="zh-CN" altLang="en-US" b="1"/>
          </a:p>
        </p:txBody>
      </p:sp>
      <p:sp>
        <p:nvSpPr>
          <p:cNvPr id="4" name="矩形 45"/>
          <p:cNvSpPr/>
          <p:nvPr/>
        </p:nvSpPr>
        <p:spPr>
          <a:xfrm>
            <a:off x="8830945" y="4058285"/>
            <a:ext cx="2645410" cy="450215"/>
          </a:xfrm>
          <a:prstGeom prst="rect">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859280" y="4117975"/>
            <a:ext cx="2315210" cy="368300"/>
          </a:xfrm>
          <a:prstGeom prst="rect">
            <a:avLst/>
          </a:prstGeom>
          <a:noFill/>
        </p:spPr>
        <p:txBody>
          <a:bodyPr wrap="square" rtlCol="0">
            <a:spAutoFit/>
          </a:bodyPr>
          <a:p>
            <a:r>
              <a:rPr lang="zh-CN" altLang="en-US" b="1">
                <a:solidFill>
                  <a:schemeClr val="bg1"/>
                </a:solidFill>
              </a:rPr>
              <a:t>校园方综合责任保险</a:t>
            </a:r>
            <a:endParaRPr lang="zh-CN" altLang="en-US" b="1">
              <a:solidFill>
                <a:schemeClr val="bg1"/>
              </a:solidFill>
            </a:endParaRPr>
          </a:p>
        </p:txBody>
      </p:sp>
      <p:sp>
        <p:nvSpPr>
          <p:cNvPr id="6" name="文本框 5"/>
          <p:cNvSpPr txBox="1"/>
          <p:nvPr/>
        </p:nvSpPr>
        <p:spPr>
          <a:xfrm>
            <a:off x="9070975" y="4117975"/>
            <a:ext cx="1897380" cy="368300"/>
          </a:xfrm>
          <a:prstGeom prst="rect">
            <a:avLst/>
          </a:prstGeom>
          <a:noFill/>
        </p:spPr>
        <p:txBody>
          <a:bodyPr wrap="square" rtlCol="0">
            <a:spAutoFit/>
          </a:bodyPr>
          <a:p>
            <a:r>
              <a:rPr lang="zh-CN" altLang="en-US" b="1">
                <a:solidFill>
                  <a:schemeClr val="bg1"/>
                </a:solidFill>
              </a:rPr>
              <a:t>监护人责任保险</a:t>
            </a:r>
            <a:endParaRPr lang="zh-CN" altLang="en-US" b="1">
              <a:solidFill>
                <a:schemeClr val="bg1"/>
              </a:solidFil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48707"/>
                                        </p:tgtEl>
                                        <p:attrNameLst>
                                          <p:attrName>style.visibility</p:attrName>
                                        </p:attrNameLst>
                                      </p:cBhvr>
                                      <p:to>
                                        <p:strVal val="visible"/>
                                      </p:to>
                                    </p:set>
                                    <p:animEffect transition="in" filter="wipe(down)">
                                      <p:cBhvr>
                                        <p:cTn id="7" dur="500"/>
                                        <p:tgtEl>
                                          <p:spTgt spid="104870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48705"/>
                                        </p:tgtEl>
                                        <p:attrNameLst>
                                          <p:attrName>style.visibility</p:attrName>
                                        </p:attrNameLst>
                                      </p:cBhvr>
                                      <p:to>
                                        <p:strVal val="visible"/>
                                      </p:to>
                                    </p:set>
                                    <p:animEffect transition="in" filter="wipe(down)">
                                      <p:cBhvr>
                                        <p:cTn id="10" dur="500"/>
                                        <p:tgtEl>
                                          <p:spTgt spid="10487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05" grpId="0"/>
      <p:bldP spid="1048707"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8" name=""/>
        <p:cNvGrpSpPr/>
        <p:nvPr/>
      </p:nvGrpSpPr>
      <p:grpSpPr>
        <a:xfrm>
          <a:off x="0" y="0"/>
          <a:ext cx="0" cy="0"/>
          <a:chOff x="0" y="0"/>
          <a:chExt cx="0" cy="0"/>
        </a:xfrm>
      </p:grpSpPr>
      <p:sp>
        <p:nvSpPr>
          <p:cNvPr id="1048734"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35"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47"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736"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37"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38" name="文本框 4"/>
          <p:cNvSpPr txBox="1"/>
          <p:nvPr/>
        </p:nvSpPr>
        <p:spPr>
          <a:xfrm>
            <a:off x="996287" y="382137"/>
            <a:ext cx="5222240" cy="460375"/>
          </a:xfrm>
          <a:prstGeom prst="rect">
            <a:avLst/>
          </a:prstGeom>
          <a:noFill/>
        </p:spPr>
        <p:txBody>
          <a:bodyPr wrap="none" rtlCol="0">
            <a:spAutoFit/>
          </a:bodyPr>
          <a:p>
            <a:pPr algn="l"/>
            <a:r>
              <a:rPr lang="zh-CN" altLang="en-US" sz="2400" dirty="0" smtClean="0">
                <a:latin typeface="黑体" panose="02010609060101010101" pitchFamily="49" charset="-122"/>
                <a:ea typeface="黑体" panose="02010609060101010101" pitchFamily="49" charset="-122"/>
              </a:rPr>
              <a:t>校园保险产品介绍</a:t>
            </a:r>
            <a:r>
              <a:rPr lang="en-US" altLang="zh-CN" sz="2400" dirty="0" smtClean="0">
                <a:latin typeface="黑体" panose="02010609060101010101" pitchFamily="49" charset="-122"/>
                <a:ea typeface="黑体" panose="02010609060101010101" pitchFamily="49" charset="-122"/>
              </a:rPr>
              <a:t>-</a:t>
            </a:r>
            <a:r>
              <a:rPr lang="en-US" sz="2400" b="1">
                <a:latin typeface="+mj-ea"/>
                <a:ea typeface="+mj-ea"/>
                <a:cs typeface="+mj-ea"/>
                <a:sym typeface="+mn-ea"/>
              </a:rPr>
              <a:t>校方综合责任保险</a:t>
            </a:r>
            <a:endParaRPr lang="en-US" altLang="zh-CN" sz="2400" dirty="0" smtClean="0">
              <a:latin typeface="黑体" panose="02010609060101010101" pitchFamily="49" charset="-122"/>
              <a:ea typeface="黑体" panose="02010609060101010101" pitchFamily="49" charset="-122"/>
            </a:endParaRPr>
          </a:p>
        </p:txBody>
      </p:sp>
      <p:sp>
        <p:nvSpPr>
          <p:cNvPr id="1048743" name="Shape 23178"/>
          <p:cNvSpPr/>
          <p:nvPr/>
        </p:nvSpPr>
        <p:spPr>
          <a:xfrm>
            <a:off x="4561696" y="3820383"/>
            <a:ext cx="378793" cy="407941"/>
          </a:xfrm>
          <a:custGeom>
            <a:avLst/>
            <a:gdLst/>
            <a:ahLst/>
            <a:cxnLst>
              <a:cxn ang="0">
                <a:pos x="wd2" y="hd2"/>
              </a:cxn>
              <a:cxn ang="5400000">
                <a:pos x="wd2" y="hd2"/>
              </a:cxn>
              <a:cxn ang="10800000">
                <a:pos x="wd2" y="hd2"/>
              </a:cxn>
              <a:cxn ang="16200000">
                <a:pos x="wd2" y="hd2"/>
              </a:cxn>
            </a:cxnLst>
            <a:rect l="0" t="0" r="r" b="b"/>
            <a:pathLst>
              <a:path w="21600" h="21600" extrusionOk="0">
                <a:moveTo>
                  <a:pt x="19938" y="11186"/>
                </a:moveTo>
                <a:lnTo>
                  <a:pt x="16200" y="11186"/>
                </a:lnTo>
                <a:lnTo>
                  <a:pt x="16200" y="7715"/>
                </a:lnTo>
                <a:lnTo>
                  <a:pt x="19938" y="7715"/>
                </a:lnTo>
                <a:cubicBezTo>
                  <a:pt x="19938" y="7715"/>
                  <a:pt x="19938" y="11186"/>
                  <a:pt x="19938" y="11186"/>
                </a:cubicBezTo>
                <a:close/>
                <a:moveTo>
                  <a:pt x="19938" y="15814"/>
                </a:moveTo>
                <a:lnTo>
                  <a:pt x="16200" y="15814"/>
                </a:lnTo>
                <a:lnTo>
                  <a:pt x="16200" y="11958"/>
                </a:lnTo>
                <a:lnTo>
                  <a:pt x="19938" y="11958"/>
                </a:lnTo>
                <a:cubicBezTo>
                  <a:pt x="19938" y="11958"/>
                  <a:pt x="19938" y="15814"/>
                  <a:pt x="19938" y="15814"/>
                </a:cubicBezTo>
                <a:close/>
                <a:moveTo>
                  <a:pt x="19938" y="20056"/>
                </a:moveTo>
                <a:lnTo>
                  <a:pt x="16200" y="20056"/>
                </a:lnTo>
                <a:lnTo>
                  <a:pt x="16200" y="16586"/>
                </a:lnTo>
                <a:lnTo>
                  <a:pt x="19938" y="16586"/>
                </a:lnTo>
                <a:cubicBezTo>
                  <a:pt x="19938" y="16586"/>
                  <a:pt x="19938" y="20056"/>
                  <a:pt x="19938" y="20056"/>
                </a:cubicBezTo>
                <a:close/>
                <a:moveTo>
                  <a:pt x="15077" y="5671"/>
                </a:moveTo>
                <a:cubicBezTo>
                  <a:pt x="14995" y="5595"/>
                  <a:pt x="14955" y="5505"/>
                  <a:pt x="14955" y="5400"/>
                </a:cubicBezTo>
                <a:lnTo>
                  <a:pt x="14955" y="1929"/>
                </a:lnTo>
                <a:cubicBezTo>
                  <a:pt x="14955" y="1825"/>
                  <a:pt x="14995" y="1734"/>
                  <a:pt x="15077" y="1658"/>
                </a:cubicBezTo>
                <a:cubicBezTo>
                  <a:pt x="15160" y="1581"/>
                  <a:pt x="15256" y="1543"/>
                  <a:pt x="15369" y="1543"/>
                </a:cubicBezTo>
                <a:lnTo>
                  <a:pt x="16200" y="1543"/>
                </a:lnTo>
                <a:cubicBezTo>
                  <a:pt x="16313" y="1543"/>
                  <a:pt x="16410" y="1581"/>
                  <a:pt x="16492" y="1658"/>
                </a:cubicBezTo>
                <a:cubicBezTo>
                  <a:pt x="16573" y="1734"/>
                  <a:pt x="16616" y="1825"/>
                  <a:pt x="16616" y="1929"/>
                </a:cubicBezTo>
                <a:lnTo>
                  <a:pt x="16616" y="5400"/>
                </a:lnTo>
                <a:cubicBezTo>
                  <a:pt x="16616" y="5505"/>
                  <a:pt x="16573" y="5595"/>
                  <a:pt x="16492" y="5671"/>
                </a:cubicBezTo>
                <a:cubicBezTo>
                  <a:pt x="16410" y="5747"/>
                  <a:pt x="16313" y="5786"/>
                  <a:pt x="16200" y="5786"/>
                </a:cubicBezTo>
                <a:lnTo>
                  <a:pt x="15369" y="5786"/>
                </a:lnTo>
                <a:cubicBezTo>
                  <a:pt x="15256" y="5786"/>
                  <a:pt x="15160" y="5747"/>
                  <a:pt x="15077" y="5671"/>
                </a:cubicBezTo>
                <a:cubicBezTo>
                  <a:pt x="15077" y="5671"/>
                  <a:pt x="15077" y="5671"/>
                  <a:pt x="15077" y="5671"/>
                </a:cubicBezTo>
                <a:close/>
                <a:moveTo>
                  <a:pt x="15369" y="11186"/>
                </a:moveTo>
                <a:lnTo>
                  <a:pt x="11215" y="11186"/>
                </a:lnTo>
                <a:lnTo>
                  <a:pt x="11215" y="7715"/>
                </a:lnTo>
                <a:lnTo>
                  <a:pt x="15369" y="7715"/>
                </a:lnTo>
                <a:cubicBezTo>
                  <a:pt x="15369" y="7715"/>
                  <a:pt x="15369" y="11186"/>
                  <a:pt x="15369" y="11186"/>
                </a:cubicBezTo>
                <a:close/>
                <a:moveTo>
                  <a:pt x="15369" y="15814"/>
                </a:moveTo>
                <a:lnTo>
                  <a:pt x="11215" y="15814"/>
                </a:lnTo>
                <a:lnTo>
                  <a:pt x="11215" y="11958"/>
                </a:lnTo>
                <a:lnTo>
                  <a:pt x="15369" y="11958"/>
                </a:lnTo>
                <a:cubicBezTo>
                  <a:pt x="15369" y="11958"/>
                  <a:pt x="15369" y="15814"/>
                  <a:pt x="15369" y="15814"/>
                </a:cubicBezTo>
                <a:close/>
                <a:moveTo>
                  <a:pt x="15369" y="20056"/>
                </a:moveTo>
                <a:lnTo>
                  <a:pt x="11215" y="20056"/>
                </a:lnTo>
                <a:lnTo>
                  <a:pt x="11215" y="16586"/>
                </a:lnTo>
                <a:lnTo>
                  <a:pt x="15369" y="16586"/>
                </a:lnTo>
                <a:cubicBezTo>
                  <a:pt x="15369" y="16586"/>
                  <a:pt x="15369" y="20056"/>
                  <a:pt x="15369" y="20056"/>
                </a:cubicBezTo>
                <a:close/>
                <a:moveTo>
                  <a:pt x="10384" y="11186"/>
                </a:moveTo>
                <a:lnTo>
                  <a:pt x="6231" y="11186"/>
                </a:lnTo>
                <a:lnTo>
                  <a:pt x="6231" y="7715"/>
                </a:lnTo>
                <a:lnTo>
                  <a:pt x="10384" y="7715"/>
                </a:lnTo>
                <a:cubicBezTo>
                  <a:pt x="10384" y="7715"/>
                  <a:pt x="10384" y="11186"/>
                  <a:pt x="10384" y="11186"/>
                </a:cubicBezTo>
                <a:close/>
                <a:moveTo>
                  <a:pt x="10384" y="15814"/>
                </a:moveTo>
                <a:lnTo>
                  <a:pt x="6231" y="15814"/>
                </a:lnTo>
                <a:lnTo>
                  <a:pt x="6231" y="11958"/>
                </a:lnTo>
                <a:lnTo>
                  <a:pt x="10384" y="11958"/>
                </a:lnTo>
                <a:cubicBezTo>
                  <a:pt x="10384" y="11958"/>
                  <a:pt x="10384" y="15814"/>
                  <a:pt x="10384" y="15814"/>
                </a:cubicBezTo>
                <a:close/>
                <a:moveTo>
                  <a:pt x="10384" y="20056"/>
                </a:moveTo>
                <a:lnTo>
                  <a:pt x="6231" y="20056"/>
                </a:lnTo>
                <a:lnTo>
                  <a:pt x="6231" y="16586"/>
                </a:lnTo>
                <a:lnTo>
                  <a:pt x="10384" y="16586"/>
                </a:lnTo>
                <a:cubicBezTo>
                  <a:pt x="10384" y="16586"/>
                  <a:pt x="10384" y="20056"/>
                  <a:pt x="10384" y="20056"/>
                </a:cubicBezTo>
                <a:close/>
                <a:moveTo>
                  <a:pt x="5108" y="5671"/>
                </a:moveTo>
                <a:cubicBezTo>
                  <a:pt x="5025" y="5595"/>
                  <a:pt x="4985" y="5505"/>
                  <a:pt x="4985" y="5400"/>
                </a:cubicBezTo>
                <a:lnTo>
                  <a:pt x="4985" y="1929"/>
                </a:lnTo>
                <a:cubicBezTo>
                  <a:pt x="4985" y="1825"/>
                  <a:pt x="5025" y="1734"/>
                  <a:pt x="5108" y="1658"/>
                </a:cubicBezTo>
                <a:cubicBezTo>
                  <a:pt x="5190" y="1581"/>
                  <a:pt x="5287" y="1543"/>
                  <a:pt x="5399" y="1543"/>
                </a:cubicBezTo>
                <a:lnTo>
                  <a:pt x="6231" y="1543"/>
                </a:lnTo>
                <a:cubicBezTo>
                  <a:pt x="6345" y="1543"/>
                  <a:pt x="6440" y="1581"/>
                  <a:pt x="6523" y="1658"/>
                </a:cubicBezTo>
                <a:cubicBezTo>
                  <a:pt x="6605" y="1734"/>
                  <a:pt x="6647" y="1825"/>
                  <a:pt x="6647" y="1929"/>
                </a:cubicBezTo>
                <a:lnTo>
                  <a:pt x="6647" y="5400"/>
                </a:lnTo>
                <a:cubicBezTo>
                  <a:pt x="6647" y="5505"/>
                  <a:pt x="6605" y="5595"/>
                  <a:pt x="6523" y="5671"/>
                </a:cubicBezTo>
                <a:cubicBezTo>
                  <a:pt x="6440" y="5747"/>
                  <a:pt x="6345" y="5786"/>
                  <a:pt x="6231" y="5786"/>
                </a:cubicBezTo>
                <a:lnTo>
                  <a:pt x="5399" y="5786"/>
                </a:lnTo>
                <a:cubicBezTo>
                  <a:pt x="5287" y="5786"/>
                  <a:pt x="5190" y="5747"/>
                  <a:pt x="5108" y="5671"/>
                </a:cubicBezTo>
                <a:cubicBezTo>
                  <a:pt x="5108" y="5671"/>
                  <a:pt x="5108" y="5671"/>
                  <a:pt x="5108" y="5671"/>
                </a:cubicBezTo>
                <a:close/>
                <a:moveTo>
                  <a:pt x="5399" y="11186"/>
                </a:moveTo>
                <a:lnTo>
                  <a:pt x="1661" y="11186"/>
                </a:lnTo>
                <a:lnTo>
                  <a:pt x="1661" y="7715"/>
                </a:lnTo>
                <a:lnTo>
                  <a:pt x="5399" y="7715"/>
                </a:lnTo>
                <a:cubicBezTo>
                  <a:pt x="5399" y="7715"/>
                  <a:pt x="5399" y="11186"/>
                  <a:pt x="5399" y="11186"/>
                </a:cubicBezTo>
                <a:close/>
                <a:moveTo>
                  <a:pt x="5399" y="15814"/>
                </a:moveTo>
                <a:lnTo>
                  <a:pt x="1661" y="15814"/>
                </a:lnTo>
                <a:lnTo>
                  <a:pt x="1661" y="11958"/>
                </a:lnTo>
                <a:lnTo>
                  <a:pt x="5399" y="11958"/>
                </a:lnTo>
                <a:cubicBezTo>
                  <a:pt x="5399" y="11958"/>
                  <a:pt x="5399" y="15814"/>
                  <a:pt x="5399" y="15814"/>
                </a:cubicBezTo>
                <a:close/>
                <a:moveTo>
                  <a:pt x="5399" y="20056"/>
                </a:moveTo>
                <a:lnTo>
                  <a:pt x="1661" y="20056"/>
                </a:lnTo>
                <a:lnTo>
                  <a:pt x="1661" y="16586"/>
                </a:lnTo>
                <a:lnTo>
                  <a:pt x="5399" y="16586"/>
                </a:lnTo>
                <a:cubicBezTo>
                  <a:pt x="5399" y="16586"/>
                  <a:pt x="5399" y="20056"/>
                  <a:pt x="5399" y="20056"/>
                </a:cubicBezTo>
                <a:close/>
                <a:moveTo>
                  <a:pt x="21107" y="3544"/>
                </a:moveTo>
                <a:cubicBezTo>
                  <a:pt x="20779" y="3238"/>
                  <a:pt x="20389" y="3086"/>
                  <a:pt x="19939" y="3086"/>
                </a:cubicBezTo>
                <a:lnTo>
                  <a:pt x="18276" y="3086"/>
                </a:lnTo>
                <a:lnTo>
                  <a:pt x="18276" y="1929"/>
                </a:lnTo>
                <a:cubicBezTo>
                  <a:pt x="18276" y="1399"/>
                  <a:pt x="18075" y="945"/>
                  <a:pt x="17667" y="567"/>
                </a:cubicBezTo>
                <a:cubicBezTo>
                  <a:pt x="17260" y="190"/>
                  <a:pt x="16771" y="0"/>
                  <a:pt x="16200" y="0"/>
                </a:cubicBezTo>
                <a:lnTo>
                  <a:pt x="15369" y="0"/>
                </a:lnTo>
                <a:cubicBezTo>
                  <a:pt x="14798" y="0"/>
                  <a:pt x="14310" y="190"/>
                  <a:pt x="13903" y="567"/>
                </a:cubicBezTo>
                <a:cubicBezTo>
                  <a:pt x="13496" y="945"/>
                  <a:pt x="13292" y="1399"/>
                  <a:pt x="13292" y="1929"/>
                </a:cubicBezTo>
                <a:lnTo>
                  <a:pt x="13292" y="3086"/>
                </a:lnTo>
                <a:lnTo>
                  <a:pt x="8308" y="3086"/>
                </a:lnTo>
                <a:lnTo>
                  <a:pt x="8308" y="1929"/>
                </a:lnTo>
                <a:cubicBezTo>
                  <a:pt x="8308" y="1399"/>
                  <a:pt x="8104" y="945"/>
                  <a:pt x="7699" y="567"/>
                </a:cubicBezTo>
                <a:cubicBezTo>
                  <a:pt x="7290" y="190"/>
                  <a:pt x="6803" y="0"/>
                  <a:pt x="6231" y="0"/>
                </a:cubicBezTo>
                <a:lnTo>
                  <a:pt x="5399" y="0"/>
                </a:lnTo>
                <a:cubicBezTo>
                  <a:pt x="4829" y="0"/>
                  <a:pt x="4340" y="190"/>
                  <a:pt x="3933" y="567"/>
                </a:cubicBezTo>
                <a:cubicBezTo>
                  <a:pt x="3526" y="945"/>
                  <a:pt x="3324" y="1399"/>
                  <a:pt x="3324" y="1929"/>
                </a:cubicBezTo>
                <a:lnTo>
                  <a:pt x="3324" y="3086"/>
                </a:lnTo>
                <a:lnTo>
                  <a:pt x="1661" y="3086"/>
                </a:lnTo>
                <a:cubicBezTo>
                  <a:pt x="1212" y="3086"/>
                  <a:pt x="822" y="3238"/>
                  <a:pt x="493" y="3544"/>
                </a:cubicBezTo>
                <a:cubicBezTo>
                  <a:pt x="164" y="3849"/>
                  <a:pt x="0" y="4211"/>
                  <a:pt x="0" y="4629"/>
                </a:cubicBezTo>
                <a:lnTo>
                  <a:pt x="0" y="20058"/>
                </a:lnTo>
                <a:cubicBezTo>
                  <a:pt x="0" y="20476"/>
                  <a:pt x="164" y="20837"/>
                  <a:pt x="493" y="21142"/>
                </a:cubicBezTo>
                <a:cubicBezTo>
                  <a:pt x="822" y="21448"/>
                  <a:pt x="1212" y="21600"/>
                  <a:pt x="1661" y="21600"/>
                </a:cubicBezTo>
                <a:lnTo>
                  <a:pt x="19938" y="21600"/>
                </a:lnTo>
                <a:cubicBezTo>
                  <a:pt x="20389" y="21600"/>
                  <a:pt x="20779" y="21448"/>
                  <a:pt x="21107" y="21142"/>
                </a:cubicBezTo>
                <a:cubicBezTo>
                  <a:pt x="21436" y="20837"/>
                  <a:pt x="21600" y="20476"/>
                  <a:pt x="21600" y="20058"/>
                </a:cubicBezTo>
                <a:lnTo>
                  <a:pt x="21600" y="4629"/>
                </a:lnTo>
                <a:cubicBezTo>
                  <a:pt x="21600" y="4211"/>
                  <a:pt x="21436" y="3849"/>
                  <a:pt x="21107" y="3544"/>
                </a:cubicBezTo>
                <a:cubicBezTo>
                  <a:pt x="21107" y="3544"/>
                  <a:pt x="21107" y="3544"/>
                  <a:pt x="21107" y="3544"/>
                </a:cubicBezTo>
                <a:close/>
              </a:path>
            </a:pathLst>
          </a:custGeom>
          <a:solidFill>
            <a:schemeClr val="bg1"/>
          </a:solidFill>
          <a:ln w="12700">
            <a:miter lim="400000"/>
          </a:ln>
        </p:spPr>
        <p:txBody>
          <a:bodyPr lIns="19051" tIns="19051" rIns="19051" bIns="1905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p>
        </p:txBody>
      </p:sp>
      <p:sp>
        <p:nvSpPr>
          <p:cNvPr id="100" name="文本框 99"/>
          <p:cNvSpPr txBox="1"/>
          <p:nvPr/>
        </p:nvSpPr>
        <p:spPr>
          <a:xfrm>
            <a:off x="1016000" y="975360"/>
            <a:ext cx="5995670" cy="5938520"/>
          </a:xfrm>
          <a:prstGeom prst="rect">
            <a:avLst/>
          </a:prstGeom>
          <a:noFill/>
          <a:ln w="9525">
            <a:noFill/>
          </a:ln>
        </p:spPr>
        <p:txBody>
          <a:bodyPr wrap="square">
            <a:noAutofit/>
          </a:bodyPr>
          <a:p>
            <a:pPr indent="75565" algn="l">
              <a:lnSpc>
                <a:spcPct val="120000"/>
              </a:lnSpc>
              <a:spcBef>
                <a:spcPts val="0"/>
              </a:spcBef>
              <a:spcAft>
                <a:spcPts val="0"/>
              </a:spcAft>
            </a:pPr>
            <a:endParaRPr lang="en-US" sz="1900" b="1">
              <a:latin typeface="+mj-ea"/>
              <a:ea typeface="+mj-ea"/>
              <a:cs typeface="+mj-ea"/>
            </a:endParaRPr>
          </a:p>
          <a:p>
            <a:pPr indent="75565" algn="l">
              <a:lnSpc>
                <a:spcPct val="120000"/>
              </a:lnSpc>
              <a:spcBef>
                <a:spcPts val="0"/>
              </a:spcBef>
              <a:spcAft>
                <a:spcPts val="0"/>
              </a:spcAft>
            </a:pPr>
            <a:r>
              <a:rPr lang="zh-CN" sz="1900" b="1">
                <a:ea typeface="宋体" panose="02010600030101010101" pitchFamily="2" charset="-122"/>
              </a:rPr>
              <a:t>（一）投保范围</a:t>
            </a:r>
            <a:r>
              <a:rPr lang="zh-CN" sz="1900" b="0">
                <a:ea typeface="宋体" panose="02010600030101010101" pitchFamily="2" charset="-122"/>
              </a:rPr>
              <a:t>湖北省内各普通高等学校（含独立学院）、成人高等学校、民办高等教育机构。</a:t>
            </a:r>
            <a:r>
              <a:rPr lang="en-US" sz="1900" b="0">
                <a:latin typeface="仿宋_GB2312" charset="0"/>
                <a:ea typeface="宋体" panose="02010600030101010101" pitchFamily="2" charset="-122"/>
                <a:cs typeface="Times New Roman" panose="02020603050405020304" charset="0"/>
              </a:rPr>
              <a:t> </a:t>
            </a:r>
            <a:r>
              <a:rPr lang="zh-CN" sz="1900" b="1">
                <a:ea typeface="宋体" panose="02010600030101010101" pitchFamily="2" charset="-122"/>
              </a:rPr>
              <a:t>（二）保险期限</a:t>
            </a:r>
            <a:r>
              <a:rPr lang="zh-CN" sz="1900" b="0">
                <a:ea typeface="宋体" panose="02010600030101010101" pitchFamily="2" charset="-122"/>
              </a:rPr>
              <a:t>保险期限原则上为一个学年度，即从当年9月1日起至次年8月31日止，期满续保。</a:t>
            </a:r>
            <a:r>
              <a:rPr lang="en-US" sz="1900" b="0">
                <a:latin typeface="仿宋_GB2312" charset="0"/>
                <a:ea typeface="宋体" panose="02010600030101010101" pitchFamily="2" charset="-122"/>
                <a:cs typeface="Times New Roman" panose="02020603050405020304" charset="0"/>
              </a:rPr>
              <a:t> </a:t>
            </a:r>
            <a:r>
              <a:rPr lang="zh-CN" sz="1900" b="1">
                <a:ea typeface="宋体" panose="02010600030101010101" pitchFamily="2" charset="-122"/>
              </a:rPr>
              <a:t>（三）保险责任1、主险责任</a:t>
            </a:r>
            <a:r>
              <a:rPr lang="zh-CN" sz="1900" b="0">
                <a:ea typeface="宋体" panose="02010600030101010101" pitchFamily="2" charset="-122"/>
              </a:rPr>
              <a:t>在保险期间内，在中华人民共和国境内(港澳台地区除外),在被保险人的在校活动中或由被保险人统一组织或安排的活动过程中，因被保险人疏忽或过失导致学生的人身伤亡，依法应由被保险人承担的经济赔偿责任。</a:t>
            </a:r>
            <a:endParaRPr lang="zh-CN" altLang="en-US" sz="1900" b="0">
              <a:ea typeface="宋体" panose="02010600030101010101" pitchFamily="2" charset="-122"/>
            </a:endParaRPr>
          </a:p>
        </p:txBody>
      </p:sp>
      <p:sp>
        <p:nvSpPr>
          <p:cNvPr id="5" name="文本框 4"/>
          <p:cNvSpPr txBox="1"/>
          <p:nvPr/>
        </p:nvSpPr>
        <p:spPr>
          <a:xfrm>
            <a:off x="7121525" y="3562985"/>
            <a:ext cx="4368165" cy="2964180"/>
          </a:xfrm>
          <a:prstGeom prst="rect">
            <a:avLst/>
          </a:prstGeom>
          <a:noFill/>
          <a:ln w="9525">
            <a:noFill/>
          </a:ln>
        </p:spPr>
        <p:txBody>
          <a:bodyPr wrap="square">
            <a:noAutofit/>
          </a:bodyPr>
          <a:p>
            <a:pPr indent="408305" algn="l"/>
            <a:r>
              <a:rPr lang="zh-CN" b="1">
                <a:ea typeface="宋体" panose="02010600030101010101" pitchFamily="2" charset="-122"/>
              </a:rPr>
              <a:t>2、附加险责任</a:t>
            </a:r>
            <a:endParaRPr lang="zh-CN" b="1">
              <a:ea typeface="宋体" panose="02010600030101010101" pitchFamily="2" charset="-122"/>
            </a:endParaRPr>
          </a:p>
          <a:p>
            <a:pPr indent="408305" algn="l"/>
            <a:r>
              <a:rPr lang="zh-CN">
                <a:ea typeface="宋体" panose="02010600030101010101" pitchFamily="2" charset="-122"/>
              </a:rPr>
              <a:t>（1）附加第三者责任保险条款。</a:t>
            </a:r>
            <a:endParaRPr lang="zh-CN">
              <a:ea typeface="宋体" panose="02010600030101010101" pitchFamily="2" charset="-122"/>
            </a:endParaRPr>
          </a:p>
          <a:p>
            <a:pPr indent="408305" algn="l"/>
            <a:r>
              <a:rPr lang="zh-CN">
                <a:ea typeface="宋体" panose="02010600030101010101" pitchFamily="2" charset="-122"/>
              </a:rPr>
              <a:t>（2）附加精神损害赔偿责任保险条款。</a:t>
            </a:r>
            <a:endParaRPr lang="zh-CN">
              <a:ea typeface="宋体" panose="02010600030101010101" pitchFamily="2" charset="-122"/>
            </a:endParaRPr>
          </a:p>
          <a:p>
            <a:pPr indent="408305" algn="l"/>
            <a:r>
              <a:rPr lang="zh-CN">
                <a:ea typeface="宋体" panose="02010600030101010101" pitchFamily="2" charset="-122"/>
              </a:rPr>
              <a:t>（3）附加境外活动责任保险条款</a:t>
            </a:r>
            <a:endParaRPr lang="zh-CN">
              <a:ea typeface="宋体" panose="02010600030101010101" pitchFamily="2" charset="-122"/>
            </a:endParaRPr>
          </a:p>
          <a:p>
            <a:pPr indent="408305" algn="l"/>
            <a:r>
              <a:rPr lang="zh-CN">
                <a:ea typeface="宋体" panose="02010600030101010101" pitchFamily="2" charset="-122"/>
              </a:rPr>
              <a:t>（4）附加无过失责任保险条款。</a:t>
            </a:r>
            <a:endParaRPr lang="zh-CN">
              <a:ea typeface="宋体" panose="02010600030101010101" pitchFamily="2" charset="-122"/>
            </a:endParaRPr>
          </a:p>
          <a:p>
            <a:pPr indent="408305" algn="l"/>
            <a:r>
              <a:rPr lang="zh-CN">
                <a:ea typeface="宋体" panose="02010600030101010101" pitchFamily="2" charset="-122"/>
              </a:rPr>
              <a:t>（5）附加开放场馆公众责任保险条款。</a:t>
            </a:r>
            <a:endParaRPr lang="zh-CN">
              <a:ea typeface="宋体" panose="02010600030101010101" pitchFamily="2" charset="-122"/>
            </a:endParaRPr>
          </a:p>
          <a:p>
            <a:pPr indent="408305" algn="l"/>
            <a:r>
              <a:rPr lang="zh-CN">
                <a:ea typeface="宋体" panose="02010600030101010101" pitchFamily="2" charset="-122"/>
              </a:rPr>
              <a:t>（6）附加食品安全责任保险条款。</a:t>
            </a:r>
            <a:endParaRPr lang="zh-CN">
              <a:ea typeface="宋体" panose="02010600030101010101" pitchFamily="2" charset="-122"/>
            </a:endParaRPr>
          </a:p>
          <a:p>
            <a:pPr indent="408305" algn="l"/>
            <a:r>
              <a:rPr lang="zh-CN">
                <a:ea typeface="宋体" panose="02010600030101010101" pitchFamily="2" charset="-122"/>
              </a:rPr>
              <a:t>（7）附加体育竞赛责任保险条款。</a:t>
            </a:r>
            <a:endParaRPr lang="zh-CN">
              <a:ea typeface="宋体" panose="02010600030101010101" pitchFamily="2" charset="-122"/>
            </a:endParaRPr>
          </a:p>
          <a:p>
            <a:pPr indent="408305" algn="l"/>
            <a:r>
              <a:rPr lang="zh-CN">
                <a:ea typeface="宋体" panose="02010600030101010101" pitchFamily="2" charset="-122"/>
              </a:rPr>
              <a:t>（8）附加研学旅行责任保险条款。</a:t>
            </a:r>
            <a:endParaRPr lang="zh-CN">
              <a:ea typeface="宋体" panose="02010600030101010101" pitchFamily="2" charset="-122"/>
            </a:endParaRPr>
          </a:p>
          <a:p>
            <a:pPr indent="408305" algn="l"/>
            <a:r>
              <a:rPr lang="zh-CN">
                <a:ea typeface="宋体" panose="02010600030101010101" pitchFamily="2" charset="-122"/>
              </a:rPr>
              <a:t>（9）附加传染病责任保险条款。</a:t>
            </a:r>
            <a:endParaRPr lang="zh-CN" altLang="en-US">
              <a:ea typeface="宋体" panose="02010600030101010101" pitchFamily="2" charset="-122"/>
            </a:endParaRPr>
          </a:p>
        </p:txBody>
      </p:sp>
    </p:spTree>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8" name=""/>
        <p:cNvGrpSpPr/>
        <p:nvPr/>
      </p:nvGrpSpPr>
      <p:grpSpPr>
        <a:xfrm>
          <a:off x="0" y="0"/>
          <a:ext cx="0" cy="0"/>
          <a:chOff x="0" y="0"/>
          <a:chExt cx="0" cy="0"/>
        </a:xfrm>
      </p:grpSpPr>
      <p:sp>
        <p:nvSpPr>
          <p:cNvPr id="1048734"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35"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47"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736"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37"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38" name="文本框 4"/>
          <p:cNvSpPr txBox="1"/>
          <p:nvPr/>
        </p:nvSpPr>
        <p:spPr>
          <a:xfrm>
            <a:off x="996287" y="382137"/>
            <a:ext cx="5222240" cy="460375"/>
          </a:xfrm>
          <a:prstGeom prst="rect">
            <a:avLst/>
          </a:prstGeom>
          <a:noFill/>
        </p:spPr>
        <p:txBody>
          <a:bodyPr wrap="none" rtlCol="0">
            <a:spAutoFit/>
          </a:bodyPr>
          <a:p>
            <a:pPr algn="l"/>
            <a:r>
              <a:rPr lang="zh-CN" altLang="en-US" sz="2400" dirty="0" smtClean="0">
                <a:latin typeface="黑体" panose="02010609060101010101" pitchFamily="49" charset="-122"/>
                <a:ea typeface="黑体" panose="02010609060101010101" pitchFamily="49" charset="-122"/>
              </a:rPr>
              <a:t>校园保险产品介绍</a:t>
            </a:r>
            <a:r>
              <a:rPr lang="en-US" altLang="zh-CN" sz="2400" dirty="0" smtClean="0">
                <a:latin typeface="黑体" panose="02010609060101010101" pitchFamily="49" charset="-122"/>
                <a:ea typeface="黑体" panose="02010609060101010101" pitchFamily="49" charset="-122"/>
              </a:rPr>
              <a:t>-</a:t>
            </a:r>
            <a:r>
              <a:rPr lang="en-US" sz="2400" b="1">
                <a:latin typeface="+mj-ea"/>
                <a:ea typeface="+mj-ea"/>
                <a:cs typeface="+mj-ea"/>
                <a:sym typeface="+mn-ea"/>
              </a:rPr>
              <a:t>校方综合责任保险</a:t>
            </a:r>
            <a:endParaRPr lang="en-US" altLang="zh-CN" sz="2400" dirty="0" smtClean="0">
              <a:latin typeface="黑体" panose="02010609060101010101" pitchFamily="49" charset="-122"/>
              <a:ea typeface="黑体" panose="02010609060101010101" pitchFamily="49" charset="-122"/>
            </a:endParaRPr>
          </a:p>
        </p:txBody>
      </p:sp>
      <p:sp>
        <p:nvSpPr>
          <p:cNvPr id="1048743" name="Shape 23178"/>
          <p:cNvSpPr/>
          <p:nvPr/>
        </p:nvSpPr>
        <p:spPr>
          <a:xfrm>
            <a:off x="4561696" y="3820383"/>
            <a:ext cx="378793" cy="407941"/>
          </a:xfrm>
          <a:custGeom>
            <a:avLst/>
            <a:gdLst/>
            <a:ahLst/>
            <a:cxnLst>
              <a:cxn ang="0">
                <a:pos x="wd2" y="hd2"/>
              </a:cxn>
              <a:cxn ang="5400000">
                <a:pos x="wd2" y="hd2"/>
              </a:cxn>
              <a:cxn ang="10800000">
                <a:pos x="wd2" y="hd2"/>
              </a:cxn>
              <a:cxn ang="16200000">
                <a:pos x="wd2" y="hd2"/>
              </a:cxn>
            </a:cxnLst>
            <a:rect l="0" t="0" r="r" b="b"/>
            <a:pathLst>
              <a:path w="21600" h="21600" extrusionOk="0">
                <a:moveTo>
                  <a:pt x="19938" y="11186"/>
                </a:moveTo>
                <a:lnTo>
                  <a:pt x="16200" y="11186"/>
                </a:lnTo>
                <a:lnTo>
                  <a:pt x="16200" y="7715"/>
                </a:lnTo>
                <a:lnTo>
                  <a:pt x="19938" y="7715"/>
                </a:lnTo>
                <a:cubicBezTo>
                  <a:pt x="19938" y="7715"/>
                  <a:pt x="19938" y="11186"/>
                  <a:pt x="19938" y="11186"/>
                </a:cubicBezTo>
                <a:close/>
                <a:moveTo>
                  <a:pt x="19938" y="15814"/>
                </a:moveTo>
                <a:lnTo>
                  <a:pt x="16200" y="15814"/>
                </a:lnTo>
                <a:lnTo>
                  <a:pt x="16200" y="11958"/>
                </a:lnTo>
                <a:lnTo>
                  <a:pt x="19938" y="11958"/>
                </a:lnTo>
                <a:cubicBezTo>
                  <a:pt x="19938" y="11958"/>
                  <a:pt x="19938" y="15814"/>
                  <a:pt x="19938" y="15814"/>
                </a:cubicBezTo>
                <a:close/>
                <a:moveTo>
                  <a:pt x="19938" y="20056"/>
                </a:moveTo>
                <a:lnTo>
                  <a:pt x="16200" y="20056"/>
                </a:lnTo>
                <a:lnTo>
                  <a:pt x="16200" y="16586"/>
                </a:lnTo>
                <a:lnTo>
                  <a:pt x="19938" y="16586"/>
                </a:lnTo>
                <a:cubicBezTo>
                  <a:pt x="19938" y="16586"/>
                  <a:pt x="19938" y="20056"/>
                  <a:pt x="19938" y="20056"/>
                </a:cubicBezTo>
                <a:close/>
                <a:moveTo>
                  <a:pt x="15077" y="5671"/>
                </a:moveTo>
                <a:cubicBezTo>
                  <a:pt x="14995" y="5595"/>
                  <a:pt x="14955" y="5505"/>
                  <a:pt x="14955" y="5400"/>
                </a:cubicBezTo>
                <a:lnTo>
                  <a:pt x="14955" y="1929"/>
                </a:lnTo>
                <a:cubicBezTo>
                  <a:pt x="14955" y="1825"/>
                  <a:pt x="14995" y="1734"/>
                  <a:pt x="15077" y="1658"/>
                </a:cubicBezTo>
                <a:cubicBezTo>
                  <a:pt x="15160" y="1581"/>
                  <a:pt x="15256" y="1543"/>
                  <a:pt x="15369" y="1543"/>
                </a:cubicBezTo>
                <a:lnTo>
                  <a:pt x="16200" y="1543"/>
                </a:lnTo>
                <a:cubicBezTo>
                  <a:pt x="16313" y="1543"/>
                  <a:pt x="16410" y="1581"/>
                  <a:pt x="16492" y="1658"/>
                </a:cubicBezTo>
                <a:cubicBezTo>
                  <a:pt x="16573" y="1734"/>
                  <a:pt x="16616" y="1825"/>
                  <a:pt x="16616" y="1929"/>
                </a:cubicBezTo>
                <a:lnTo>
                  <a:pt x="16616" y="5400"/>
                </a:lnTo>
                <a:cubicBezTo>
                  <a:pt x="16616" y="5505"/>
                  <a:pt x="16573" y="5595"/>
                  <a:pt x="16492" y="5671"/>
                </a:cubicBezTo>
                <a:cubicBezTo>
                  <a:pt x="16410" y="5747"/>
                  <a:pt x="16313" y="5786"/>
                  <a:pt x="16200" y="5786"/>
                </a:cubicBezTo>
                <a:lnTo>
                  <a:pt x="15369" y="5786"/>
                </a:lnTo>
                <a:cubicBezTo>
                  <a:pt x="15256" y="5786"/>
                  <a:pt x="15160" y="5747"/>
                  <a:pt x="15077" y="5671"/>
                </a:cubicBezTo>
                <a:cubicBezTo>
                  <a:pt x="15077" y="5671"/>
                  <a:pt x="15077" y="5671"/>
                  <a:pt x="15077" y="5671"/>
                </a:cubicBezTo>
                <a:close/>
                <a:moveTo>
                  <a:pt x="15369" y="11186"/>
                </a:moveTo>
                <a:lnTo>
                  <a:pt x="11215" y="11186"/>
                </a:lnTo>
                <a:lnTo>
                  <a:pt x="11215" y="7715"/>
                </a:lnTo>
                <a:lnTo>
                  <a:pt x="15369" y="7715"/>
                </a:lnTo>
                <a:cubicBezTo>
                  <a:pt x="15369" y="7715"/>
                  <a:pt x="15369" y="11186"/>
                  <a:pt x="15369" y="11186"/>
                </a:cubicBezTo>
                <a:close/>
                <a:moveTo>
                  <a:pt x="15369" y="15814"/>
                </a:moveTo>
                <a:lnTo>
                  <a:pt x="11215" y="15814"/>
                </a:lnTo>
                <a:lnTo>
                  <a:pt x="11215" y="11958"/>
                </a:lnTo>
                <a:lnTo>
                  <a:pt x="15369" y="11958"/>
                </a:lnTo>
                <a:cubicBezTo>
                  <a:pt x="15369" y="11958"/>
                  <a:pt x="15369" y="15814"/>
                  <a:pt x="15369" y="15814"/>
                </a:cubicBezTo>
                <a:close/>
                <a:moveTo>
                  <a:pt x="15369" y="20056"/>
                </a:moveTo>
                <a:lnTo>
                  <a:pt x="11215" y="20056"/>
                </a:lnTo>
                <a:lnTo>
                  <a:pt x="11215" y="16586"/>
                </a:lnTo>
                <a:lnTo>
                  <a:pt x="15369" y="16586"/>
                </a:lnTo>
                <a:cubicBezTo>
                  <a:pt x="15369" y="16586"/>
                  <a:pt x="15369" y="20056"/>
                  <a:pt x="15369" y="20056"/>
                </a:cubicBezTo>
                <a:close/>
                <a:moveTo>
                  <a:pt x="10384" y="11186"/>
                </a:moveTo>
                <a:lnTo>
                  <a:pt x="6231" y="11186"/>
                </a:lnTo>
                <a:lnTo>
                  <a:pt x="6231" y="7715"/>
                </a:lnTo>
                <a:lnTo>
                  <a:pt x="10384" y="7715"/>
                </a:lnTo>
                <a:cubicBezTo>
                  <a:pt x="10384" y="7715"/>
                  <a:pt x="10384" y="11186"/>
                  <a:pt x="10384" y="11186"/>
                </a:cubicBezTo>
                <a:close/>
                <a:moveTo>
                  <a:pt x="10384" y="15814"/>
                </a:moveTo>
                <a:lnTo>
                  <a:pt x="6231" y="15814"/>
                </a:lnTo>
                <a:lnTo>
                  <a:pt x="6231" y="11958"/>
                </a:lnTo>
                <a:lnTo>
                  <a:pt x="10384" y="11958"/>
                </a:lnTo>
                <a:cubicBezTo>
                  <a:pt x="10384" y="11958"/>
                  <a:pt x="10384" y="15814"/>
                  <a:pt x="10384" y="15814"/>
                </a:cubicBezTo>
                <a:close/>
                <a:moveTo>
                  <a:pt x="10384" y="20056"/>
                </a:moveTo>
                <a:lnTo>
                  <a:pt x="6231" y="20056"/>
                </a:lnTo>
                <a:lnTo>
                  <a:pt x="6231" y="16586"/>
                </a:lnTo>
                <a:lnTo>
                  <a:pt x="10384" y="16586"/>
                </a:lnTo>
                <a:cubicBezTo>
                  <a:pt x="10384" y="16586"/>
                  <a:pt x="10384" y="20056"/>
                  <a:pt x="10384" y="20056"/>
                </a:cubicBezTo>
                <a:close/>
                <a:moveTo>
                  <a:pt x="5108" y="5671"/>
                </a:moveTo>
                <a:cubicBezTo>
                  <a:pt x="5025" y="5595"/>
                  <a:pt x="4985" y="5505"/>
                  <a:pt x="4985" y="5400"/>
                </a:cubicBezTo>
                <a:lnTo>
                  <a:pt x="4985" y="1929"/>
                </a:lnTo>
                <a:cubicBezTo>
                  <a:pt x="4985" y="1825"/>
                  <a:pt x="5025" y="1734"/>
                  <a:pt x="5108" y="1658"/>
                </a:cubicBezTo>
                <a:cubicBezTo>
                  <a:pt x="5190" y="1581"/>
                  <a:pt x="5287" y="1543"/>
                  <a:pt x="5399" y="1543"/>
                </a:cubicBezTo>
                <a:lnTo>
                  <a:pt x="6231" y="1543"/>
                </a:lnTo>
                <a:cubicBezTo>
                  <a:pt x="6345" y="1543"/>
                  <a:pt x="6440" y="1581"/>
                  <a:pt x="6523" y="1658"/>
                </a:cubicBezTo>
                <a:cubicBezTo>
                  <a:pt x="6605" y="1734"/>
                  <a:pt x="6647" y="1825"/>
                  <a:pt x="6647" y="1929"/>
                </a:cubicBezTo>
                <a:lnTo>
                  <a:pt x="6647" y="5400"/>
                </a:lnTo>
                <a:cubicBezTo>
                  <a:pt x="6647" y="5505"/>
                  <a:pt x="6605" y="5595"/>
                  <a:pt x="6523" y="5671"/>
                </a:cubicBezTo>
                <a:cubicBezTo>
                  <a:pt x="6440" y="5747"/>
                  <a:pt x="6345" y="5786"/>
                  <a:pt x="6231" y="5786"/>
                </a:cubicBezTo>
                <a:lnTo>
                  <a:pt x="5399" y="5786"/>
                </a:lnTo>
                <a:cubicBezTo>
                  <a:pt x="5287" y="5786"/>
                  <a:pt x="5190" y="5747"/>
                  <a:pt x="5108" y="5671"/>
                </a:cubicBezTo>
                <a:cubicBezTo>
                  <a:pt x="5108" y="5671"/>
                  <a:pt x="5108" y="5671"/>
                  <a:pt x="5108" y="5671"/>
                </a:cubicBezTo>
                <a:close/>
                <a:moveTo>
                  <a:pt x="5399" y="11186"/>
                </a:moveTo>
                <a:lnTo>
                  <a:pt x="1661" y="11186"/>
                </a:lnTo>
                <a:lnTo>
                  <a:pt x="1661" y="7715"/>
                </a:lnTo>
                <a:lnTo>
                  <a:pt x="5399" y="7715"/>
                </a:lnTo>
                <a:cubicBezTo>
                  <a:pt x="5399" y="7715"/>
                  <a:pt x="5399" y="11186"/>
                  <a:pt x="5399" y="11186"/>
                </a:cubicBezTo>
                <a:close/>
                <a:moveTo>
                  <a:pt x="5399" y="15814"/>
                </a:moveTo>
                <a:lnTo>
                  <a:pt x="1661" y="15814"/>
                </a:lnTo>
                <a:lnTo>
                  <a:pt x="1661" y="11958"/>
                </a:lnTo>
                <a:lnTo>
                  <a:pt x="5399" y="11958"/>
                </a:lnTo>
                <a:cubicBezTo>
                  <a:pt x="5399" y="11958"/>
                  <a:pt x="5399" y="15814"/>
                  <a:pt x="5399" y="15814"/>
                </a:cubicBezTo>
                <a:close/>
                <a:moveTo>
                  <a:pt x="5399" y="20056"/>
                </a:moveTo>
                <a:lnTo>
                  <a:pt x="1661" y="20056"/>
                </a:lnTo>
                <a:lnTo>
                  <a:pt x="1661" y="16586"/>
                </a:lnTo>
                <a:lnTo>
                  <a:pt x="5399" y="16586"/>
                </a:lnTo>
                <a:cubicBezTo>
                  <a:pt x="5399" y="16586"/>
                  <a:pt x="5399" y="20056"/>
                  <a:pt x="5399" y="20056"/>
                </a:cubicBezTo>
                <a:close/>
                <a:moveTo>
                  <a:pt x="21107" y="3544"/>
                </a:moveTo>
                <a:cubicBezTo>
                  <a:pt x="20779" y="3238"/>
                  <a:pt x="20389" y="3086"/>
                  <a:pt x="19939" y="3086"/>
                </a:cubicBezTo>
                <a:lnTo>
                  <a:pt x="18276" y="3086"/>
                </a:lnTo>
                <a:lnTo>
                  <a:pt x="18276" y="1929"/>
                </a:lnTo>
                <a:cubicBezTo>
                  <a:pt x="18276" y="1399"/>
                  <a:pt x="18075" y="945"/>
                  <a:pt x="17667" y="567"/>
                </a:cubicBezTo>
                <a:cubicBezTo>
                  <a:pt x="17260" y="190"/>
                  <a:pt x="16771" y="0"/>
                  <a:pt x="16200" y="0"/>
                </a:cubicBezTo>
                <a:lnTo>
                  <a:pt x="15369" y="0"/>
                </a:lnTo>
                <a:cubicBezTo>
                  <a:pt x="14798" y="0"/>
                  <a:pt x="14310" y="190"/>
                  <a:pt x="13903" y="567"/>
                </a:cubicBezTo>
                <a:cubicBezTo>
                  <a:pt x="13496" y="945"/>
                  <a:pt x="13292" y="1399"/>
                  <a:pt x="13292" y="1929"/>
                </a:cubicBezTo>
                <a:lnTo>
                  <a:pt x="13292" y="3086"/>
                </a:lnTo>
                <a:lnTo>
                  <a:pt x="8308" y="3086"/>
                </a:lnTo>
                <a:lnTo>
                  <a:pt x="8308" y="1929"/>
                </a:lnTo>
                <a:cubicBezTo>
                  <a:pt x="8308" y="1399"/>
                  <a:pt x="8104" y="945"/>
                  <a:pt x="7699" y="567"/>
                </a:cubicBezTo>
                <a:cubicBezTo>
                  <a:pt x="7290" y="190"/>
                  <a:pt x="6803" y="0"/>
                  <a:pt x="6231" y="0"/>
                </a:cubicBezTo>
                <a:lnTo>
                  <a:pt x="5399" y="0"/>
                </a:lnTo>
                <a:cubicBezTo>
                  <a:pt x="4829" y="0"/>
                  <a:pt x="4340" y="190"/>
                  <a:pt x="3933" y="567"/>
                </a:cubicBezTo>
                <a:cubicBezTo>
                  <a:pt x="3526" y="945"/>
                  <a:pt x="3324" y="1399"/>
                  <a:pt x="3324" y="1929"/>
                </a:cubicBezTo>
                <a:lnTo>
                  <a:pt x="3324" y="3086"/>
                </a:lnTo>
                <a:lnTo>
                  <a:pt x="1661" y="3086"/>
                </a:lnTo>
                <a:cubicBezTo>
                  <a:pt x="1212" y="3086"/>
                  <a:pt x="822" y="3238"/>
                  <a:pt x="493" y="3544"/>
                </a:cubicBezTo>
                <a:cubicBezTo>
                  <a:pt x="164" y="3849"/>
                  <a:pt x="0" y="4211"/>
                  <a:pt x="0" y="4629"/>
                </a:cubicBezTo>
                <a:lnTo>
                  <a:pt x="0" y="20058"/>
                </a:lnTo>
                <a:cubicBezTo>
                  <a:pt x="0" y="20476"/>
                  <a:pt x="164" y="20837"/>
                  <a:pt x="493" y="21142"/>
                </a:cubicBezTo>
                <a:cubicBezTo>
                  <a:pt x="822" y="21448"/>
                  <a:pt x="1212" y="21600"/>
                  <a:pt x="1661" y="21600"/>
                </a:cubicBezTo>
                <a:lnTo>
                  <a:pt x="19938" y="21600"/>
                </a:lnTo>
                <a:cubicBezTo>
                  <a:pt x="20389" y="21600"/>
                  <a:pt x="20779" y="21448"/>
                  <a:pt x="21107" y="21142"/>
                </a:cubicBezTo>
                <a:cubicBezTo>
                  <a:pt x="21436" y="20837"/>
                  <a:pt x="21600" y="20476"/>
                  <a:pt x="21600" y="20058"/>
                </a:cubicBezTo>
                <a:lnTo>
                  <a:pt x="21600" y="4629"/>
                </a:lnTo>
                <a:cubicBezTo>
                  <a:pt x="21600" y="4211"/>
                  <a:pt x="21436" y="3849"/>
                  <a:pt x="21107" y="3544"/>
                </a:cubicBezTo>
                <a:cubicBezTo>
                  <a:pt x="21107" y="3544"/>
                  <a:pt x="21107" y="3544"/>
                  <a:pt x="21107" y="3544"/>
                </a:cubicBezTo>
                <a:close/>
              </a:path>
            </a:pathLst>
          </a:custGeom>
          <a:solidFill>
            <a:schemeClr val="bg1"/>
          </a:solidFill>
          <a:ln w="12700">
            <a:miter lim="400000"/>
          </a:ln>
        </p:spPr>
        <p:txBody>
          <a:bodyPr lIns="19051" tIns="19051" rIns="19051" bIns="1905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p>
        </p:txBody>
      </p:sp>
      <p:graphicFrame>
        <p:nvGraphicFramePr>
          <p:cNvPr id="2" name="表格 1"/>
          <p:cNvGraphicFramePr/>
          <p:nvPr>
            <p:custDataLst>
              <p:tags r:id="rId1"/>
            </p:custDataLst>
          </p:nvPr>
        </p:nvGraphicFramePr>
        <p:xfrm>
          <a:off x="962660" y="991235"/>
          <a:ext cx="5198745" cy="5081905"/>
        </p:xfrm>
        <a:graphic>
          <a:graphicData uri="http://schemas.openxmlformats.org/drawingml/2006/table">
            <a:tbl>
              <a:tblPr>
                <a:effectLst/>
                <a:tableStyleId>{5940675A-B579-460E-94D1-54222C63F5DA}</a:tableStyleId>
              </a:tblPr>
              <a:tblGrid>
                <a:gridCol w="379730"/>
                <a:gridCol w="1708785"/>
                <a:gridCol w="2230120"/>
                <a:gridCol w="880110"/>
              </a:tblGrid>
              <a:tr h="481330">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序号</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2018年校园综合保险</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每人每次事故赔偿限额（万元）</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收费标准（元）</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r>
              <a:tr h="650875">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校(园)方责任</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每人伤亡责任限额100万元（含医疗费用），每所学校每次法律费用5万元</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15</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r>
              <a:tr h="466725">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2</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附加财产损失</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每次事故每人财产损失10万元</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2</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r>
              <a:tr h="467360">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3</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附加第三者责任</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每人伤亡责任限额40万,每次事故第三者财产损失责任限额2万元</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4</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r>
              <a:tr h="466725">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4</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附加精神损害赔偿责任</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每次事故每人精神损害5万元</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4</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r>
              <a:tr h="467995">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5</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附加无过失责任</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每人伤亡责任限额30万元其中：医疗费用赔偿限额4万元</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6</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r>
              <a:tr h="467360">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6</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附加境外活动责任</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每人伤亡责任限额20万元</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4</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r>
              <a:tr h="650240">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7</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附加开放场馆公众责任</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每人伤亡责任限额20万，每次事故第三者财产损失责任限额1万元</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3</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r>
              <a:tr h="481965">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8</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solidFill>
                            <a:srgbClr val="000000"/>
                          </a:solidFill>
                          <a:highlight>
                            <a:srgbClr val="FFFF00"/>
                          </a:highlight>
                          <a:latin typeface="宋体" panose="02010600030101010101" pitchFamily="2" charset="-122"/>
                          <a:ea typeface="宋体" panose="02010600030101010101" pitchFamily="2" charset="-122"/>
                          <a:cs typeface="宋体" panose="02010600030101010101" pitchFamily="2" charset="-122"/>
                        </a:rPr>
                        <a:t>附加食品安全责任</a:t>
                      </a:r>
                      <a:endParaRPr lang="en-US" altLang="en-US" sz="1400" b="1">
                        <a:solidFill>
                          <a:srgbClr val="000000"/>
                        </a:solidFill>
                        <a:highlight>
                          <a:srgbClr val="FFFF00"/>
                        </a:highlight>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每人伤亡责任限额5万元其中：医疗费用赔偿限额5000元</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2</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r>
              <a:tr h="481330">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9</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附加体育竞赛责任</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每人伤亡30万元，医疗费用2万元</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4</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r>
            </a:tbl>
          </a:graphicData>
        </a:graphic>
      </p:graphicFrame>
      <p:graphicFrame>
        <p:nvGraphicFramePr>
          <p:cNvPr id="3" name="表格 2"/>
          <p:cNvGraphicFramePr/>
          <p:nvPr>
            <p:custDataLst>
              <p:tags r:id="rId2"/>
            </p:custDataLst>
          </p:nvPr>
        </p:nvGraphicFramePr>
        <p:xfrm>
          <a:off x="6218555" y="3327400"/>
          <a:ext cx="5198745" cy="3032125"/>
        </p:xfrm>
        <a:graphic>
          <a:graphicData uri="http://schemas.openxmlformats.org/drawingml/2006/table">
            <a:tbl>
              <a:tblPr>
                <a:effectLst/>
                <a:tableStyleId>{5940675A-B579-460E-94D1-54222C63F5DA}</a:tableStyleId>
              </a:tblPr>
              <a:tblGrid>
                <a:gridCol w="521335"/>
                <a:gridCol w="1567180"/>
                <a:gridCol w="2230120"/>
                <a:gridCol w="880110"/>
              </a:tblGrid>
              <a:tr h="640080">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10</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附加研学旅行责任</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每人伤亡责任限额30万元其中：医疗费用赔偿限额5万元</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4</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r>
              <a:tr h="627380">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11</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附加传染病责任</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每人伤亡责任限额10万元（无观察期）</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2</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r>
              <a:tr h="701040">
                <a:tc gridSpan="3">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每个学生收费标准</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hMerge="1">
                  <a:tcP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tcPr>
                </a:tc>
                <a:tc hMerge="1">
                  <a:tcPr>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tcPr>
                </a:tc>
                <a:tc>
                  <a:txBody>
                    <a:bodyPr/>
                    <a:p>
                      <a:pPr indent="0" algn="ctr">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50</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r>
              <a:tr h="1063625">
                <a:tc gridSpan="4">
                  <a:txBody>
                    <a:bodyPr/>
                    <a:p>
                      <a:pPr indent="0">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备注：1、附加无过失责任的累计责任限额600万元，每次事故责任限额300万元；附加第三者责任、附加开放场馆公众责任、附加传染病责任的累计责任限额1000万元，每次事故责任限额500万元。2、每所学校的年累计责任限额4000万元，每次事故责任限额2000万元。3、涉及财产损失的附加险，每次事故财产损失免赔额500元或5%。</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4472C4"/>
                      </a:solidFill>
                      <a:prstDash val="solid"/>
                      <a:headEnd type="none" w="med" len="med"/>
                      <a:tailEnd type="none" w="med" len="med"/>
                    </a:lnL>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lnTlToBr>
                      <a:noFill/>
                    </a:lnTlToBr>
                    <a:lnBlToTr>
                      <a:noFill/>
                    </a:lnBlToTr>
                    <a:solidFill>
                      <a:schemeClr val="accent1">
                        <a:lumMod val="40000"/>
                        <a:lumOff val="60000"/>
                      </a:schemeClr>
                    </a:solidFill>
                  </a:tcPr>
                </a:tc>
                <a:tc hMerge="1">
                  <a:tcP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tcPr>
                </a:tc>
                <a:tc hMerge="1">
                  <a:tcP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tcPr>
                </a:tc>
                <a:tc hMerge="1">
                  <a:tcPr>
                    <a:lnR w="12700" cap="flat" cmpd="sng">
                      <a:solidFill>
                        <a:srgbClr val="4472C4"/>
                      </a:solidFill>
                      <a:prstDash val="solid"/>
                      <a:headEnd type="none" w="med" len="med"/>
                      <a:tailEnd type="none" w="med" len="med"/>
                    </a:lnR>
                    <a:lnT w="12700" cap="flat" cmpd="sng">
                      <a:solidFill>
                        <a:srgbClr val="4472C4"/>
                      </a:solidFill>
                      <a:prstDash val="solid"/>
                      <a:headEnd type="none" w="med" len="med"/>
                      <a:tailEnd type="none" w="med" len="med"/>
                    </a:lnT>
                    <a:lnB w="12700" cap="flat" cmpd="sng">
                      <a:solidFill>
                        <a:srgbClr val="4472C4"/>
                      </a:solidFill>
                      <a:prstDash val="solid"/>
                      <a:headEnd type="none" w="med" len="med"/>
                      <a:tailEnd type="none" w="med" len="med"/>
                    </a:lnB>
                  </a:tcPr>
                </a:tc>
              </a:tr>
            </a:tbl>
          </a:graphicData>
        </a:graphic>
      </p:graphicFrame>
    </p:spTree>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38" name=""/>
        <p:cNvGrpSpPr/>
        <p:nvPr/>
      </p:nvGrpSpPr>
      <p:grpSpPr>
        <a:xfrm>
          <a:off x="0" y="0"/>
          <a:ext cx="0" cy="0"/>
          <a:chOff x="0" y="0"/>
          <a:chExt cx="0" cy="0"/>
        </a:xfrm>
      </p:grpSpPr>
      <p:sp>
        <p:nvSpPr>
          <p:cNvPr id="1048734"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35"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47"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736"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37"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38" name="文本框 4"/>
          <p:cNvSpPr txBox="1"/>
          <p:nvPr/>
        </p:nvSpPr>
        <p:spPr>
          <a:xfrm>
            <a:off x="996287" y="382137"/>
            <a:ext cx="4610100" cy="460375"/>
          </a:xfrm>
          <a:prstGeom prst="rect">
            <a:avLst/>
          </a:prstGeom>
          <a:noFill/>
        </p:spPr>
        <p:txBody>
          <a:bodyPr wrap="none" rtlCol="0">
            <a:spAutoFit/>
          </a:bodyPr>
          <a:p>
            <a:pPr algn="l"/>
            <a:r>
              <a:rPr lang="zh-CN" altLang="en-US" sz="2400" dirty="0" smtClean="0">
                <a:latin typeface="黑体" panose="02010609060101010101" pitchFamily="49" charset="-122"/>
                <a:ea typeface="黑体" panose="02010609060101010101" pitchFamily="49" charset="-122"/>
              </a:rPr>
              <a:t>校园保险产品介绍</a:t>
            </a:r>
            <a:r>
              <a:rPr lang="en-US" altLang="zh-CN" sz="2400" dirty="0" smtClean="0">
                <a:latin typeface="黑体" panose="02010609060101010101" pitchFamily="49" charset="-122"/>
                <a:ea typeface="黑体" panose="02010609060101010101" pitchFamily="49" charset="-122"/>
              </a:rPr>
              <a:t>-</a:t>
            </a:r>
            <a:r>
              <a:rPr lang="zh-CN" altLang="en-US" sz="2400" b="1">
                <a:latin typeface="+mj-ea"/>
                <a:ea typeface="+mj-ea"/>
                <a:cs typeface="+mj-ea"/>
                <a:sym typeface="+mn-ea"/>
              </a:rPr>
              <a:t>学生平安保险</a:t>
            </a:r>
            <a:endParaRPr lang="en-US" altLang="zh-CN" sz="2400" dirty="0" smtClean="0">
              <a:latin typeface="黑体" panose="02010609060101010101" pitchFamily="49" charset="-122"/>
              <a:ea typeface="黑体" panose="02010609060101010101" pitchFamily="49" charset="-122"/>
            </a:endParaRPr>
          </a:p>
        </p:txBody>
      </p:sp>
      <p:sp>
        <p:nvSpPr>
          <p:cNvPr id="1048743" name="Shape 23178"/>
          <p:cNvSpPr/>
          <p:nvPr/>
        </p:nvSpPr>
        <p:spPr>
          <a:xfrm>
            <a:off x="4561696" y="3820383"/>
            <a:ext cx="378793" cy="407941"/>
          </a:xfrm>
          <a:custGeom>
            <a:avLst/>
            <a:gdLst/>
            <a:ahLst/>
            <a:cxnLst>
              <a:cxn ang="0">
                <a:pos x="wd2" y="hd2"/>
              </a:cxn>
              <a:cxn ang="5400000">
                <a:pos x="wd2" y="hd2"/>
              </a:cxn>
              <a:cxn ang="10800000">
                <a:pos x="wd2" y="hd2"/>
              </a:cxn>
              <a:cxn ang="16200000">
                <a:pos x="wd2" y="hd2"/>
              </a:cxn>
            </a:cxnLst>
            <a:rect l="0" t="0" r="r" b="b"/>
            <a:pathLst>
              <a:path w="21600" h="21600" extrusionOk="0">
                <a:moveTo>
                  <a:pt x="19938" y="11186"/>
                </a:moveTo>
                <a:lnTo>
                  <a:pt x="16200" y="11186"/>
                </a:lnTo>
                <a:lnTo>
                  <a:pt x="16200" y="7715"/>
                </a:lnTo>
                <a:lnTo>
                  <a:pt x="19938" y="7715"/>
                </a:lnTo>
                <a:cubicBezTo>
                  <a:pt x="19938" y="7715"/>
                  <a:pt x="19938" y="11186"/>
                  <a:pt x="19938" y="11186"/>
                </a:cubicBezTo>
                <a:close/>
                <a:moveTo>
                  <a:pt x="19938" y="15814"/>
                </a:moveTo>
                <a:lnTo>
                  <a:pt x="16200" y="15814"/>
                </a:lnTo>
                <a:lnTo>
                  <a:pt x="16200" y="11958"/>
                </a:lnTo>
                <a:lnTo>
                  <a:pt x="19938" y="11958"/>
                </a:lnTo>
                <a:cubicBezTo>
                  <a:pt x="19938" y="11958"/>
                  <a:pt x="19938" y="15814"/>
                  <a:pt x="19938" y="15814"/>
                </a:cubicBezTo>
                <a:close/>
                <a:moveTo>
                  <a:pt x="19938" y="20056"/>
                </a:moveTo>
                <a:lnTo>
                  <a:pt x="16200" y="20056"/>
                </a:lnTo>
                <a:lnTo>
                  <a:pt x="16200" y="16586"/>
                </a:lnTo>
                <a:lnTo>
                  <a:pt x="19938" y="16586"/>
                </a:lnTo>
                <a:cubicBezTo>
                  <a:pt x="19938" y="16586"/>
                  <a:pt x="19938" y="20056"/>
                  <a:pt x="19938" y="20056"/>
                </a:cubicBezTo>
                <a:close/>
                <a:moveTo>
                  <a:pt x="15077" y="5671"/>
                </a:moveTo>
                <a:cubicBezTo>
                  <a:pt x="14995" y="5595"/>
                  <a:pt x="14955" y="5505"/>
                  <a:pt x="14955" y="5400"/>
                </a:cubicBezTo>
                <a:lnTo>
                  <a:pt x="14955" y="1929"/>
                </a:lnTo>
                <a:cubicBezTo>
                  <a:pt x="14955" y="1825"/>
                  <a:pt x="14995" y="1734"/>
                  <a:pt x="15077" y="1658"/>
                </a:cubicBezTo>
                <a:cubicBezTo>
                  <a:pt x="15160" y="1581"/>
                  <a:pt x="15256" y="1543"/>
                  <a:pt x="15369" y="1543"/>
                </a:cubicBezTo>
                <a:lnTo>
                  <a:pt x="16200" y="1543"/>
                </a:lnTo>
                <a:cubicBezTo>
                  <a:pt x="16313" y="1543"/>
                  <a:pt x="16410" y="1581"/>
                  <a:pt x="16492" y="1658"/>
                </a:cubicBezTo>
                <a:cubicBezTo>
                  <a:pt x="16573" y="1734"/>
                  <a:pt x="16616" y="1825"/>
                  <a:pt x="16616" y="1929"/>
                </a:cubicBezTo>
                <a:lnTo>
                  <a:pt x="16616" y="5400"/>
                </a:lnTo>
                <a:cubicBezTo>
                  <a:pt x="16616" y="5505"/>
                  <a:pt x="16573" y="5595"/>
                  <a:pt x="16492" y="5671"/>
                </a:cubicBezTo>
                <a:cubicBezTo>
                  <a:pt x="16410" y="5747"/>
                  <a:pt x="16313" y="5786"/>
                  <a:pt x="16200" y="5786"/>
                </a:cubicBezTo>
                <a:lnTo>
                  <a:pt x="15369" y="5786"/>
                </a:lnTo>
                <a:cubicBezTo>
                  <a:pt x="15256" y="5786"/>
                  <a:pt x="15160" y="5747"/>
                  <a:pt x="15077" y="5671"/>
                </a:cubicBezTo>
                <a:cubicBezTo>
                  <a:pt x="15077" y="5671"/>
                  <a:pt x="15077" y="5671"/>
                  <a:pt x="15077" y="5671"/>
                </a:cubicBezTo>
                <a:close/>
                <a:moveTo>
                  <a:pt x="15369" y="11186"/>
                </a:moveTo>
                <a:lnTo>
                  <a:pt x="11215" y="11186"/>
                </a:lnTo>
                <a:lnTo>
                  <a:pt x="11215" y="7715"/>
                </a:lnTo>
                <a:lnTo>
                  <a:pt x="15369" y="7715"/>
                </a:lnTo>
                <a:cubicBezTo>
                  <a:pt x="15369" y="7715"/>
                  <a:pt x="15369" y="11186"/>
                  <a:pt x="15369" y="11186"/>
                </a:cubicBezTo>
                <a:close/>
                <a:moveTo>
                  <a:pt x="15369" y="15814"/>
                </a:moveTo>
                <a:lnTo>
                  <a:pt x="11215" y="15814"/>
                </a:lnTo>
                <a:lnTo>
                  <a:pt x="11215" y="11958"/>
                </a:lnTo>
                <a:lnTo>
                  <a:pt x="15369" y="11958"/>
                </a:lnTo>
                <a:cubicBezTo>
                  <a:pt x="15369" y="11958"/>
                  <a:pt x="15369" y="15814"/>
                  <a:pt x="15369" y="15814"/>
                </a:cubicBezTo>
                <a:close/>
                <a:moveTo>
                  <a:pt x="15369" y="20056"/>
                </a:moveTo>
                <a:lnTo>
                  <a:pt x="11215" y="20056"/>
                </a:lnTo>
                <a:lnTo>
                  <a:pt x="11215" y="16586"/>
                </a:lnTo>
                <a:lnTo>
                  <a:pt x="15369" y="16586"/>
                </a:lnTo>
                <a:cubicBezTo>
                  <a:pt x="15369" y="16586"/>
                  <a:pt x="15369" y="20056"/>
                  <a:pt x="15369" y="20056"/>
                </a:cubicBezTo>
                <a:close/>
                <a:moveTo>
                  <a:pt x="10384" y="11186"/>
                </a:moveTo>
                <a:lnTo>
                  <a:pt x="6231" y="11186"/>
                </a:lnTo>
                <a:lnTo>
                  <a:pt x="6231" y="7715"/>
                </a:lnTo>
                <a:lnTo>
                  <a:pt x="10384" y="7715"/>
                </a:lnTo>
                <a:cubicBezTo>
                  <a:pt x="10384" y="7715"/>
                  <a:pt x="10384" y="11186"/>
                  <a:pt x="10384" y="11186"/>
                </a:cubicBezTo>
                <a:close/>
                <a:moveTo>
                  <a:pt x="10384" y="15814"/>
                </a:moveTo>
                <a:lnTo>
                  <a:pt x="6231" y="15814"/>
                </a:lnTo>
                <a:lnTo>
                  <a:pt x="6231" y="11958"/>
                </a:lnTo>
                <a:lnTo>
                  <a:pt x="10384" y="11958"/>
                </a:lnTo>
                <a:cubicBezTo>
                  <a:pt x="10384" y="11958"/>
                  <a:pt x="10384" y="15814"/>
                  <a:pt x="10384" y="15814"/>
                </a:cubicBezTo>
                <a:close/>
                <a:moveTo>
                  <a:pt x="10384" y="20056"/>
                </a:moveTo>
                <a:lnTo>
                  <a:pt x="6231" y="20056"/>
                </a:lnTo>
                <a:lnTo>
                  <a:pt x="6231" y="16586"/>
                </a:lnTo>
                <a:lnTo>
                  <a:pt x="10384" y="16586"/>
                </a:lnTo>
                <a:cubicBezTo>
                  <a:pt x="10384" y="16586"/>
                  <a:pt x="10384" y="20056"/>
                  <a:pt x="10384" y="20056"/>
                </a:cubicBezTo>
                <a:close/>
                <a:moveTo>
                  <a:pt x="5108" y="5671"/>
                </a:moveTo>
                <a:cubicBezTo>
                  <a:pt x="5025" y="5595"/>
                  <a:pt x="4985" y="5505"/>
                  <a:pt x="4985" y="5400"/>
                </a:cubicBezTo>
                <a:lnTo>
                  <a:pt x="4985" y="1929"/>
                </a:lnTo>
                <a:cubicBezTo>
                  <a:pt x="4985" y="1825"/>
                  <a:pt x="5025" y="1734"/>
                  <a:pt x="5108" y="1658"/>
                </a:cubicBezTo>
                <a:cubicBezTo>
                  <a:pt x="5190" y="1581"/>
                  <a:pt x="5287" y="1543"/>
                  <a:pt x="5399" y="1543"/>
                </a:cubicBezTo>
                <a:lnTo>
                  <a:pt x="6231" y="1543"/>
                </a:lnTo>
                <a:cubicBezTo>
                  <a:pt x="6345" y="1543"/>
                  <a:pt x="6440" y="1581"/>
                  <a:pt x="6523" y="1658"/>
                </a:cubicBezTo>
                <a:cubicBezTo>
                  <a:pt x="6605" y="1734"/>
                  <a:pt x="6647" y="1825"/>
                  <a:pt x="6647" y="1929"/>
                </a:cubicBezTo>
                <a:lnTo>
                  <a:pt x="6647" y="5400"/>
                </a:lnTo>
                <a:cubicBezTo>
                  <a:pt x="6647" y="5505"/>
                  <a:pt x="6605" y="5595"/>
                  <a:pt x="6523" y="5671"/>
                </a:cubicBezTo>
                <a:cubicBezTo>
                  <a:pt x="6440" y="5747"/>
                  <a:pt x="6345" y="5786"/>
                  <a:pt x="6231" y="5786"/>
                </a:cubicBezTo>
                <a:lnTo>
                  <a:pt x="5399" y="5786"/>
                </a:lnTo>
                <a:cubicBezTo>
                  <a:pt x="5287" y="5786"/>
                  <a:pt x="5190" y="5747"/>
                  <a:pt x="5108" y="5671"/>
                </a:cubicBezTo>
                <a:cubicBezTo>
                  <a:pt x="5108" y="5671"/>
                  <a:pt x="5108" y="5671"/>
                  <a:pt x="5108" y="5671"/>
                </a:cubicBezTo>
                <a:close/>
                <a:moveTo>
                  <a:pt x="5399" y="11186"/>
                </a:moveTo>
                <a:lnTo>
                  <a:pt x="1661" y="11186"/>
                </a:lnTo>
                <a:lnTo>
                  <a:pt x="1661" y="7715"/>
                </a:lnTo>
                <a:lnTo>
                  <a:pt x="5399" y="7715"/>
                </a:lnTo>
                <a:cubicBezTo>
                  <a:pt x="5399" y="7715"/>
                  <a:pt x="5399" y="11186"/>
                  <a:pt x="5399" y="11186"/>
                </a:cubicBezTo>
                <a:close/>
                <a:moveTo>
                  <a:pt x="5399" y="15814"/>
                </a:moveTo>
                <a:lnTo>
                  <a:pt x="1661" y="15814"/>
                </a:lnTo>
                <a:lnTo>
                  <a:pt x="1661" y="11958"/>
                </a:lnTo>
                <a:lnTo>
                  <a:pt x="5399" y="11958"/>
                </a:lnTo>
                <a:cubicBezTo>
                  <a:pt x="5399" y="11958"/>
                  <a:pt x="5399" y="15814"/>
                  <a:pt x="5399" y="15814"/>
                </a:cubicBezTo>
                <a:close/>
                <a:moveTo>
                  <a:pt x="5399" y="20056"/>
                </a:moveTo>
                <a:lnTo>
                  <a:pt x="1661" y="20056"/>
                </a:lnTo>
                <a:lnTo>
                  <a:pt x="1661" y="16586"/>
                </a:lnTo>
                <a:lnTo>
                  <a:pt x="5399" y="16586"/>
                </a:lnTo>
                <a:cubicBezTo>
                  <a:pt x="5399" y="16586"/>
                  <a:pt x="5399" y="20056"/>
                  <a:pt x="5399" y="20056"/>
                </a:cubicBezTo>
                <a:close/>
                <a:moveTo>
                  <a:pt x="21107" y="3544"/>
                </a:moveTo>
                <a:cubicBezTo>
                  <a:pt x="20779" y="3238"/>
                  <a:pt x="20389" y="3086"/>
                  <a:pt x="19939" y="3086"/>
                </a:cubicBezTo>
                <a:lnTo>
                  <a:pt x="18276" y="3086"/>
                </a:lnTo>
                <a:lnTo>
                  <a:pt x="18276" y="1929"/>
                </a:lnTo>
                <a:cubicBezTo>
                  <a:pt x="18276" y="1399"/>
                  <a:pt x="18075" y="945"/>
                  <a:pt x="17667" y="567"/>
                </a:cubicBezTo>
                <a:cubicBezTo>
                  <a:pt x="17260" y="190"/>
                  <a:pt x="16771" y="0"/>
                  <a:pt x="16200" y="0"/>
                </a:cubicBezTo>
                <a:lnTo>
                  <a:pt x="15369" y="0"/>
                </a:lnTo>
                <a:cubicBezTo>
                  <a:pt x="14798" y="0"/>
                  <a:pt x="14310" y="190"/>
                  <a:pt x="13903" y="567"/>
                </a:cubicBezTo>
                <a:cubicBezTo>
                  <a:pt x="13496" y="945"/>
                  <a:pt x="13292" y="1399"/>
                  <a:pt x="13292" y="1929"/>
                </a:cubicBezTo>
                <a:lnTo>
                  <a:pt x="13292" y="3086"/>
                </a:lnTo>
                <a:lnTo>
                  <a:pt x="8308" y="3086"/>
                </a:lnTo>
                <a:lnTo>
                  <a:pt x="8308" y="1929"/>
                </a:lnTo>
                <a:cubicBezTo>
                  <a:pt x="8308" y="1399"/>
                  <a:pt x="8104" y="945"/>
                  <a:pt x="7699" y="567"/>
                </a:cubicBezTo>
                <a:cubicBezTo>
                  <a:pt x="7290" y="190"/>
                  <a:pt x="6803" y="0"/>
                  <a:pt x="6231" y="0"/>
                </a:cubicBezTo>
                <a:lnTo>
                  <a:pt x="5399" y="0"/>
                </a:lnTo>
                <a:cubicBezTo>
                  <a:pt x="4829" y="0"/>
                  <a:pt x="4340" y="190"/>
                  <a:pt x="3933" y="567"/>
                </a:cubicBezTo>
                <a:cubicBezTo>
                  <a:pt x="3526" y="945"/>
                  <a:pt x="3324" y="1399"/>
                  <a:pt x="3324" y="1929"/>
                </a:cubicBezTo>
                <a:lnTo>
                  <a:pt x="3324" y="3086"/>
                </a:lnTo>
                <a:lnTo>
                  <a:pt x="1661" y="3086"/>
                </a:lnTo>
                <a:cubicBezTo>
                  <a:pt x="1212" y="3086"/>
                  <a:pt x="822" y="3238"/>
                  <a:pt x="493" y="3544"/>
                </a:cubicBezTo>
                <a:cubicBezTo>
                  <a:pt x="164" y="3849"/>
                  <a:pt x="0" y="4211"/>
                  <a:pt x="0" y="4629"/>
                </a:cubicBezTo>
                <a:lnTo>
                  <a:pt x="0" y="20058"/>
                </a:lnTo>
                <a:cubicBezTo>
                  <a:pt x="0" y="20476"/>
                  <a:pt x="164" y="20837"/>
                  <a:pt x="493" y="21142"/>
                </a:cubicBezTo>
                <a:cubicBezTo>
                  <a:pt x="822" y="21448"/>
                  <a:pt x="1212" y="21600"/>
                  <a:pt x="1661" y="21600"/>
                </a:cubicBezTo>
                <a:lnTo>
                  <a:pt x="19938" y="21600"/>
                </a:lnTo>
                <a:cubicBezTo>
                  <a:pt x="20389" y="21600"/>
                  <a:pt x="20779" y="21448"/>
                  <a:pt x="21107" y="21142"/>
                </a:cubicBezTo>
                <a:cubicBezTo>
                  <a:pt x="21436" y="20837"/>
                  <a:pt x="21600" y="20476"/>
                  <a:pt x="21600" y="20058"/>
                </a:cubicBezTo>
                <a:lnTo>
                  <a:pt x="21600" y="4629"/>
                </a:lnTo>
                <a:cubicBezTo>
                  <a:pt x="21600" y="4211"/>
                  <a:pt x="21436" y="3849"/>
                  <a:pt x="21107" y="3544"/>
                </a:cubicBezTo>
                <a:cubicBezTo>
                  <a:pt x="21107" y="3544"/>
                  <a:pt x="21107" y="3544"/>
                  <a:pt x="21107" y="3544"/>
                </a:cubicBezTo>
                <a:close/>
              </a:path>
            </a:pathLst>
          </a:custGeom>
          <a:solidFill>
            <a:schemeClr val="bg1"/>
          </a:solidFill>
          <a:ln w="12700">
            <a:miter lim="400000"/>
          </a:ln>
        </p:spPr>
        <p:txBody>
          <a:bodyPr lIns="19051" tIns="19051" rIns="19051" bIns="1905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p>
        </p:txBody>
      </p:sp>
      <p:sp>
        <p:nvSpPr>
          <p:cNvPr id="2" name="文本框 1"/>
          <p:cNvSpPr txBox="1"/>
          <p:nvPr/>
        </p:nvSpPr>
        <p:spPr>
          <a:xfrm>
            <a:off x="744855" y="842645"/>
            <a:ext cx="2225675" cy="400050"/>
          </a:xfrm>
          <a:prstGeom prst="rect">
            <a:avLst/>
          </a:prstGeom>
          <a:noFill/>
        </p:spPr>
        <p:txBody>
          <a:bodyPr wrap="square" rtlCol="0" anchor="t">
            <a:noAutofit/>
          </a:bodyPr>
          <a:p>
            <a:pPr indent="75565" algn="l"/>
            <a:endParaRPr lang="zh-CN" altLang="en-US" sz="1900" b="0">
              <a:ea typeface="宋体" panose="02010600030101010101" pitchFamily="2" charset="-122"/>
            </a:endParaRPr>
          </a:p>
        </p:txBody>
      </p:sp>
      <p:sp>
        <p:nvSpPr>
          <p:cNvPr id="100" name="文本框 99"/>
          <p:cNvSpPr txBox="1"/>
          <p:nvPr/>
        </p:nvSpPr>
        <p:spPr>
          <a:xfrm>
            <a:off x="1016000" y="975360"/>
            <a:ext cx="10152380" cy="5490210"/>
          </a:xfrm>
          <a:prstGeom prst="rect">
            <a:avLst/>
          </a:prstGeom>
          <a:noFill/>
          <a:ln w="9525">
            <a:noFill/>
          </a:ln>
        </p:spPr>
        <p:txBody>
          <a:bodyPr wrap="square">
            <a:noAutofit/>
          </a:bodyPr>
          <a:p>
            <a:pPr indent="75565" algn="l">
              <a:lnSpc>
                <a:spcPct val="120000"/>
              </a:lnSpc>
              <a:spcBef>
                <a:spcPts val="0"/>
              </a:spcBef>
              <a:spcAft>
                <a:spcPts val="0"/>
              </a:spcAft>
            </a:pPr>
            <a:r>
              <a:rPr lang="en-US" sz="1900" b="1">
                <a:latin typeface="+mj-ea"/>
                <a:ea typeface="+mj-ea"/>
                <a:cs typeface="+mj-ea"/>
              </a:rPr>
              <a:t>保险责任:</a:t>
            </a:r>
            <a:endParaRPr lang="en-US" sz="1900" b="1">
              <a:latin typeface="+mj-ea"/>
              <a:ea typeface="+mj-ea"/>
              <a:cs typeface="+mj-ea"/>
            </a:endParaRPr>
          </a:p>
          <a:p>
            <a:pPr indent="75565" algn="l">
              <a:lnSpc>
                <a:spcPct val="120000"/>
              </a:lnSpc>
              <a:spcBef>
                <a:spcPts val="0"/>
              </a:spcBef>
              <a:spcAft>
                <a:spcPts val="0"/>
              </a:spcAft>
            </a:pPr>
            <a:r>
              <a:rPr lang="en-US" sz="1900" b="1">
                <a:latin typeface="+mj-ea"/>
                <a:ea typeface="+mj-ea"/>
                <a:cs typeface="+mj-ea"/>
              </a:rPr>
              <a:t>1、意外身故</a:t>
            </a:r>
            <a:r>
              <a:rPr lang="en-US" sz="1900">
                <a:latin typeface="+mj-ea"/>
                <a:ea typeface="+mj-ea"/>
                <a:cs typeface="+mj-ea"/>
              </a:rPr>
              <a:t>:在保险有效期内，参保学生遭受意外伤害，并自该意外伤害发生之日起180天内因该意外伤害导致身故,200元标准保险公司赔付120000元;100元标准保险公司赔付60000元。</a:t>
            </a:r>
            <a:endParaRPr lang="en-US" sz="1900">
              <a:latin typeface="+mj-ea"/>
              <a:ea typeface="+mj-ea"/>
              <a:cs typeface="+mj-ea"/>
            </a:endParaRPr>
          </a:p>
          <a:p>
            <a:pPr indent="75565" algn="l">
              <a:lnSpc>
                <a:spcPct val="120000"/>
              </a:lnSpc>
              <a:spcBef>
                <a:spcPts val="0"/>
              </a:spcBef>
              <a:spcAft>
                <a:spcPts val="0"/>
              </a:spcAft>
            </a:pPr>
            <a:r>
              <a:rPr lang="en-US" sz="1900">
                <a:latin typeface="+mj-ea"/>
                <a:ea typeface="+mj-ea"/>
                <a:cs typeface="+mj-ea"/>
              </a:rPr>
              <a:t>2、疾病身故:在保险有效期内，参保学生(首次投保30天等待期)因疾病身故，200元标准保险公司赔付40000元;100元标准保险公司赔付20000元。</a:t>
            </a:r>
            <a:endParaRPr lang="en-US" sz="1900">
              <a:latin typeface="+mj-ea"/>
              <a:ea typeface="+mj-ea"/>
              <a:cs typeface="+mj-ea"/>
            </a:endParaRPr>
          </a:p>
          <a:p>
            <a:pPr indent="75565" algn="l">
              <a:lnSpc>
                <a:spcPct val="120000"/>
              </a:lnSpc>
              <a:spcBef>
                <a:spcPts val="0"/>
              </a:spcBef>
              <a:spcAft>
                <a:spcPts val="0"/>
              </a:spcAft>
            </a:pPr>
            <a:r>
              <a:rPr lang="en-US" sz="1900" b="1">
                <a:latin typeface="+mj-ea"/>
                <a:ea typeface="+mj-ea"/>
                <a:cs typeface="+mj-ea"/>
              </a:rPr>
              <a:t>3、意外伤残</a:t>
            </a:r>
            <a:r>
              <a:rPr lang="en-US" sz="1900">
                <a:latin typeface="+mj-ea"/>
                <a:ea typeface="+mj-ea"/>
                <a:cs typeface="+mj-ea"/>
              </a:rPr>
              <a:t>:在保险有效期内，参保学生遭受意外伤害，并自该意外伤害发生之日起180天内因该意外伤害导致身体残疾的，保险公司根据《人身保险伤残评定标准(行业标准)》的规定给付保险金。200元标准最高赔付限额40000元;100元标准最高赔付限额20000元。</a:t>
            </a:r>
            <a:endParaRPr lang="en-US" sz="1900">
              <a:latin typeface="+mj-ea"/>
              <a:ea typeface="+mj-ea"/>
              <a:cs typeface="+mj-ea"/>
            </a:endParaRPr>
          </a:p>
          <a:p>
            <a:pPr indent="75565" algn="l">
              <a:lnSpc>
                <a:spcPct val="120000"/>
              </a:lnSpc>
              <a:spcBef>
                <a:spcPts val="0"/>
              </a:spcBef>
              <a:spcAft>
                <a:spcPts val="0"/>
              </a:spcAft>
            </a:pPr>
            <a:r>
              <a:rPr lang="en-US" sz="1900" b="1">
                <a:latin typeface="+mj-ea"/>
                <a:ea typeface="+mj-ea"/>
                <a:cs typeface="+mj-ea"/>
              </a:rPr>
              <a:t>4、意外医疗(含门诊)</a:t>
            </a:r>
            <a:r>
              <a:rPr lang="en-US" sz="1900">
                <a:latin typeface="+mj-ea"/>
                <a:ea typeface="+mj-ea"/>
                <a:cs typeface="+mj-ea"/>
              </a:rPr>
              <a:t>:在保险有效期内，参保学生因意外事故发生医疗费用，在扣除其他途径补偿及100元免赔额后，对其余额按80%比例赔付。200元标准累计赔付限额20000元:100元标准累计赔付限额10000元。</a:t>
            </a:r>
            <a:endParaRPr lang="en-US" sz="1900">
              <a:latin typeface="+mj-ea"/>
              <a:ea typeface="+mj-ea"/>
              <a:cs typeface="+mj-ea"/>
            </a:endParaRPr>
          </a:p>
          <a:p>
            <a:pPr indent="75565" algn="l">
              <a:lnSpc>
                <a:spcPct val="120000"/>
              </a:lnSpc>
              <a:spcBef>
                <a:spcPts val="0"/>
              </a:spcBef>
              <a:spcAft>
                <a:spcPts val="0"/>
              </a:spcAft>
            </a:pPr>
            <a:r>
              <a:rPr lang="en-US" sz="1900" b="1">
                <a:latin typeface="+mj-ea"/>
                <a:ea typeface="+mj-ea"/>
                <a:cs typeface="+mj-ea"/>
              </a:rPr>
              <a:t>5、疾病住院医疗</a:t>
            </a:r>
            <a:r>
              <a:rPr lang="en-US" sz="1900">
                <a:latin typeface="+mj-ea"/>
                <a:ea typeface="+mj-ea"/>
                <a:cs typeface="+mj-ea"/>
              </a:rPr>
              <a:t>:在保险有效期内，参保学生在首次投保30天等待期后(按照相关规定续保的，续保保险期间不受等待期的限制)因疾病住院治疗，分参加医保、未参加医保两种方式赔付。200元标准累计赔付限额6000元;100元标准累计赔付限额3000元。</a:t>
            </a:r>
            <a:endParaRPr lang="en-US" sz="1900">
              <a:latin typeface="+mj-ea"/>
              <a:ea typeface="+mj-ea"/>
              <a:cs typeface="+mj-ea"/>
            </a:endParaRPr>
          </a:p>
          <a:p>
            <a:pPr indent="75565" algn="l">
              <a:lnSpc>
                <a:spcPct val="120000"/>
              </a:lnSpc>
              <a:spcBef>
                <a:spcPts val="0"/>
              </a:spcBef>
              <a:spcAft>
                <a:spcPts val="0"/>
              </a:spcAft>
            </a:pPr>
            <a:endParaRPr lang="en-US" sz="1900">
              <a:latin typeface="+mj-ea"/>
              <a:ea typeface="+mj-ea"/>
              <a:cs typeface="+mj-ea"/>
            </a:endParaRPr>
          </a:p>
        </p:txBody>
      </p:sp>
    </p:spTree>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38" name=""/>
        <p:cNvGrpSpPr/>
        <p:nvPr/>
      </p:nvGrpSpPr>
      <p:grpSpPr>
        <a:xfrm>
          <a:off x="0" y="0"/>
          <a:ext cx="0" cy="0"/>
          <a:chOff x="0" y="0"/>
          <a:chExt cx="0" cy="0"/>
        </a:xfrm>
      </p:grpSpPr>
      <p:sp>
        <p:nvSpPr>
          <p:cNvPr id="1048734"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35"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47"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736"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37"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38" name="文本框 4"/>
          <p:cNvSpPr txBox="1"/>
          <p:nvPr/>
        </p:nvSpPr>
        <p:spPr>
          <a:xfrm>
            <a:off x="996287" y="382137"/>
            <a:ext cx="4610100" cy="460375"/>
          </a:xfrm>
          <a:prstGeom prst="rect">
            <a:avLst/>
          </a:prstGeom>
          <a:noFill/>
        </p:spPr>
        <p:txBody>
          <a:bodyPr wrap="none" rtlCol="0">
            <a:spAutoFit/>
          </a:bodyPr>
          <a:p>
            <a:r>
              <a:rPr lang="zh-CN" altLang="en-US" sz="2400" dirty="0" smtClean="0">
                <a:latin typeface="黑体" panose="02010609060101010101" pitchFamily="49" charset="-122"/>
                <a:ea typeface="黑体" panose="02010609060101010101" pitchFamily="49" charset="-122"/>
              </a:rPr>
              <a:t>校园保险产品介绍</a:t>
            </a:r>
            <a:r>
              <a:rPr lang="en-US" altLang="zh-CN" sz="2400" dirty="0" smtClean="0">
                <a:latin typeface="黑体" panose="02010609060101010101" pitchFamily="49" charset="-122"/>
                <a:ea typeface="黑体" panose="02010609060101010101" pitchFamily="49" charset="-122"/>
              </a:rPr>
              <a:t>-</a:t>
            </a:r>
            <a:r>
              <a:rPr lang="zh-CN" altLang="en-US" sz="2400" b="1">
                <a:latin typeface="+mj-ea"/>
                <a:ea typeface="+mj-ea"/>
                <a:cs typeface="+mj-ea"/>
                <a:sym typeface="+mn-ea"/>
              </a:rPr>
              <a:t>学生平安保险</a:t>
            </a:r>
            <a:endParaRPr lang="en-US" altLang="zh-CN" sz="2400" dirty="0" smtClean="0">
              <a:latin typeface="黑体" panose="02010609060101010101" pitchFamily="49" charset="-122"/>
              <a:ea typeface="黑体" panose="02010609060101010101" pitchFamily="49" charset="-122"/>
            </a:endParaRPr>
          </a:p>
        </p:txBody>
      </p:sp>
      <p:sp>
        <p:nvSpPr>
          <p:cNvPr id="1048743" name="Shape 23178"/>
          <p:cNvSpPr/>
          <p:nvPr/>
        </p:nvSpPr>
        <p:spPr>
          <a:xfrm>
            <a:off x="4561696" y="3820383"/>
            <a:ext cx="378793" cy="407941"/>
          </a:xfrm>
          <a:custGeom>
            <a:avLst/>
            <a:gdLst/>
            <a:ahLst/>
            <a:cxnLst>
              <a:cxn ang="0">
                <a:pos x="wd2" y="hd2"/>
              </a:cxn>
              <a:cxn ang="5400000">
                <a:pos x="wd2" y="hd2"/>
              </a:cxn>
              <a:cxn ang="10800000">
                <a:pos x="wd2" y="hd2"/>
              </a:cxn>
              <a:cxn ang="16200000">
                <a:pos x="wd2" y="hd2"/>
              </a:cxn>
            </a:cxnLst>
            <a:rect l="0" t="0" r="r" b="b"/>
            <a:pathLst>
              <a:path w="21600" h="21600" extrusionOk="0">
                <a:moveTo>
                  <a:pt x="19938" y="11186"/>
                </a:moveTo>
                <a:lnTo>
                  <a:pt x="16200" y="11186"/>
                </a:lnTo>
                <a:lnTo>
                  <a:pt x="16200" y="7715"/>
                </a:lnTo>
                <a:lnTo>
                  <a:pt x="19938" y="7715"/>
                </a:lnTo>
                <a:cubicBezTo>
                  <a:pt x="19938" y="7715"/>
                  <a:pt x="19938" y="11186"/>
                  <a:pt x="19938" y="11186"/>
                </a:cubicBezTo>
                <a:close/>
                <a:moveTo>
                  <a:pt x="19938" y="15814"/>
                </a:moveTo>
                <a:lnTo>
                  <a:pt x="16200" y="15814"/>
                </a:lnTo>
                <a:lnTo>
                  <a:pt x="16200" y="11958"/>
                </a:lnTo>
                <a:lnTo>
                  <a:pt x="19938" y="11958"/>
                </a:lnTo>
                <a:cubicBezTo>
                  <a:pt x="19938" y="11958"/>
                  <a:pt x="19938" y="15814"/>
                  <a:pt x="19938" y="15814"/>
                </a:cubicBezTo>
                <a:close/>
                <a:moveTo>
                  <a:pt x="19938" y="20056"/>
                </a:moveTo>
                <a:lnTo>
                  <a:pt x="16200" y="20056"/>
                </a:lnTo>
                <a:lnTo>
                  <a:pt x="16200" y="16586"/>
                </a:lnTo>
                <a:lnTo>
                  <a:pt x="19938" y="16586"/>
                </a:lnTo>
                <a:cubicBezTo>
                  <a:pt x="19938" y="16586"/>
                  <a:pt x="19938" y="20056"/>
                  <a:pt x="19938" y="20056"/>
                </a:cubicBezTo>
                <a:close/>
                <a:moveTo>
                  <a:pt x="15077" y="5671"/>
                </a:moveTo>
                <a:cubicBezTo>
                  <a:pt x="14995" y="5595"/>
                  <a:pt x="14955" y="5505"/>
                  <a:pt x="14955" y="5400"/>
                </a:cubicBezTo>
                <a:lnTo>
                  <a:pt x="14955" y="1929"/>
                </a:lnTo>
                <a:cubicBezTo>
                  <a:pt x="14955" y="1825"/>
                  <a:pt x="14995" y="1734"/>
                  <a:pt x="15077" y="1658"/>
                </a:cubicBezTo>
                <a:cubicBezTo>
                  <a:pt x="15160" y="1581"/>
                  <a:pt x="15256" y="1543"/>
                  <a:pt x="15369" y="1543"/>
                </a:cubicBezTo>
                <a:lnTo>
                  <a:pt x="16200" y="1543"/>
                </a:lnTo>
                <a:cubicBezTo>
                  <a:pt x="16313" y="1543"/>
                  <a:pt x="16410" y="1581"/>
                  <a:pt x="16492" y="1658"/>
                </a:cubicBezTo>
                <a:cubicBezTo>
                  <a:pt x="16573" y="1734"/>
                  <a:pt x="16616" y="1825"/>
                  <a:pt x="16616" y="1929"/>
                </a:cubicBezTo>
                <a:lnTo>
                  <a:pt x="16616" y="5400"/>
                </a:lnTo>
                <a:cubicBezTo>
                  <a:pt x="16616" y="5505"/>
                  <a:pt x="16573" y="5595"/>
                  <a:pt x="16492" y="5671"/>
                </a:cubicBezTo>
                <a:cubicBezTo>
                  <a:pt x="16410" y="5747"/>
                  <a:pt x="16313" y="5786"/>
                  <a:pt x="16200" y="5786"/>
                </a:cubicBezTo>
                <a:lnTo>
                  <a:pt x="15369" y="5786"/>
                </a:lnTo>
                <a:cubicBezTo>
                  <a:pt x="15256" y="5786"/>
                  <a:pt x="15160" y="5747"/>
                  <a:pt x="15077" y="5671"/>
                </a:cubicBezTo>
                <a:cubicBezTo>
                  <a:pt x="15077" y="5671"/>
                  <a:pt x="15077" y="5671"/>
                  <a:pt x="15077" y="5671"/>
                </a:cubicBezTo>
                <a:close/>
                <a:moveTo>
                  <a:pt x="15369" y="11186"/>
                </a:moveTo>
                <a:lnTo>
                  <a:pt x="11215" y="11186"/>
                </a:lnTo>
                <a:lnTo>
                  <a:pt x="11215" y="7715"/>
                </a:lnTo>
                <a:lnTo>
                  <a:pt x="15369" y="7715"/>
                </a:lnTo>
                <a:cubicBezTo>
                  <a:pt x="15369" y="7715"/>
                  <a:pt x="15369" y="11186"/>
                  <a:pt x="15369" y="11186"/>
                </a:cubicBezTo>
                <a:close/>
                <a:moveTo>
                  <a:pt x="15369" y="15814"/>
                </a:moveTo>
                <a:lnTo>
                  <a:pt x="11215" y="15814"/>
                </a:lnTo>
                <a:lnTo>
                  <a:pt x="11215" y="11958"/>
                </a:lnTo>
                <a:lnTo>
                  <a:pt x="15369" y="11958"/>
                </a:lnTo>
                <a:cubicBezTo>
                  <a:pt x="15369" y="11958"/>
                  <a:pt x="15369" y="15814"/>
                  <a:pt x="15369" y="15814"/>
                </a:cubicBezTo>
                <a:close/>
                <a:moveTo>
                  <a:pt x="15369" y="20056"/>
                </a:moveTo>
                <a:lnTo>
                  <a:pt x="11215" y="20056"/>
                </a:lnTo>
                <a:lnTo>
                  <a:pt x="11215" y="16586"/>
                </a:lnTo>
                <a:lnTo>
                  <a:pt x="15369" y="16586"/>
                </a:lnTo>
                <a:cubicBezTo>
                  <a:pt x="15369" y="16586"/>
                  <a:pt x="15369" y="20056"/>
                  <a:pt x="15369" y="20056"/>
                </a:cubicBezTo>
                <a:close/>
                <a:moveTo>
                  <a:pt x="10384" y="11186"/>
                </a:moveTo>
                <a:lnTo>
                  <a:pt x="6231" y="11186"/>
                </a:lnTo>
                <a:lnTo>
                  <a:pt x="6231" y="7715"/>
                </a:lnTo>
                <a:lnTo>
                  <a:pt x="10384" y="7715"/>
                </a:lnTo>
                <a:cubicBezTo>
                  <a:pt x="10384" y="7715"/>
                  <a:pt x="10384" y="11186"/>
                  <a:pt x="10384" y="11186"/>
                </a:cubicBezTo>
                <a:close/>
                <a:moveTo>
                  <a:pt x="10384" y="15814"/>
                </a:moveTo>
                <a:lnTo>
                  <a:pt x="6231" y="15814"/>
                </a:lnTo>
                <a:lnTo>
                  <a:pt x="6231" y="11958"/>
                </a:lnTo>
                <a:lnTo>
                  <a:pt x="10384" y="11958"/>
                </a:lnTo>
                <a:cubicBezTo>
                  <a:pt x="10384" y="11958"/>
                  <a:pt x="10384" y="15814"/>
                  <a:pt x="10384" y="15814"/>
                </a:cubicBezTo>
                <a:close/>
                <a:moveTo>
                  <a:pt x="10384" y="20056"/>
                </a:moveTo>
                <a:lnTo>
                  <a:pt x="6231" y="20056"/>
                </a:lnTo>
                <a:lnTo>
                  <a:pt x="6231" y="16586"/>
                </a:lnTo>
                <a:lnTo>
                  <a:pt x="10384" y="16586"/>
                </a:lnTo>
                <a:cubicBezTo>
                  <a:pt x="10384" y="16586"/>
                  <a:pt x="10384" y="20056"/>
                  <a:pt x="10384" y="20056"/>
                </a:cubicBezTo>
                <a:close/>
                <a:moveTo>
                  <a:pt x="5108" y="5671"/>
                </a:moveTo>
                <a:cubicBezTo>
                  <a:pt x="5025" y="5595"/>
                  <a:pt x="4985" y="5505"/>
                  <a:pt x="4985" y="5400"/>
                </a:cubicBezTo>
                <a:lnTo>
                  <a:pt x="4985" y="1929"/>
                </a:lnTo>
                <a:cubicBezTo>
                  <a:pt x="4985" y="1825"/>
                  <a:pt x="5025" y="1734"/>
                  <a:pt x="5108" y="1658"/>
                </a:cubicBezTo>
                <a:cubicBezTo>
                  <a:pt x="5190" y="1581"/>
                  <a:pt x="5287" y="1543"/>
                  <a:pt x="5399" y="1543"/>
                </a:cubicBezTo>
                <a:lnTo>
                  <a:pt x="6231" y="1543"/>
                </a:lnTo>
                <a:cubicBezTo>
                  <a:pt x="6345" y="1543"/>
                  <a:pt x="6440" y="1581"/>
                  <a:pt x="6523" y="1658"/>
                </a:cubicBezTo>
                <a:cubicBezTo>
                  <a:pt x="6605" y="1734"/>
                  <a:pt x="6647" y="1825"/>
                  <a:pt x="6647" y="1929"/>
                </a:cubicBezTo>
                <a:lnTo>
                  <a:pt x="6647" y="5400"/>
                </a:lnTo>
                <a:cubicBezTo>
                  <a:pt x="6647" y="5505"/>
                  <a:pt x="6605" y="5595"/>
                  <a:pt x="6523" y="5671"/>
                </a:cubicBezTo>
                <a:cubicBezTo>
                  <a:pt x="6440" y="5747"/>
                  <a:pt x="6345" y="5786"/>
                  <a:pt x="6231" y="5786"/>
                </a:cubicBezTo>
                <a:lnTo>
                  <a:pt x="5399" y="5786"/>
                </a:lnTo>
                <a:cubicBezTo>
                  <a:pt x="5287" y="5786"/>
                  <a:pt x="5190" y="5747"/>
                  <a:pt x="5108" y="5671"/>
                </a:cubicBezTo>
                <a:cubicBezTo>
                  <a:pt x="5108" y="5671"/>
                  <a:pt x="5108" y="5671"/>
                  <a:pt x="5108" y="5671"/>
                </a:cubicBezTo>
                <a:close/>
                <a:moveTo>
                  <a:pt x="5399" y="11186"/>
                </a:moveTo>
                <a:lnTo>
                  <a:pt x="1661" y="11186"/>
                </a:lnTo>
                <a:lnTo>
                  <a:pt x="1661" y="7715"/>
                </a:lnTo>
                <a:lnTo>
                  <a:pt x="5399" y="7715"/>
                </a:lnTo>
                <a:cubicBezTo>
                  <a:pt x="5399" y="7715"/>
                  <a:pt x="5399" y="11186"/>
                  <a:pt x="5399" y="11186"/>
                </a:cubicBezTo>
                <a:close/>
                <a:moveTo>
                  <a:pt x="5399" y="15814"/>
                </a:moveTo>
                <a:lnTo>
                  <a:pt x="1661" y="15814"/>
                </a:lnTo>
                <a:lnTo>
                  <a:pt x="1661" y="11958"/>
                </a:lnTo>
                <a:lnTo>
                  <a:pt x="5399" y="11958"/>
                </a:lnTo>
                <a:cubicBezTo>
                  <a:pt x="5399" y="11958"/>
                  <a:pt x="5399" y="15814"/>
                  <a:pt x="5399" y="15814"/>
                </a:cubicBezTo>
                <a:close/>
                <a:moveTo>
                  <a:pt x="5399" y="20056"/>
                </a:moveTo>
                <a:lnTo>
                  <a:pt x="1661" y="20056"/>
                </a:lnTo>
                <a:lnTo>
                  <a:pt x="1661" y="16586"/>
                </a:lnTo>
                <a:lnTo>
                  <a:pt x="5399" y="16586"/>
                </a:lnTo>
                <a:cubicBezTo>
                  <a:pt x="5399" y="16586"/>
                  <a:pt x="5399" y="20056"/>
                  <a:pt x="5399" y="20056"/>
                </a:cubicBezTo>
                <a:close/>
                <a:moveTo>
                  <a:pt x="21107" y="3544"/>
                </a:moveTo>
                <a:cubicBezTo>
                  <a:pt x="20779" y="3238"/>
                  <a:pt x="20389" y="3086"/>
                  <a:pt x="19939" y="3086"/>
                </a:cubicBezTo>
                <a:lnTo>
                  <a:pt x="18276" y="3086"/>
                </a:lnTo>
                <a:lnTo>
                  <a:pt x="18276" y="1929"/>
                </a:lnTo>
                <a:cubicBezTo>
                  <a:pt x="18276" y="1399"/>
                  <a:pt x="18075" y="945"/>
                  <a:pt x="17667" y="567"/>
                </a:cubicBezTo>
                <a:cubicBezTo>
                  <a:pt x="17260" y="190"/>
                  <a:pt x="16771" y="0"/>
                  <a:pt x="16200" y="0"/>
                </a:cubicBezTo>
                <a:lnTo>
                  <a:pt x="15369" y="0"/>
                </a:lnTo>
                <a:cubicBezTo>
                  <a:pt x="14798" y="0"/>
                  <a:pt x="14310" y="190"/>
                  <a:pt x="13903" y="567"/>
                </a:cubicBezTo>
                <a:cubicBezTo>
                  <a:pt x="13496" y="945"/>
                  <a:pt x="13292" y="1399"/>
                  <a:pt x="13292" y="1929"/>
                </a:cubicBezTo>
                <a:lnTo>
                  <a:pt x="13292" y="3086"/>
                </a:lnTo>
                <a:lnTo>
                  <a:pt x="8308" y="3086"/>
                </a:lnTo>
                <a:lnTo>
                  <a:pt x="8308" y="1929"/>
                </a:lnTo>
                <a:cubicBezTo>
                  <a:pt x="8308" y="1399"/>
                  <a:pt x="8104" y="945"/>
                  <a:pt x="7699" y="567"/>
                </a:cubicBezTo>
                <a:cubicBezTo>
                  <a:pt x="7290" y="190"/>
                  <a:pt x="6803" y="0"/>
                  <a:pt x="6231" y="0"/>
                </a:cubicBezTo>
                <a:lnTo>
                  <a:pt x="5399" y="0"/>
                </a:lnTo>
                <a:cubicBezTo>
                  <a:pt x="4829" y="0"/>
                  <a:pt x="4340" y="190"/>
                  <a:pt x="3933" y="567"/>
                </a:cubicBezTo>
                <a:cubicBezTo>
                  <a:pt x="3526" y="945"/>
                  <a:pt x="3324" y="1399"/>
                  <a:pt x="3324" y="1929"/>
                </a:cubicBezTo>
                <a:lnTo>
                  <a:pt x="3324" y="3086"/>
                </a:lnTo>
                <a:lnTo>
                  <a:pt x="1661" y="3086"/>
                </a:lnTo>
                <a:cubicBezTo>
                  <a:pt x="1212" y="3086"/>
                  <a:pt x="822" y="3238"/>
                  <a:pt x="493" y="3544"/>
                </a:cubicBezTo>
                <a:cubicBezTo>
                  <a:pt x="164" y="3849"/>
                  <a:pt x="0" y="4211"/>
                  <a:pt x="0" y="4629"/>
                </a:cubicBezTo>
                <a:lnTo>
                  <a:pt x="0" y="20058"/>
                </a:lnTo>
                <a:cubicBezTo>
                  <a:pt x="0" y="20476"/>
                  <a:pt x="164" y="20837"/>
                  <a:pt x="493" y="21142"/>
                </a:cubicBezTo>
                <a:cubicBezTo>
                  <a:pt x="822" y="21448"/>
                  <a:pt x="1212" y="21600"/>
                  <a:pt x="1661" y="21600"/>
                </a:cubicBezTo>
                <a:lnTo>
                  <a:pt x="19938" y="21600"/>
                </a:lnTo>
                <a:cubicBezTo>
                  <a:pt x="20389" y="21600"/>
                  <a:pt x="20779" y="21448"/>
                  <a:pt x="21107" y="21142"/>
                </a:cubicBezTo>
                <a:cubicBezTo>
                  <a:pt x="21436" y="20837"/>
                  <a:pt x="21600" y="20476"/>
                  <a:pt x="21600" y="20058"/>
                </a:cubicBezTo>
                <a:lnTo>
                  <a:pt x="21600" y="4629"/>
                </a:lnTo>
                <a:cubicBezTo>
                  <a:pt x="21600" y="4211"/>
                  <a:pt x="21436" y="3849"/>
                  <a:pt x="21107" y="3544"/>
                </a:cubicBezTo>
                <a:cubicBezTo>
                  <a:pt x="21107" y="3544"/>
                  <a:pt x="21107" y="3544"/>
                  <a:pt x="21107" y="3544"/>
                </a:cubicBezTo>
                <a:close/>
              </a:path>
            </a:pathLst>
          </a:custGeom>
          <a:solidFill>
            <a:schemeClr val="bg1"/>
          </a:solidFill>
          <a:ln w="12700">
            <a:miter lim="400000"/>
          </a:ln>
        </p:spPr>
        <p:txBody>
          <a:bodyPr lIns="19051" tIns="19051" rIns="19051" bIns="1905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p>
        </p:txBody>
      </p:sp>
      <p:sp>
        <p:nvSpPr>
          <p:cNvPr id="2" name="文本框 1"/>
          <p:cNvSpPr txBox="1"/>
          <p:nvPr/>
        </p:nvSpPr>
        <p:spPr>
          <a:xfrm>
            <a:off x="744855" y="842645"/>
            <a:ext cx="2225675" cy="400050"/>
          </a:xfrm>
          <a:prstGeom prst="rect">
            <a:avLst/>
          </a:prstGeom>
          <a:noFill/>
        </p:spPr>
        <p:txBody>
          <a:bodyPr wrap="square" rtlCol="0" anchor="t">
            <a:noAutofit/>
          </a:bodyPr>
          <a:p>
            <a:pPr indent="75565"/>
            <a:endParaRPr lang="zh-CN" altLang="en-US" sz="1900" b="0">
              <a:ea typeface="宋体" panose="02010600030101010101" pitchFamily="2" charset="-122"/>
            </a:endParaRPr>
          </a:p>
        </p:txBody>
      </p:sp>
      <p:sp>
        <p:nvSpPr>
          <p:cNvPr id="100" name="文本框 99"/>
          <p:cNvSpPr txBox="1"/>
          <p:nvPr/>
        </p:nvSpPr>
        <p:spPr>
          <a:xfrm>
            <a:off x="996315" y="937260"/>
            <a:ext cx="10152380" cy="3185795"/>
          </a:xfrm>
          <a:prstGeom prst="rect">
            <a:avLst/>
          </a:prstGeom>
          <a:noFill/>
          <a:ln w="9525">
            <a:noFill/>
          </a:ln>
        </p:spPr>
        <p:txBody>
          <a:bodyPr wrap="square">
            <a:noAutofit/>
          </a:bodyPr>
          <a:p>
            <a:pPr indent="75565">
              <a:lnSpc>
                <a:spcPct val="120000"/>
              </a:lnSpc>
              <a:spcBef>
                <a:spcPts val="0"/>
              </a:spcBef>
              <a:spcAft>
                <a:spcPts val="0"/>
              </a:spcAft>
            </a:pPr>
            <a:r>
              <a:rPr lang="en-US" sz="1900" b="1">
                <a:latin typeface="+mj-ea"/>
                <a:ea typeface="+mj-ea"/>
                <a:cs typeface="+mj-ea"/>
              </a:rPr>
              <a:t>保险责任:</a:t>
            </a:r>
            <a:endParaRPr lang="en-US" sz="1900" b="1">
              <a:latin typeface="+mj-ea"/>
              <a:ea typeface="+mj-ea"/>
              <a:cs typeface="+mj-ea"/>
            </a:endParaRPr>
          </a:p>
          <a:p>
            <a:pPr indent="75565">
              <a:lnSpc>
                <a:spcPct val="120000"/>
              </a:lnSpc>
              <a:spcBef>
                <a:spcPts val="0"/>
              </a:spcBef>
              <a:spcAft>
                <a:spcPts val="0"/>
              </a:spcAft>
            </a:pPr>
            <a:r>
              <a:rPr lang="en-US" sz="1900" b="1">
                <a:latin typeface="+mj-ea"/>
                <a:ea typeface="+mj-ea"/>
                <a:cs typeface="+mj-ea"/>
              </a:rPr>
              <a:t>6、重大疾病</a:t>
            </a:r>
            <a:r>
              <a:rPr lang="en-US" sz="1900">
                <a:latin typeface="+mj-ea"/>
                <a:ea typeface="+mj-ea"/>
                <a:cs typeface="+mj-ea"/>
              </a:rPr>
              <a:t>:在保险有效期内，参保学生在本附加合同生效30日后(按照相关规定续保的，不受前述30日的限制)，初次发生并经专科医生明确诊断为下列25种特定疾病之一(恶性肿瘤、重大器官移植术或造血干细胞移植术、严重慢性肾衰竭、急性重症肝炎或亚急性重症肝炎、严重非恶性颅内肿瘤、严重脑炎或脑膜炎后造症、特定年龄双目失明、瘫痪、重型再生障碍性贫血，严重心肌炎、深度昏迷、特定年龄双耳失聪、严重脑损伤、严重3度烧伤、严重脊髓炎、多个肢体缺失、严重慢性肝衰喝、心脏瓣膜手术、严重特发性肺动脉高压、严重运动神经元病、主动脉手术、严重慢性呼吸衰竭、严重克罗恩病、严重溃疡性结肠炎、严重原发性心肌病)，200元标准赔付限额80000元;100元标准赔付限额40000元。</a:t>
            </a:r>
            <a:endParaRPr lang="en-US" sz="1900">
              <a:latin typeface="+mj-ea"/>
              <a:ea typeface="+mj-ea"/>
              <a:cs typeface="+mj-ea"/>
            </a:endParaRPr>
          </a:p>
        </p:txBody>
      </p:sp>
    </p:spTree>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29" name=""/>
        <p:cNvGrpSpPr/>
        <p:nvPr/>
      </p:nvGrpSpPr>
      <p:grpSpPr>
        <a:xfrm>
          <a:off x="0" y="0"/>
          <a:ext cx="0" cy="0"/>
          <a:chOff x="0" y="0"/>
          <a:chExt cx="0" cy="0"/>
        </a:xfrm>
      </p:grpSpPr>
      <p:sp>
        <p:nvSpPr>
          <p:cNvPr id="1048596" name="任意多边形 55"/>
          <p:cNvSpPr/>
          <p:nvPr/>
        </p:nvSpPr>
        <p:spPr>
          <a:xfrm>
            <a:off x="4812592" y="-250190"/>
            <a:ext cx="4158016" cy="2197290"/>
          </a:xfrm>
          <a:custGeom>
            <a:avLst/>
            <a:gdLst>
              <a:gd name="connsiteX0" fmla="*/ 0 w 4667533"/>
              <a:gd name="connsiteY0" fmla="*/ 0 h 2435418"/>
              <a:gd name="connsiteX1" fmla="*/ 4667533 w 4667533"/>
              <a:gd name="connsiteY1" fmla="*/ 0 h 2435418"/>
              <a:gd name="connsiteX2" fmla="*/ 2320137 w 4667533"/>
              <a:gd name="connsiteY2" fmla="*/ 2435418 h 2435418"/>
            </a:gdLst>
            <a:ahLst/>
            <a:cxnLst>
              <a:cxn ang="0">
                <a:pos x="connsiteX0" y="connsiteY0"/>
              </a:cxn>
              <a:cxn ang="0">
                <a:pos x="connsiteX1" y="connsiteY1"/>
              </a:cxn>
              <a:cxn ang="0">
                <a:pos x="connsiteX2" y="connsiteY2"/>
              </a:cxn>
            </a:cxnLst>
            <a:rect l="l" t="t" r="r" b="b"/>
            <a:pathLst>
              <a:path w="4667533" h="2435418">
                <a:moveTo>
                  <a:pt x="0" y="0"/>
                </a:moveTo>
                <a:lnTo>
                  <a:pt x="4667533" y="0"/>
                </a:lnTo>
                <a:lnTo>
                  <a:pt x="2320137" y="2435418"/>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2097153" name="图片 20"/>
          <p:cNvPicPr>
            <a:picLocks noChangeAspect="1"/>
          </p:cNvPicPr>
          <p:nvPr/>
        </p:nvPicPr>
        <p:blipFill>
          <a:blip r:embed="rId1" cstate="print"/>
          <a:srcRect r="30222" b="30126"/>
          <a:stretch>
            <a:fillRect/>
          </a:stretch>
        </p:blipFill>
        <p:spPr>
          <a:xfrm>
            <a:off x="5568286" y="0"/>
            <a:ext cx="6623714" cy="4421875"/>
          </a:xfrm>
          <a:custGeom>
            <a:avLst/>
            <a:gdLst>
              <a:gd name="connsiteX0" fmla="*/ 0 w 6623714"/>
              <a:gd name="connsiteY0" fmla="*/ 0 h 4421875"/>
              <a:gd name="connsiteX1" fmla="*/ 6623714 w 6623714"/>
              <a:gd name="connsiteY1" fmla="*/ 0 h 4421875"/>
              <a:gd name="connsiteX2" fmla="*/ 6623714 w 6623714"/>
              <a:gd name="connsiteY2" fmla="*/ 1492111 h 4421875"/>
              <a:gd name="connsiteX3" fmla="*/ 3980417 w 6623714"/>
              <a:gd name="connsiteY3" fmla="*/ 4421875 h 4421875"/>
              <a:gd name="connsiteX4" fmla="*/ 0 w 6623714"/>
              <a:gd name="connsiteY4" fmla="*/ 10083 h 4421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23714" h="4421875">
                <a:moveTo>
                  <a:pt x="0" y="0"/>
                </a:moveTo>
                <a:lnTo>
                  <a:pt x="6623714" y="0"/>
                </a:lnTo>
                <a:lnTo>
                  <a:pt x="6623714" y="1492111"/>
                </a:lnTo>
                <a:lnTo>
                  <a:pt x="3980417" y="4421875"/>
                </a:lnTo>
                <a:lnTo>
                  <a:pt x="0" y="10083"/>
                </a:lnTo>
                <a:close/>
              </a:path>
            </a:pathLst>
          </a:custGeom>
        </p:spPr>
      </p:pic>
      <p:sp>
        <p:nvSpPr>
          <p:cNvPr id="1048597"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31"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598" name="文本框 4"/>
          <p:cNvSpPr txBox="1"/>
          <p:nvPr/>
        </p:nvSpPr>
        <p:spPr>
          <a:xfrm>
            <a:off x="1009935" y="709683"/>
            <a:ext cx="1883391" cy="980440"/>
          </a:xfrm>
          <a:prstGeom prst="rect">
            <a:avLst/>
          </a:prstGeom>
          <a:noFill/>
        </p:spPr>
        <p:txBody>
          <a:bodyPr wrap="square" rtlCol="0">
            <a:spAutoFit/>
          </a:bodyPr>
          <a:p>
            <a:r>
              <a:rPr lang="zh-CN" altLang="en-US" sz="6000" dirty="0" smtClean="0">
                <a:solidFill>
                  <a:schemeClr val="tx1">
                    <a:lumMod val="75000"/>
                    <a:lumOff val="25000"/>
                  </a:schemeClr>
                </a:solidFill>
                <a:latin typeface="黑体" panose="02010609060101010101" pitchFamily="49" charset="-122"/>
                <a:ea typeface="黑体" panose="02010609060101010101" pitchFamily="49" charset="-122"/>
              </a:rPr>
              <a:t>目录</a:t>
            </a:r>
            <a:endParaRPr lang="zh-CN" altLang="en-US" sz="6000" dirty="0">
              <a:solidFill>
                <a:schemeClr val="tx1">
                  <a:lumMod val="75000"/>
                  <a:lumOff val="25000"/>
                </a:schemeClr>
              </a:solidFill>
              <a:latin typeface="黑体" panose="02010609060101010101" pitchFamily="49" charset="-122"/>
              <a:ea typeface="黑体" panose="02010609060101010101" pitchFamily="49" charset="-122"/>
            </a:endParaRPr>
          </a:p>
        </p:txBody>
      </p:sp>
      <p:cxnSp>
        <p:nvCxnSpPr>
          <p:cNvPr id="3145732" name="直接连接符 6"/>
          <p:cNvCxnSpPr/>
          <p:nvPr/>
        </p:nvCxnSpPr>
        <p:spPr>
          <a:xfrm>
            <a:off x="2934270" y="1255594"/>
            <a:ext cx="0" cy="382138"/>
          </a:xfrm>
          <a:prstGeom prst="line">
            <a:avLst/>
          </a:prstGeom>
          <a:ln w="508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48599" name="文本框 10"/>
          <p:cNvSpPr txBox="1"/>
          <p:nvPr/>
        </p:nvSpPr>
        <p:spPr>
          <a:xfrm>
            <a:off x="3057099" y="1119116"/>
            <a:ext cx="2278380" cy="497840"/>
          </a:xfrm>
          <a:prstGeom prst="rect">
            <a:avLst/>
          </a:prstGeom>
          <a:noFill/>
        </p:spPr>
        <p:txBody>
          <a:bodyPr wrap="none" rtlCol="0">
            <a:spAutoFit/>
          </a:bodyPr>
          <a:p>
            <a:r>
              <a:rPr lang="en-US" altLang="zh-CN" sz="3200" dirty="0" smtClean="0">
                <a:solidFill>
                  <a:schemeClr val="tx1">
                    <a:lumMod val="75000"/>
                    <a:lumOff val="25000"/>
                  </a:schemeClr>
                </a:solidFill>
                <a:latin typeface="黑体" panose="02010609060101010101" pitchFamily="49" charset="-122"/>
                <a:ea typeface="黑体" panose="02010609060101010101" pitchFamily="49" charset="-122"/>
              </a:rPr>
              <a:t>CONTENTS</a:t>
            </a:r>
            <a:endParaRPr lang="zh-CN" altLang="en-US" sz="3200" dirty="0">
              <a:solidFill>
                <a:schemeClr val="tx1">
                  <a:lumMod val="75000"/>
                  <a:lumOff val="25000"/>
                </a:schemeClr>
              </a:solidFill>
              <a:latin typeface="黑体" panose="02010609060101010101" pitchFamily="49" charset="-122"/>
              <a:ea typeface="黑体" panose="02010609060101010101" pitchFamily="49" charset="-122"/>
            </a:endParaRPr>
          </a:p>
        </p:txBody>
      </p:sp>
      <p:sp>
        <p:nvSpPr>
          <p:cNvPr id="1048605" name="文本框 22"/>
          <p:cNvSpPr txBox="1"/>
          <p:nvPr>
            <p:custDataLst>
              <p:tags r:id="rId2"/>
            </p:custDataLst>
          </p:nvPr>
        </p:nvSpPr>
        <p:spPr>
          <a:xfrm>
            <a:off x="3056890" y="4840605"/>
            <a:ext cx="7783195" cy="583565"/>
          </a:xfrm>
          <a:prstGeom prst="rect">
            <a:avLst/>
          </a:prstGeom>
          <a:noFill/>
        </p:spPr>
        <p:txBody>
          <a:bodyPr wrap="square" rtlCol="0">
            <a:spAutoFit/>
          </a:bodyPr>
          <a:p>
            <a:r>
              <a:rPr lang="zh-CN" altLang="en-US" sz="3200" dirty="0" smtClean="0">
                <a:solidFill>
                  <a:schemeClr val="tx1">
                    <a:lumMod val="75000"/>
                    <a:lumOff val="25000"/>
                  </a:schemeClr>
                </a:solidFill>
                <a:latin typeface="黑体" panose="02010609060101010101" pitchFamily="49" charset="-122"/>
                <a:ea typeface="黑体" panose="02010609060101010101" pitchFamily="49" charset="-122"/>
                <a:sym typeface="+mn-ea"/>
              </a:rPr>
              <a:t>经验分享</a:t>
            </a:r>
            <a:r>
              <a:rPr lang="en-US" altLang="zh-CN" sz="3200" dirty="0" smtClean="0">
                <a:solidFill>
                  <a:schemeClr val="tx1">
                    <a:lumMod val="75000"/>
                    <a:lumOff val="25000"/>
                  </a:schemeClr>
                </a:solidFill>
                <a:latin typeface="黑体" panose="02010609060101010101" pitchFamily="49" charset="-122"/>
                <a:ea typeface="黑体" panose="02010609060101010101" pitchFamily="49" charset="-122"/>
                <a:sym typeface="+mn-ea"/>
              </a:rPr>
              <a:t>-</a:t>
            </a:r>
            <a:r>
              <a:rPr lang="zh-CN" altLang="en-US" sz="3200" dirty="0" smtClean="0">
                <a:solidFill>
                  <a:schemeClr val="tx1">
                    <a:lumMod val="75000"/>
                    <a:lumOff val="25000"/>
                  </a:schemeClr>
                </a:solidFill>
                <a:latin typeface="黑体" panose="02010609060101010101" pitchFamily="49" charset="-122"/>
                <a:ea typeface="黑体" panose="02010609060101010101" pitchFamily="49" charset="-122"/>
              </a:rPr>
              <a:t>校园保险推进的方式与方法</a:t>
            </a:r>
            <a:endParaRPr lang="zh-CN" altLang="en-US" sz="3200" dirty="0">
              <a:solidFill>
                <a:schemeClr val="tx1">
                  <a:lumMod val="65000"/>
                  <a:lumOff val="35000"/>
                </a:schemeClr>
              </a:solidFill>
              <a:latin typeface="+mj-lt"/>
              <a:ea typeface="黑体" panose="02010609060101010101" pitchFamily="49" charset="-122"/>
            </a:endParaRPr>
          </a:p>
        </p:txBody>
      </p:sp>
      <p:sp>
        <p:nvSpPr>
          <p:cNvPr id="11" name="菱形 14"/>
          <p:cNvSpPr/>
          <p:nvPr>
            <p:custDataLst>
              <p:tags r:id="rId3"/>
            </p:custDataLst>
          </p:nvPr>
        </p:nvSpPr>
        <p:spPr>
          <a:xfrm>
            <a:off x="1256950" y="1689583"/>
            <a:ext cx="900752" cy="900752"/>
          </a:xfrm>
          <a:prstGeom prst="diamond">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菱形 36"/>
          <p:cNvSpPr/>
          <p:nvPr>
            <p:custDataLst>
              <p:tags r:id="rId4"/>
            </p:custDataLst>
          </p:nvPr>
        </p:nvSpPr>
        <p:spPr>
          <a:xfrm>
            <a:off x="1720936" y="2695687"/>
            <a:ext cx="900752" cy="900752"/>
          </a:xfrm>
          <a:prstGeom prst="diamond">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菱形 37"/>
          <p:cNvSpPr/>
          <p:nvPr>
            <p:custDataLst>
              <p:tags r:id="rId5"/>
            </p:custDataLst>
          </p:nvPr>
        </p:nvSpPr>
        <p:spPr>
          <a:xfrm>
            <a:off x="1256912" y="3787509"/>
            <a:ext cx="900752" cy="900752"/>
          </a:xfrm>
          <a:prstGeom prst="diamond">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菱形 38"/>
          <p:cNvSpPr/>
          <p:nvPr>
            <p:custDataLst>
              <p:tags r:id="rId6"/>
            </p:custDataLst>
          </p:nvPr>
        </p:nvSpPr>
        <p:spPr>
          <a:xfrm>
            <a:off x="1775526" y="4797442"/>
            <a:ext cx="900752" cy="900752"/>
          </a:xfrm>
          <a:prstGeom prst="diamond">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21"/>
          <p:cNvSpPr txBox="1"/>
          <p:nvPr>
            <p:custDataLst>
              <p:tags r:id="rId7"/>
            </p:custDataLst>
          </p:nvPr>
        </p:nvSpPr>
        <p:spPr>
          <a:xfrm>
            <a:off x="1474991" y="1735930"/>
            <a:ext cx="513079" cy="768350"/>
          </a:xfrm>
          <a:prstGeom prst="rect">
            <a:avLst/>
          </a:prstGeom>
          <a:noFill/>
        </p:spPr>
        <p:txBody>
          <a:bodyPr wrap="square" rtlCol="0">
            <a:spAutoFit/>
          </a:bodyPr>
          <a:p>
            <a:r>
              <a:rPr lang="en-US" altLang="zh-CN" sz="4400" dirty="0" smtClean="0">
                <a:solidFill>
                  <a:schemeClr val="tx1">
                    <a:lumMod val="75000"/>
                    <a:lumOff val="25000"/>
                  </a:schemeClr>
                </a:solidFill>
                <a:latin typeface="黑体" panose="02010609060101010101" pitchFamily="49" charset="-122"/>
                <a:ea typeface="黑体" panose="02010609060101010101" pitchFamily="49" charset="-122"/>
              </a:rPr>
              <a:t>1</a:t>
            </a:r>
            <a:endParaRPr lang="zh-CN" altLang="en-US" sz="4400" dirty="0">
              <a:solidFill>
                <a:schemeClr val="tx1">
                  <a:lumMod val="75000"/>
                  <a:lumOff val="25000"/>
                </a:schemeClr>
              </a:solidFill>
              <a:latin typeface="黑体" panose="02010609060101010101" pitchFamily="49" charset="-122"/>
              <a:ea typeface="黑体" panose="02010609060101010101" pitchFamily="49" charset="-122"/>
            </a:endParaRPr>
          </a:p>
        </p:txBody>
      </p:sp>
      <p:sp>
        <p:nvSpPr>
          <p:cNvPr id="7" name="文本框 48"/>
          <p:cNvSpPr txBox="1"/>
          <p:nvPr>
            <p:custDataLst>
              <p:tags r:id="rId8"/>
            </p:custDataLst>
          </p:nvPr>
        </p:nvSpPr>
        <p:spPr>
          <a:xfrm>
            <a:off x="2893070" y="2832166"/>
            <a:ext cx="4958080" cy="583565"/>
          </a:xfrm>
          <a:prstGeom prst="rect">
            <a:avLst/>
          </a:prstGeom>
          <a:noFill/>
        </p:spPr>
        <p:txBody>
          <a:bodyPr wrap="square" rtlCol="0">
            <a:spAutoFit/>
          </a:bodyPr>
          <a:p>
            <a:r>
              <a:rPr lang="zh-CN" altLang="en-US" sz="3200" dirty="0" smtClean="0">
                <a:solidFill>
                  <a:schemeClr val="tx1">
                    <a:lumMod val="75000"/>
                    <a:lumOff val="25000"/>
                  </a:schemeClr>
                </a:solidFill>
                <a:latin typeface="黑体" panose="02010609060101010101" pitchFamily="49" charset="-122"/>
                <a:ea typeface="黑体" panose="02010609060101010101" pitchFamily="49" charset="-122"/>
              </a:rPr>
              <a:t>政策依据</a:t>
            </a:r>
            <a:endParaRPr lang="zh-CN" altLang="en-US" sz="3200" dirty="0" smtClean="0">
              <a:solidFill>
                <a:schemeClr val="tx1">
                  <a:lumMod val="75000"/>
                  <a:lumOff val="25000"/>
                </a:schemeClr>
              </a:solidFill>
              <a:latin typeface="黑体" panose="02010609060101010101" pitchFamily="49" charset="-122"/>
              <a:ea typeface="黑体" panose="02010609060101010101" pitchFamily="49" charset="-122"/>
            </a:endParaRPr>
          </a:p>
        </p:txBody>
      </p:sp>
      <p:sp>
        <p:nvSpPr>
          <p:cNvPr id="8" name="文本框 50"/>
          <p:cNvSpPr txBox="1"/>
          <p:nvPr>
            <p:custDataLst>
              <p:tags r:id="rId9"/>
            </p:custDataLst>
          </p:nvPr>
        </p:nvSpPr>
        <p:spPr>
          <a:xfrm>
            <a:off x="1939299" y="2722985"/>
            <a:ext cx="513080" cy="768350"/>
          </a:xfrm>
          <a:prstGeom prst="rect">
            <a:avLst/>
          </a:prstGeom>
          <a:noFill/>
        </p:spPr>
        <p:txBody>
          <a:bodyPr wrap="square" rtlCol="0">
            <a:spAutoFit/>
          </a:bodyPr>
          <a:p>
            <a:r>
              <a:rPr lang="en-US" altLang="zh-CN" sz="4400" dirty="0" smtClean="0">
                <a:solidFill>
                  <a:schemeClr val="tx1">
                    <a:lumMod val="75000"/>
                    <a:lumOff val="25000"/>
                  </a:schemeClr>
                </a:solidFill>
                <a:latin typeface="黑体" panose="02010609060101010101" pitchFamily="49" charset="-122"/>
                <a:ea typeface="黑体" panose="02010609060101010101" pitchFamily="49" charset="-122"/>
              </a:rPr>
              <a:t>2</a:t>
            </a:r>
            <a:endParaRPr lang="zh-CN" altLang="en-US" sz="4400" dirty="0">
              <a:solidFill>
                <a:schemeClr val="tx1">
                  <a:lumMod val="75000"/>
                  <a:lumOff val="25000"/>
                </a:schemeClr>
              </a:solidFill>
              <a:latin typeface="黑体" panose="02010609060101010101" pitchFamily="49" charset="-122"/>
              <a:ea typeface="黑体" panose="02010609060101010101" pitchFamily="49" charset="-122"/>
            </a:endParaRPr>
          </a:p>
        </p:txBody>
      </p:sp>
      <p:sp>
        <p:nvSpPr>
          <p:cNvPr id="9" name="文本框 51"/>
          <p:cNvSpPr txBox="1"/>
          <p:nvPr>
            <p:custDataLst>
              <p:tags r:id="rId10"/>
            </p:custDataLst>
          </p:nvPr>
        </p:nvSpPr>
        <p:spPr>
          <a:xfrm>
            <a:off x="1475276" y="3814806"/>
            <a:ext cx="513080" cy="768350"/>
          </a:xfrm>
          <a:prstGeom prst="rect">
            <a:avLst/>
          </a:prstGeom>
          <a:noFill/>
        </p:spPr>
        <p:txBody>
          <a:bodyPr wrap="square" rtlCol="0">
            <a:spAutoFit/>
          </a:bodyPr>
          <a:p>
            <a:r>
              <a:rPr lang="en-US" altLang="zh-CN" sz="4400" dirty="0" smtClean="0">
                <a:solidFill>
                  <a:schemeClr val="tx1">
                    <a:lumMod val="75000"/>
                    <a:lumOff val="25000"/>
                  </a:schemeClr>
                </a:solidFill>
                <a:latin typeface="黑体" panose="02010609060101010101" pitchFamily="49" charset="-122"/>
                <a:ea typeface="黑体" panose="02010609060101010101" pitchFamily="49" charset="-122"/>
              </a:rPr>
              <a:t>3</a:t>
            </a:r>
            <a:endParaRPr lang="zh-CN" altLang="en-US" sz="4400" dirty="0">
              <a:solidFill>
                <a:schemeClr val="tx1">
                  <a:lumMod val="75000"/>
                  <a:lumOff val="25000"/>
                </a:schemeClr>
              </a:solidFill>
              <a:latin typeface="黑体" panose="02010609060101010101" pitchFamily="49" charset="-122"/>
              <a:ea typeface="黑体" panose="02010609060101010101" pitchFamily="49" charset="-122"/>
            </a:endParaRPr>
          </a:p>
        </p:txBody>
      </p:sp>
      <p:sp>
        <p:nvSpPr>
          <p:cNvPr id="10" name="文本框 52"/>
          <p:cNvSpPr txBox="1"/>
          <p:nvPr>
            <p:custDataLst>
              <p:tags r:id="rId11"/>
            </p:custDataLst>
          </p:nvPr>
        </p:nvSpPr>
        <p:spPr>
          <a:xfrm>
            <a:off x="2348733" y="3944630"/>
            <a:ext cx="4843780" cy="583565"/>
          </a:xfrm>
          <a:prstGeom prst="rect">
            <a:avLst/>
          </a:prstGeom>
          <a:noFill/>
        </p:spPr>
        <p:txBody>
          <a:bodyPr wrap="square" rtlCol="0">
            <a:spAutoFit/>
          </a:bodyPr>
          <a:p>
            <a:r>
              <a:rPr lang="zh-CN" altLang="en-US" sz="3200" dirty="0" smtClean="0">
                <a:solidFill>
                  <a:schemeClr val="tx1">
                    <a:lumMod val="75000"/>
                    <a:lumOff val="25000"/>
                  </a:schemeClr>
                </a:solidFill>
                <a:latin typeface="黑体" panose="02010609060101010101" pitchFamily="49" charset="-122"/>
                <a:ea typeface="黑体" panose="02010609060101010101" pitchFamily="49" charset="-122"/>
              </a:rPr>
              <a:t>校园保险产品介绍</a:t>
            </a:r>
            <a:endParaRPr lang="zh-CN" altLang="en-US" sz="3200" dirty="0" smtClean="0">
              <a:solidFill>
                <a:schemeClr val="tx1">
                  <a:lumMod val="75000"/>
                  <a:lumOff val="25000"/>
                </a:schemeClr>
              </a:solidFill>
              <a:latin typeface="黑体" panose="02010609060101010101" pitchFamily="49" charset="-122"/>
              <a:ea typeface="黑体" panose="02010609060101010101" pitchFamily="49" charset="-122"/>
            </a:endParaRPr>
          </a:p>
        </p:txBody>
      </p:sp>
      <p:sp>
        <p:nvSpPr>
          <p:cNvPr id="12" name="文本框 54"/>
          <p:cNvSpPr txBox="1"/>
          <p:nvPr>
            <p:custDataLst>
              <p:tags r:id="rId12"/>
            </p:custDataLst>
          </p:nvPr>
        </p:nvSpPr>
        <p:spPr>
          <a:xfrm>
            <a:off x="2007538" y="4824740"/>
            <a:ext cx="513080" cy="768350"/>
          </a:xfrm>
          <a:prstGeom prst="rect">
            <a:avLst/>
          </a:prstGeom>
          <a:noFill/>
        </p:spPr>
        <p:txBody>
          <a:bodyPr wrap="square" rtlCol="0">
            <a:spAutoFit/>
          </a:bodyPr>
          <a:p>
            <a:r>
              <a:rPr lang="en-US" altLang="zh-CN" sz="4400" dirty="0" smtClean="0">
                <a:solidFill>
                  <a:schemeClr val="tx1">
                    <a:lumMod val="75000"/>
                    <a:lumOff val="25000"/>
                  </a:schemeClr>
                </a:solidFill>
                <a:latin typeface="黑体" panose="02010609060101010101" pitchFamily="49" charset="-122"/>
                <a:ea typeface="黑体" panose="02010609060101010101" pitchFamily="49" charset="-122"/>
              </a:rPr>
              <a:t>4</a:t>
            </a:r>
            <a:endParaRPr lang="zh-CN" altLang="en-US" sz="4400" dirty="0">
              <a:solidFill>
                <a:schemeClr val="tx1">
                  <a:lumMod val="75000"/>
                  <a:lumOff val="25000"/>
                </a:schemeClr>
              </a:solidFill>
              <a:latin typeface="黑体" panose="02010609060101010101" pitchFamily="49" charset="-122"/>
              <a:ea typeface="黑体" panose="02010609060101010101" pitchFamily="49" charset="-122"/>
            </a:endParaRPr>
          </a:p>
        </p:txBody>
      </p:sp>
      <p:sp>
        <p:nvSpPr>
          <p:cNvPr id="19" name="文本框 22"/>
          <p:cNvSpPr txBox="1"/>
          <p:nvPr>
            <p:custDataLst>
              <p:tags r:id="rId13"/>
            </p:custDataLst>
          </p:nvPr>
        </p:nvSpPr>
        <p:spPr>
          <a:xfrm>
            <a:off x="2348865" y="1864360"/>
            <a:ext cx="5833110" cy="583565"/>
          </a:xfrm>
          <a:prstGeom prst="rect">
            <a:avLst/>
          </a:prstGeom>
          <a:noFill/>
        </p:spPr>
        <p:txBody>
          <a:bodyPr wrap="square" rtlCol="0">
            <a:spAutoFit/>
          </a:bodyPr>
          <a:p>
            <a:r>
              <a:rPr lang="zh-CN" altLang="en-US" sz="3200" dirty="0" smtClean="0">
                <a:solidFill>
                  <a:schemeClr val="tx1">
                    <a:lumMod val="75000"/>
                    <a:lumOff val="25000"/>
                  </a:schemeClr>
                </a:solidFill>
                <a:latin typeface="黑体" panose="02010609060101010101" pitchFamily="49" charset="-122"/>
                <a:ea typeface="黑体" panose="02010609060101010101" pitchFamily="49" charset="-122"/>
              </a:rPr>
              <a:t>校园保险工作的目的和意义</a:t>
            </a:r>
            <a:endParaRPr lang="zh-CN" altLang="en-US" sz="3200" dirty="0">
              <a:solidFill>
                <a:schemeClr val="tx1">
                  <a:lumMod val="65000"/>
                  <a:lumOff val="35000"/>
                </a:schemeClr>
              </a:solidFill>
              <a:latin typeface="+mj-lt"/>
              <a:ea typeface="黑体" panose="02010609060101010101" pitchFamily="49" charset="-122"/>
            </a:endParaRPr>
          </a:p>
        </p:txBody>
      </p:sp>
    </p:spTree>
  </p:cSld>
  <p:clrMapOvr>
    <a:masterClrMapping/>
  </p:clrMapOvr>
  <p:transition spd="slow">
    <p:wipe/>
  </p:transition>
  <p:timing>
    <p:tnLst>
      <p:par>
        <p:cTn id="1" dur="indefinite" restart="never" nodeType="tmRoot"/>
      </p:par>
    </p:tnLst>
    <p:bldLst>
      <p:bldP spid="1048598" grpId="0"/>
      <p:bldP spid="1048605" grpId="0"/>
      <p:bldP spid="7" grpId="0"/>
      <p:bldP spid="10" grpId="0"/>
      <p:bldP spid="19" grpId="0" bldLvl="0" build="allAtOnce"/>
      <p:bldP spid="19" grpId="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38" name=""/>
        <p:cNvGrpSpPr/>
        <p:nvPr/>
      </p:nvGrpSpPr>
      <p:grpSpPr>
        <a:xfrm>
          <a:off x="0" y="0"/>
          <a:ext cx="0" cy="0"/>
          <a:chOff x="0" y="0"/>
          <a:chExt cx="0" cy="0"/>
        </a:xfrm>
      </p:grpSpPr>
      <p:sp>
        <p:nvSpPr>
          <p:cNvPr id="1048734"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35"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47"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736"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37"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38" name="文本框 4"/>
          <p:cNvSpPr txBox="1"/>
          <p:nvPr/>
        </p:nvSpPr>
        <p:spPr>
          <a:xfrm>
            <a:off x="996287" y="382137"/>
            <a:ext cx="4610100" cy="460375"/>
          </a:xfrm>
          <a:prstGeom prst="rect">
            <a:avLst/>
          </a:prstGeom>
          <a:noFill/>
        </p:spPr>
        <p:txBody>
          <a:bodyPr wrap="none" rtlCol="0">
            <a:spAutoFit/>
          </a:bodyPr>
          <a:p>
            <a:r>
              <a:rPr lang="zh-CN" altLang="en-US" sz="2400" dirty="0" smtClean="0">
                <a:latin typeface="黑体" panose="02010609060101010101" pitchFamily="49" charset="-122"/>
                <a:ea typeface="黑体" panose="02010609060101010101" pitchFamily="49" charset="-122"/>
              </a:rPr>
              <a:t>校园保险产品介绍</a:t>
            </a:r>
            <a:r>
              <a:rPr lang="en-US" altLang="zh-CN" sz="2400" dirty="0" smtClean="0">
                <a:latin typeface="黑体" panose="02010609060101010101" pitchFamily="49" charset="-122"/>
                <a:ea typeface="黑体" panose="02010609060101010101" pitchFamily="49" charset="-122"/>
              </a:rPr>
              <a:t>-</a:t>
            </a:r>
            <a:r>
              <a:rPr lang="zh-CN" altLang="en-US" sz="2400" b="1">
                <a:latin typeface="+mj-ea"/>
                <a:ea typeface="+mj-ea"/>
                <a:cs typeface="+mj-ea"/>
                <a:sym typeface="+mn-ea"/>
              </a:rPr>
              <a:t>学生平安保险</a:t>
            </a:r>
            <a:endParaRPr lang="en-US" altLang="zh-CN" sz="2400" dirty="0" smtClean="0">
              <a:latin typeface="黑体" panose="02010609060101010101" pitchFamily="49" charset="-122"/>
              <a:ea typeface="黑体" panose="02010609060101010101" pitchFamily="49" charset="-122"/>
            </a:endParaRPr>
          </a:p>
        </p:txBody>
      </p:sp>
      <p:sp>
        <p:nvSpPr>
          <p:cNvPr id="1048743" name="Shape 23178"/>
          <p:cNvSpPr/>
          <p:nvPr/>
        </p:nvSpPr>
        <p:spPr>
          <a:xfrm>
            <a:off x="4561696" y="3820383"/>
            <a:ext cx="378793" cy="407941"/>
          </a:xfrm>
          <a:custGeom>
            <a:avLst/>
            <a:gdLst/>
            <a:ahLst/>
            <a:cxnLst>
              <a:cxn ang="0">
                <a:pos x="wd2" y="hd2"/>
              </a:cxn>
              <a:cxn ang="5400000">
                <a:pos x="wd2" y="hd2"/>
              </a:cxn>
              <a:cxn ang="10800000">
                <a:pos x="wd2" y="hd2"/>
              </a:cxn>
              <a:cxn ang="16200000">
                <a:pos x="wd2" y="hd2"/>
              </a:cxn>
            </a:cxnLst>
            <a:rect l="0" t="0" r="r" b="b"/>
            <a:pathLst>
              <a:path w="21600" h="21600" extrusionOk="0">
                <a:moveTo>
                  <a:pt x="19938" y="11186"/>
                </a:moveTo>
                <a:lnTo>
                  <a:pt x="16200" y="11186"/>
                </a:lnTo>
                <a:lnTo>
                  <a:pt x="16200" y="7715"/>
                </a:lnTo>
                <a:lnTo>
                  <a:pt x="19938" y="7715"/>
                </a:lnTo>
                <a:cubicBezTo>
                  <a:pt x="19938" y="7715"/>
                  <a:pt x="19938" y="11186"/>
                  <a:pt x="19938" y="11186"/>
                </a:cubicBezTo>
                <a:close/>
                <a:moveTo>
                  <a:pt x="19938" y="15814"/>
                </a:moveTo>
                <a:lnTo>
                  <a:pt x="16200" y="15814"/>
                </a:lnTo>
                <a:lnTo>
                  <a:pt x="16200" y="11958"/>
                </a:lnTo>
                <a:lnTo>
                  <a:pt x="19938" y="11958"/>
                </a:lnTo>
                <a:cubicBezTo>
                  <a:pt x="19938" y="11958"/>
                  <a:pt x="19938" y="15814"/>
                  <a:pt x="19938" y="15814"/>
                </a:cubicBezTo>
                <a:close/>
                <a:moveTo>
                  <a:pt x="19938" y="20056"/>
                </a:moveTo>
                <a:lnTo>
                  <a:pt x="16200" y="20056"/>
                </a:lnTo>
                <a:lnTo>
                  <a:pt x="16200" y="16586"/>
                </a:lnTo>
                <a:lnTo>
                  <a:pt x="19938" y="16586"/>
                </a:lnTo>
                <a:cubicBezTo>
                  <a:pt x="19938" y="16586"/>
                  <a:pt x="19938" y="20056"/>
                  <a:pt x="19938" y="20056"/>
                </a:cubicBezTo>
                <a:close/>
                <a:moveTo>
                  <a:pt x="15077" y="5671"/>
                </a:moveTo>
                <a:cubicBezTo>
                  <a:pt x="14995" y="5595"/>
                  <a:pt x="14955" y="5505"/>
                  <a:pt x="14955" y="5400"/>
                </a:cubicBezTo>
                <a:lnTo>
                  <a:pt x="14955" y="1929"/>
                </a:lnTo>
                <a:cubicBezTo>
                  <a:pt x="14955" y="1825"/>
                  <a:pt x="14995" y="1734"/>
                  <a:pt x="15077" y="1658"/>
                </a:cubicBezTo>
                <a:cubicBezTo>
                  <a:pt x="15160" y="1581"/>
                  <a:pt x="15256" y="1543"/>
                  <a:pt x="15369" y="1543"/>
                </a:cubicBezTo>
                <a:lnTo>
                  <a:pt x="16200" y="1543"/>
                </a:lnTo>
                <a:cubicBezTo>
                  <a:pt x="16313" y="1543"/>
                  <a:pt x="16410" y="1581"/>
                  <a:pt x="16492" y="1658"/>
                </a:cubicBezTo>
                <a:cubicBezTo>
                  <a:pt x="16573" y="1734"/>
                  <a:pt x="16616" y="1825"/>
                  <a:pt x="16616" y="1929"/>
                </a:cubicBezTo>
                <a:lnTo>
                  <a:pt x="16616" y="5400"/>
                </a:lnTo>
                <a:cubicBezTo>
                  <a:pt x="16616" y="5505"/>
                  <a:pt x="16573" y="5595"/>
                  <a:pt x="16492" y="5671"/>
                </a:cubicBezTo>
                <a:cubicBezTo>
                  <a:pt x="16410" y="5747"/>
                  <a:pt x="16313" y="5786"/>
                  <a:pt x="16200" y="5786"/>
                </a:cubicBezTo>
                <a:lnTo>
                  <a:pt x="15369" y="5786"/>
                </a:lnTo>
                <a:cubicBezTo>
                  <a:pt x="15256" y="5786"/>
                  <a:pt x="15160" y="5747"/>
                  <a:pt x="15077" y="5671"/>
                </a:cubicBezTo>
                <a:cubicBezTo>
                  <a:pt x="15077" y="5671"/>
                  <a:pt x="15077" y="5671"/>
                  <a:pt x="15077" y="5671"/>
                </a:cubicBezTo>
                <a:close/>
                <a:moveTo>
                  <a:pt x="15369" y="11186"/>
                </a:moveTo>
                <a:lnTo>
                  <a:pt x="11215" y="11186"/>
                </a:lnTo>
                <a:lnTo>
                  <a:pt x="11215" y="7715"/>
                </a:lnTo>
                <a:lnTo>
                  <a:pt x="15369" y="7715"/>
                </a:lnTo>
                <a:cubicBezTo>
                  <a:pt x="15369" y="7715"/>
                  <a:pt x="15369" y="11186"/>
                  <a:pt x="15369" y="11186"/>
                </a:cubicBezTo>
                <a:close/>
                <a:moveTo>
                  <a:pt x="15369" y="15814"/>
                </a:moveTo>
                <a:lnTo>
                  <a:pt x="11215" y="15814"/>
                </a:lnTo>
                <a:lnTo>
                  <a:pt x="11215" y="11958"/>
                </a:lnTo>
                <a:lnTo>
                  <a:pt x="15369" y="11958"/>
                </a:lnTo>
                <a:cubicBezTo>
                  <a:pt x="15369" y="11958"/>
                  <a:pt x="15369" y="15814"/>
                  <a:pt x="15369" y="15814"/>
                </a:cubicBezTo>
                <a:close/>
                <a:moveTo>
                  <a:pt x="15369" y="20056"/>
                </a:moveTo>
                <a:lnTo>
                  <a:pt x="11215" y="20056"/>
                </a:lnTo>
                <a:lnTo>
                  <a:pt x="11215" y="16586"/>
                </a:lnTo>
                <a:lnTo>
                  <a:pt x="15369" y="16586"/>
                </a:lnTo>
                <a:cubicBezTo>
                  <a:pt x="15369" y="16586"/>
                  <a:pt x="15369" y="20056"/>
                  <a:pt x="15369" y="20056"/>
                </a:cubicBezTo>
                <a:close/>
                <a:moveTo>
                  <a:pt x="10384" y="11186"/>
                </a:moveTo>
                <a:lnTo>
                  <a:pt x="6231" y="11186"/>
                </a:lnTo>
                <a:lnTo>
                  <a:pt x="6231" y="7715"/>
                </a:lnTo>
                <a:lnTo>
                  <a:pt x="10384" y="7715"/>
                </a:lnTo>
                <a:cubicBezTo>
                  <a:pt x="10384" y="7715"/>
                  <a:pt x="10384" y="11186"/>
                  <a:pt x="10384" y="11186"/>
                </a:cubicBezTo>
                <a:close/>
                <a:moveTo>
                  <a:pt x="10384" y="15814"/>
                </a:moveTo>
                <a:lnTo>
                  <a:pt x="6231" y="15814"/>
                </a:lnTo>
                <a:lnTo>
                  <a:pt x="6231" y="11958"/>
                </a:lnTo>
                <a:lnTo>
                  <a:pt x="10384" y="11958"/>
                </a:lnTo>
                <a:cubicBezTo>
                  <a:pt x="10384" y="11958"/>
                  <a:pt x="10384" y="15814"/>
                  <a:pt x="10384" y="15814"/>
                </a:cubicBezTo>
                <a:close/>
                <a:moveTo>
                  <a:pt x="10384" y="20056"/>
                </a:moveTo>
                <a:lnTo>
                  <a:pt x="6231" y="20056"/>
                </a:lnTo>
                <a:lnTo>
                  <a:pt x="6231" y="16586"/>
                </a:lnTo>
                <a:lnTo>
                  <a:pt x="10384" y="16586"/>
                </a:lnTo>
                <a:cubicBezTo>
                  <a:pt x="10384" y="16586"/>
                  <a:pt x="10384" y="20056"/>
                  <a:pt x="10384" y="20056"/>
                </a:cubicBezTo>
                <a:close/>
                <a:moveTo>
                  <a:pt x="5108" y="5671"/>
                </a:moveTo>
                <a:cubicBezTo>
                  <a:pt x="5025" y="5595"/>
                  <a:pt x="4985" y="5505"/>
                  <a:pt x="4985" y="5400"/>
                </a:cubicBezTo>
                <a:lnTo>
                  <a:pt x="4985" y="1929"/>
                </a:lnTo>
                <a:cubicBezTo>
                  <a:pt x="4985" y="1825"/>
                  <a:pt x="5025" y="1734"/>
                  <a:pt x="5108" y="1658"/>
                </a:cubicBezTo>
                <a:cubicBezTo>
                  <a:pt x="5190" y="1581"/>
                  <a:pt x="5287" y="1543"/>
                  <a:pt x="5399" y="1543"/>
                </a:cubicBezTo>
                <a:lnTo>
                  <a:pt x="6231" y="1543"/>
                </a:lnTo>
                <a:cubicBezTo>
                  <a:pt x="6345" y="1543"/>
                  <a:pt x="6440" y="1581"/>
                  <a:pt x="6523" y="1658"/>
                </a:cubicBezTo>
                <a:cubicBezTo>
                  <a:pt x="6605" y="1734"/>
                  <a:pt x="6647" y="1825"/>
                  <a:pt x="6647" y="1929"/>
                </a:cubicBezTo>
                <a:lnTo>
                  <a:pt x="6647" y="5400"/>
                </a:lnTo>
                <a:cubicBezTo>
                  <a:pt x="6647" y="5505"/>
                  <a:pt x="6605" y="5595"/>
                  <a:pt x="6523" y="5671"/>
                </a:cubicBezTo>
                <a:cubicBezTo>
                  <a:pt x="6440" y="5747"/>
                  <a:pt x="6345" y="5786"/>
                  <a:pt x="6231" y="5786"/>
                </a:cubicBezTo>
                <a:lnTo>
                  <a:pt x="5399" y="5786"/>
                </a:lnTo>
                <a:cubicBezTo>
                  <a:pt x="5287" y="5786"/>
                  <a:pt x="5190" y="5747"/>
                  <a:pt x="5108" y="5671"/>
                </a:cubicBezTo>
                <a:cubicBezTo>
                  <a:pt x="5108" y="5671"/>
                  <a:pt x="5108" y="5671"/>
                  <a:pt x="5108" y="5671"/>
                </a:cubicBezTo>
                <a:close/>
                <a:moveTo>
                  <a:pt x="5399" y="11186"/>
                </a:moveTo>
                <a:lnTo>
                  <a:pt x="1661" y="11186"/>
                </a:lnTo>
                <a:lnTo>
                  <a:pt x="1661" y="7715"/>
                </a:lnTo>
                <a:lnTo>
                  <a:pt x="5399" y="7715"/>
                </a:lnTo>
                <a:cubicBezTo>
                  <a:pt x="5399" y="7715"/>
                  <a:pt x="5399" y="11186"/>
                  <a:pt x="5399" y="11186"/>
                </a:cubicBezTo>
                <a:close/>
                <a:moveTo>
                  <a:pt x="5399" y="15814"/>
                </a:moveTo>
                <a:lnTo>
                  <a:pt x="1661" y="15814"/>
                </a:lnTo>
                <a:lnTo>
                  <a:pt x="1661" y="11958"/>
                </a:lnTo>
                <a:lnTo>
                  <a:pt x="5399" y="11958"/>
                </a:lnTo>
                <a:cubicBezTo>
                  <a:pt x="5399" y="11958"/>
                  <a:pt x="5399" y="15814"/>
                  <a:pt x="5399" y="15814"/>
                </a:cubicBezTo>
                <a:close/>
                <a:moveTo>
                  <a:pt x="5399" y="20056"/>
                </a:moveTo>
                <a:lnTo>
                  <a:pt x="1661" y="20056"/>
                </a:lnTo>
                <a:lnTo>
                  <a:pt x="1661" y="16586"/>
                </a:lnTo>
                <a:lnTo>
                  <a:pt x="5399" y="16586"/>
                </a:lnTo>
                <a:cubicBezTo>
                  <a:pt x="5399" y="16586"/>
                  <a:pt x="5399" y="20056"/>
                  <a:pt x="5399" y="20056"/>
                </a:cubicBezTo>
                <a:close/>
                <a:moveTo>
                  <a:pt x="21107" y="3544"/>
                </a:moveTo>
                <a:cubicBezTo>
                  <a:pt x="20779" y="3238"/>
                  <a:pt x="20389" y="3086"/>
                  <a:pt x="19939" y="3086"/>
                </a:cubicBezTo>
                <a:lnTo>
                  <a:pt x="18276" y="3086"/>
                </a:lnTo>
                <a:lnTo>
                  <a:pt x="18276" y="1929"/>
                </a:lnTo>
                <a:cubicBezTo>
                  <a:pt x="18276" y="1399"/>
                  <a:pt x="18075" y="945"/>
                  <a:pt x="17667" y="567"/>
                </a:cubicBezTo>
                <a:cubicBezTo>
                  <a:pt x="17260" y="190"/>
                  <a:pt x="16771" y="0"/>
                  <a:pt x="16200" y="0"/>
                </a:cubicBezTo>
                <a:lnTo>
                  <a:pt x="15369" y="0"/>
                </a:lnTo>
                <a:cubicBezTo>
                  <a:pt x="14798" y="0"/>
                  <a:pt x="14310" y="190"/>
                  <a:pt x="13903" y="567"/>
                </a:cubicBezTo>
                <a:cubicBezTo>
                  <a:pt x="13496" y="945"/>
                  <a:pt x="13292" y="1399"/>
                  <a:pt x="13292" y="1929"/>
                </a:cubicBezTo>
                <a:lnTo>
                  <a:pt x="13292" y="3086"/>
                </a:lnTo>
                <a:lnTo>
                  <a:pt x="8308" y="3086"/>
                </a:lnTo>
                <a:lnTo>
                  <a:pt x="8308" y="1929"/>
                </a:lnTo>
                <a:cubicBezTo>
                  <a:pt x="8308" y="1399"/>
                  <a:pt x="8104" y="945"/>
                  <a:pt x="7699" y="567"/>
                </a:cubicBezTo>
                <a:cubicBezTo>
                  <a:pt x="7290" y="190"/>
                  <a:pt x="6803" y="0"/>
                  <a:pt x="6231" y="0"/>
                </a:cubicBezTo>
                <a:lnTo>
                  <a:pt x="5399" y="0"/>
                </a:lnTo>
                <a:cubicBezTo>
                  <a:pt x="4829" y="0"/>
                  <a:pt x="4340" y="190"/>
                  <a:pt x="3933" y="567"/>
                </a:cubicBezTo>
                <a:cubicBezTo>
                  <a:pt x="3526" y="945"/>
                  <a:pt x="3324" y="1399"/>
                  <a:pt x="3324" y="1929"/>
                </a:cubicBezTo>
                <a:lnTo>
                  <a:pt x="3324" y="3086"/>
                </a:lnTo>
                <a:lnTo>
                  <a:pt x="1661" y="3086"/>
                </a:lnTo>
                <a:cubicBezTo>
                  <a:pt x="1212" y="3086"/>
                  <a:pt x="822" y="3238"/>
                  <a:pt x="493" y="3544"/>
                </a:cubicBezTo>
                <a:cubicBezTo>
                  <a:pt x="164" y="3849"/>
                  <a:pt x="0" y="4211"/>
                  <a:pt x="0" y="4629"/>
                </a:cubicBezTo>
                <a:lnTo>
                  <a:pt x="0" y="20058"/>
                </a:lnTo>
                <a:cubicBezTo>
                  <a:pt x="0" y="20476"/>
                  <a:pt x="164" y="20837"/>
                  <a:pt x="493" y="21142"/>
                </a:cubicBezTo>
                <a:cubicBezTo>
                  <a:pt x="822" y="21448"/>
                  <a:pt x="1212" y="21600"/>
                  <a:pt x="1661" y="21600"/>
                </a:cubicBezTo>
                <a:lnTo>
                  <a:pt x="19938" y="21600"/>
                </a:lnTo>
                <a:cubicBezTo>
                  <a:pt x="20389" y="21600"/>
                  <a:pt x="20779" y="21448"/>
                  <a:pt x="21107" y="21142"/>
                </a:cubicBezTo>
                <a:cubicBezTo>
                  <a:pt x="21436" y="20837"/>
                  <a:pt x="21600" y="20476"/>
                  <a:pt x="21600" y="20058"/>
                </a:cubicBezTo>
                <a:lnTo>
                  <a:pt x="21600" y="4629"/>
                </a:lnTo>
                <a:cubicBezTo>
                  <a:pt x="21600" y="4211"/>
                  <a:pt x="21436" y="3849"/>
                  <a:pt x="21107" y="3544"/>
                </a:cubicBezTo>
                <a:cubicBezTo>
                  <a:pt x="21107" y="3544"/>
                  <a:pt x="21107" y="3544"/>
                  <a:pt x="21107" y="3544"/>
                </a:cubicBezTo>
                <a:close/>
              </a:path>
            </a:pathLst>
          </a:custGeom>
          <a:solidFill>
            <a:schemeClr val="bg1"/>
          </a:solidFill>
          <a:ln w="12700">
            <a:miter lim="400000"/>
          </a:ln>
        </p:spPr>
        <p:txBody>
          <a:bodyPr lIns="19051" tIns="19051" rIns="19051" bIns="1905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p>
        </p:txBody>
      </p:sp>
      <p:sp>
        <p:nvSpPr>
          <p:cNvPr id="2" name="文本框 1"/>
          <p:cNvSpPr txBox="1"/>
          <p:nvPr/>
        </p:nvSpPr>
        <p:spPr>
          <a:xfrm>
            <a:off x="744855" y="842645"/>
            <a:ext cx="2225675" cy="400050"/>
          </a:xfrm>
          <a:prstGeom prst="rect">
            <a:avLst/>
          </a:prstGeom>
          <a:noFill/>
        </p:spPr>
        <p:txBody>
          <a:bodyPr wrap="square" rtlCol="0" anchor="t">
            <a:noAutofit/>
          </a:bodyPr>
          <a:p>
            <a:pPr indent="75565"/>
            <a:endParaRPr lang="zh-CN" altLang="en-US" sz="1900" b="0">
              <a:ea typeface="宋体" panose="02010600030101010101" pitchFamily="2" charset="-122"/>
            </a:endParaRPr>
          </a:p>
        </p:txBody>
      </p:sp>
      <p:graphicFrame>
        <p:nvGraphicFramePr>
          <p:cNvPr id="3" name="表格 2"/>
          <p:cNvGraphicFramePr/>
          <p:nvPr>
            <p:custDataLst>
              <p:tags r:id="rId1"/>
            </p:custDataLst>
          </p:nvPr>
        </p:nvGraphicFramePr>
        <p:xfrm>
          <a:off x="906145" y="1624965"/>
          <a:ext cx="10045065" cy="3754120"/>
        </p:xfrm>
        <a:graphic>
          <a:graphicData uri="http://schemas.openxmlformats.org/drawingml/2006/table">
            <a:tbl>
              <a:tblPr/>
              <a:tblGrid>
                <a:gridCol w="2388235"/>
                <a:gridCol w="2488565"/>
                <a:gridCol w="1142365"/>
                <a:gridCol w="1454150"/>
                <a:gridCol w="1143635"/>
                <a:gridCol w="1428115"/>
              </a:tblGrid>
              <a:tr h="469265">
                <a:tc rowSpan="2">
                  <a:txBody>
                    <a:bodyPr/>
                    <a:p>
                      <a:pPr indent="0" algn="ctr">
                        <a:buNone/>
                      </a:pPr>
                      <a:r>
                        <a:rPr lang="zh-CN" sz="2000" b="1">
                          <a:solidFill>
                            <a:srgbClr val="000000"/>
                          </a:solidFill>
                          <a:latin typeface="Arial" panose="020B0604020202020204" pitchFamily="34" charset="0"/>
                          <a:ea typeface="宋体" panose="02010600030101010101" pitchFamily="2" charset="-122"/>
                        </a:rPr>
                        <a:t>学平险保险费</a:t>
                      </a:r>
                      <a:endParaRPr lang="zh-CN" sz="2000" b="1">
                        <a:solidFill>
                          <a:srgbClr val="000000"/>
                        </a:solidFill>
                        <a:latin typeface="Arial" panose="020B0604020202020204" pitchFamily="34" charset="0"/>
                        <a:ea typeface="宋体" panose="02010600030101010101" pitchFamily="2" charset="-122"/>
                      </a:endParaRPr>
                    </a:p>
                    <a:p>
                      <a:pPr indent="0" algn="ctr">
                        <a:buNone/>
                      </a:pPr>
                      <a:r>
                        <a:rPr lang="zh-CN" sz="2000" b="1">
                          <a:solidFill>
                            <a:srgbClr val="000000"/>
                          </a:solidFill>
                          <a:latin typeface="Arial" panose="020B0604020202020204" pitchFamily="34" charset="0"/>
                          <a:ea typeface="宋体" panose="02010600030101010101" pitchFamily="2" charset="-122"/>
                        </a:rPr>
                        <a:t>(元)</a:t>
                      </a:r>
                      <a:endParaRPr lang="zh-CN" altLang="en-US" sz="2000" b="1">
                        <a:solidFill>
                          <a:srgbClr val="000000"/>
                        </a:solidFill>
                        <a:latin typeface="Arial" panose="020B0604020202020204" pitchFamily="34" charset="0"/>
                        <a:ea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rowSpan="2">
                  <a:txBody>
                    <a:bodyPr/>
                    <a:p>
                      <a:pPr indent="0" algn="ctr">
                        <a:buNone/>
                      </a:pPr>
                      <a:r>
                        <a:rPr lang="zh-CN" sz="2000" b="1">
                          <a:solidFill>
                            <a:srgbClr val="000000"/>
                          </a:solidFill>
                          <a:latin typeface="Arial" panose="020B0604020202020204" pitchFamily="34" charset="0"/>
                          <a:ea typeface="宋体" panose="02010600030101010101" pitchFamily="2" charset="-122"/>
                        </a:rPr>
                        <a:t>可理赔的医疗费(元)</a:t>
                      </a:r>
                      <a:endParaRPr lang="zh-CN" altLang="en-US" sz="2000" b="1">
                        <a:solidFill>
                          <a:srgbClr val="000000"/>
                        </a:solidFill>
                        <a:latin typeface="Arial" panose="020B0604020202020204" pitchFamily="34" charset="0"/>
                        <a:ea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gridSpan="2">
                  <a:txBody>
                    <a:bodyPr/>
                    <a:p>
                      <a:pPr indent="0" algn="ctr">
                        <a:buNone/>
                      </a:pPr>
                      <a:r>
                        <a:rPr lang="zh-CN" sz="2000" b="1">
                          <a:solidFill>
                            <a:srgbClr val="000000"/>
                          </a:solidFill>
                          <a:latin typeface="Arial" panose="020B0604020202020204" pitchFamily="34" charset="0"/>
                          <a:ea typeface="宋体" panose="02010600030101010101" pitchFamily="2" charset="-122"/>
                        </a:rPr>
                        <a:t>有医保</a:t>
                      </a:r>
                      <a:endParaRPr lang="zh-CN" altLang="en-US" sz="2000" b="1">
                        <a:solidFill>
                          <a:srgbClr val="000000"/>
                        </a:solidFill>
                        <a:latin typeface="Arial" panose="020B0604020202020204" pitchFamily="34" charset="0"/>
                        <a:ea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2">
                  <a:txBody>
                    <a:bodyPr/>
                    <a:p>
                      <a:pPr indent="0" algn="ctr">
                        <a:buNone/>
                      </a:pPr>
                      <a:r>
                        <a:rPr lang="zh-CN" sz="2000" b="1">
                          <a:solidFill>
                            <a:srgbClr val="000000"/>
                          </a:solidFill>
                          <a:latin typeface="Arial" panose="020B0604020202020204" pitchFamily="34" charset="0"/>
                          <a:ea typeface="宋体" panose="02010600030101010101" pitchFamily="2" charset="-122"/>
                        </a:rPr>
                        <a:t>无医保</a:t>
                      </a:r>
                      <a:endParaRPr lang="zh-CN" altLang="en-US" sz="2000" b="1">
                        <a:solidFill>
                          <a:srgbClr val="000000"/>
                        </a:solidFill>
                        <a:latin typeface="Arial" panose="020B0604020202020204" pitchFamily="34" charset="0"/>
                        <a:ea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46926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zh-CN" sz="2000" b="1">
                          <a:solidFill>
                            <a:srgbClr val="000000"/>
                          </a:solidFill>
                          <a:latin typeface="Arial" panose="020B0604020202020204" pitchFamily="34" charset="0"/>
                          <a:ea typeface="宋体" panose="02010600030101010101" pitchFamily="2" charset="-122"/>
                        </a:rPr>
                        <a:t>赔付比例</a:t>
                      </a:r>
                      <a:endParaRPr lang="zh-CN" altLang="en-US" sz="2000" b="1">
                        <a:solidFill>
                          <a:srgbClr val="000000"/>
                        </a:solidFill>
                        <a:latin typeface="Arial" panose="020B0604020202020204" pitchFamily="34" charset="0"/>
                        <a:ea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zh-CN" sz="2000" b="1">
                          <a:solidFill>
                            <a:srgbClr val="000000"/>
                          </a:solidFill>
                          <a:latin typeface="Arial" panose="020B0604020202020204" pitchFamily="34" charset="0"/>
                          <a:ea typeface="宋体" panose="02010600030101010101" pitchFamily="2" charset="-122"/>
                        </a:rPr>
                        <a:t>免赔额(元)</a:t>
                      </a:r>
                      <a:endParaRPr lang="zh-CN" altLang="en-US" sz="2000" b="1">
                        <a:solidFill>
                          <a:srgbClr val="000000"/>
                        </a:solidFill>
                        <a:latin typeface="Arial" panose="020B0604020202020204" pitchFamily="34" charset="0"/>
                        <a:ea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zh-CN" sz="2000" b="1">
                          <a:solidFill>
                            <a:srgbClr val="000000"/>
                          </a:solidFill>
                          <a:latin typeface="Arial" panose="020B0604020202020204" pitchFamily="34" charset="0"/>
                          <a:ea typeface="宋体" panose="02010600030101010101" pitchFamily="2" charset="-122"/>
                        </a:rPr>
                        <a:t>赔付比例</a:t>
                      </a:r>
                      <a:endParaRPr lang="zh-CN" altLang="en-US" sz="2000" b="1">
                        <a:solidFill>
                          <a:srgbClr val="000000"/>
                        </a:solidFill>
                        <a:latin typeface="Arial" panose="020B0604020202020204" pitchFamily="34" charset="0"/>
                        <a:ea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zh-CN" sz="2000" b="1">
                          <a:solidFill>
                            <a:srgbClr val="000000"/>
                          </a:solidFill>
                          <a:latin typeface="Arial" panose="020B0604020202020204" pitchFamily="34" charset="0"/>
                          <a:ea typeface="宋体" panose="02010600030101010101" pitchFamily="2" charset="-122"/>
                        </a:rPr>
                        <a:t>免赔额(元)</a:t>
                      </a:r>
                      <a:endParaRPr lang="zh-CN" altLang="en-US" sz="2000" b="1">
                        <a:solidFill>
                          <a:srgbClr val="000000"/>
                        </a:solidFill>
                        <a:latin typeface="Arial" panose="020B0604020202020204" pitchFamily="34" charset="0"/>
                        <a:ea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r>
              <a:tr h="469265">
                <a:tc rowSpan="3">
                  <a:txBody>
                    <a:bodyPr/>
                    <a:p>
                      <a:pPr indent="0" algn="ctr">
                        <a:buNone/>
                      </a:pPr>
                      <a:r>
                        <a:rPr lang="en-US" sz="2000" b="1">
                          <a:solidFill>
                            <a:srgbClr val="000000"/>
                          </a:solidFill>
                          <a:latin typeface="宋体" panose="02010600030101010101" pitchFamily="2" charset="-122"/>
                        </a:rPr>
                        <a:t>100</a:t>
                      </a:r>
                      <a:endParaRPr lang="en-US" altLang="en-US" sz="2000" b="1">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2000" b="0">
                          <a:solidFill>
                            <a:srgbClr val="000000"/>
                          </a:solidFill>
                          <a:latin typeface="宋体" panose="02010600030101010101" pitchFamily="2" charset="-122"/>
                        </a:rPr>
                        <a:t>M≤1000</a:t>
                      </a:r>
                      <a:endParaRPr lang="en-US" altLang="en-US" sz="2000" b="0">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2000" b="0">
                          <a:solidFill>
                            <a:srgbClr val="000000"/>
                          </a:solidFill>
                          <a:latin typeface="宋体" panose="02010600030101010101" pitchFamily="2" charset="-122"/>
                        </a:rPr>
                        <a:t>70%</a:t>
                      </a:r>
                      <a:endParaRPr lang="en-US" altLang="en-US" sz="2000" b="0">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rowSpan="6">
                  <a:txBody>
                    <a:bodyPr/>
                    <a:p>
                      <a:pPr indent="0" algn="ctr">
                        <a:buNone/>
                      </a:pPr>
                      <a:r>
                        <a:rPr lang="en-US" sz="2000" b="0">
                          <a:solidFill>
                            <a:srgbClr val="000000"/>
                          </a:solidFill>
                          <a:latin typeface="宋体" panose="02010600030101010101" pitchFamily="2" charset="-122"/>
                        </a:rPr>
                        <a:t>100</a:t>
                      </a:r>
                      <a:endParaRPr lang="en-US" altLang="en-US" sz="2000" b="0">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2000" b="0">
                          <a:solidFill>
                            <a:srgbClr val="000000"/>
                          </a:solidFill>
                          <a:latin typeface="宋体" panose="02010600030101010101" pitchFamily="2" charset="-122"/>
                        </a:rPr>
                        <a:t>60%</a:t>
                      </a:r>
                      <a:endParaRPr lang="en-US" altLang="en-US" sz="2000" b="0">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rowSpan="6">
                  <a:txBody>
                    <a:bodyPr/>
                    <a:p>
                      <a:pPr indent="0" algn="ctr">
                        <a:buNone/>
                      </a:pPr>
                      <a:r>
                        <a:rPr lang="en-US" sz="2000" b="0">
                          <a:solidFill>
                            <a:srgbClr val="000000"/>
                          </a:solidFill>
                          <a:latin typeface="宋体" panose="02010600030101010101" pitchFamily="2" charset="-122"/>
                        </a:rPr>
                        <a:t>200</a:t>
                      </a:r>
                      <a:endParaRPr lang="en-US" altLang="en-US" sz="2000" b="0">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r>
              <a:tr h="46926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lgn="ctr">
                        <a:buNone/>
                      </a:pPr>
                      <a:r>
                        <a:rPr lang="zh-CN" sz="2000" b="0">
                          <a:solidFill>
                            <a:srgbClr val="000000"/>
                          </a:solidFill>
                          <a:latin typeface="Arial" panose="020B0604020202020204" pitchFamily="34" charset="0"/>
                          <a:ea typeface="宋体" panose="02010600030101010101" pitchFamily="2" charset="-122"/>
                        </a:rPr>
                        <a:t>1000＜M≤2000</a:t>
                      </a:r>
                      <a:endParaRPr lang="zh-CN" altLang="en-US" sz="2000" b="0">
                        <a:solidFill>
                          <a:srgbClr val="000000"/>
                        </a:solidFill>
                        <a:latin typeface="Arial" panose="020B0604020202020204" pitchFamily="34" charset="0"/>
                        <a:ea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2000" b="0">
                          <a:solidFill>
                            <a:srgbClr val="000000"/>
                          </a:solidFill>
                          <a:latin typeface="宋体" panose="02010600030101010101" pitchFamily="2" charset="-122"/>
                        </a:rPr>
                        <a:t>80%</a:t>
                      </a:r>
                      <a:endParaRPr lang="en-US" altLang="en-US" sz="2000" b="0">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lgn="ctr">
                        <a:buNone/>
                      </a:pPr>
                      <a:r>
                        <a:rPr lang="en-US" sz="2000" b="0">
                          <a:solidFill>
                            <a:srgbClr val="000000"/>
                          </a:solidFill>
                          <a:latin typeface="宋体" panose="02010600030101010101" pitchFamily="2" charset="-122"/>
                        </a:rPr>
                        <a:t>70%</a:t>
                      </a:r>
                      <a:endParaRPr lang="en-US" altLang="en-US" sz="2000" b="0">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46926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en-US" sz="2000" b="0">
                          <a:solidFill>
                            <a:srgbClr val="000000"/>
                          </a:solidFill>
                          <a:latin typeface="宋体" panose="02010600030101010101" pitchFamily="2" charset="-122"/>
                        </a:rPr>
                        <a:t>2000≤M≤3000</a:t>
                      </a:r>
                      <a:endParaRPr lang="en-US" altLang="en-US" sz="2000" b="0">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2000" b="0">
                          <a:solidFill>
                            <a:srgbClr val="000000"/>
                          </a:solidFill>
                          <a:latin typeface="宋体" panose="02010600030101010101" pitchFamily="2" charset="-122"/>
                        </a:rPr>
                        <a:t>90%</a:t>
                      </a:r>
                      <a:endParaRPr lang="en-US" altLang="en-US" sz="2000" b="0">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lgn="ctr">
                        <a:buNone/>
                      </a:pPr>
                      <a:r>
                        <a:rPr lang="en-US" sz="2000" b="0">
                          <a:solidFill>
                            <a:srgbClr val="000000"/>
                          </a:solidFill>
                          <a:latin typeface="宋体" panose="02010600030101010101" pitchFamily="2" charset="-122"/>
                        </a:rPr>
                        <a:t>80%</a:t>
                      </a:r>
                      <a:endParaRPr lang="en-US" altLang="en-US" sz="2000" b="0">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469265">
                <a:tc rowSpan="3">
                  <a:txBody>
                    <a:bodyPr/>
                    <a:p>
                      <a:pPr indent="0" algn="ctr">
                        <a:buNone/>
                      </a:pPr>
                      <a:r>
                        <a:rPr lang="en-US" sz="2000" b="1">
                          <a:solidFill>
                            <a:srgbClr val="000000"/>
                          </a:solidFill>
                          <a:latin typeface="宋体" panose="02010600030101010101" pitchFamily="2" charset="-122"/>
                        </a:rPr>
                        <a:t>200</a:t>
                      </a:r>
                      <a:endParaRPr lang="en-US" altLang="en-US" sz="2000" b="1">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2000" b="0">
                          <a:solidFill>
                            <a:srgbClr val="000000"/>
                          </a:solidFill>
                          <a:latin typeface="宋体" panose="02010600030101010101" pitchFamily="2" charset="-122"/>
                        </a:rPr>
                        <a:t>M≤2000</a:t>
                      </a:r>
                      <a:endParaRPr lang="en-US" altLang="en-US" sz="2000" b="0">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2000" b="0">
                          <a:solidFill>
                            <a:srgbClr val="000000"/>
                          </a:solidFill>
                          <a:latin typeface="宋体" panose="02010600030101010101" pitchFamily="2" charset="-122"/>
                        </a:rPr>
                        <a:t>70%</a:t>
                      </a:r>
                      <a:endParaRPr lang="en-US" altLang="en-US" sz="2000" b="0">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lgn="ctr">
                        <a:buNone/>
                      </a:pPr>
                      <a:r>
                        <a:rPr lang="en-US" sz="2000" b="0">
                          <a:solidFill>
                            <a:srgbClr val="000000"/>
                          </a:solidFill>
                          <a:latin typeface="宋体" panose="02010600030101010101" pitchFamily="2" charset="-122"/>
                        </a:rPr>
                        <a:t>60%</a:t>
                      </a:r>
                      <a:endParaRPr lang="en-US" altLang="en-US" sz="2000" b="0">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46926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lgn="ctr">
                        <a:buNone/>
                      </a:pPr>
                      <a:r>
                        <a:rPr lang="en-US" sz="2000" b="0">
                          <a:solidFill>
                            <a:srgbClr val="000000"/>
                          </a:solidFill>
                          <a:latin typeface="宋体" panose="02010600030101010101" pitchFamily="2" charset="-122"/>
                        </a:rPr>
                        <a:t>2000≤M≤4000</a:t>
                      </a:r>
                      <a:endParaRPr lang="en-US" altLang="en-US" sz="2000" b="0">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2000" b="0">
                          <a:solidFill>
                            <a:srgbClr val="000000"/>
                          </a:solidFill>
                          <a:latin typeface="宋体" panose="02010600030101010101" pitchFamily="2" charset="-122"/>
                        </a:rPr>
                        <a:t>80%</a:t>
                      </a:r>
                      <a:endParaRPr lang="en-US" altLang="en-US" sz="2000" b="0">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lgn="ctr">
                        <a:buNone/>
                      </a:pPr>
                      <a:r>
                        <a:rPr lang="en-US" sz="2000" b="0">
                          <a:solidFill>
                            <a:srgbClr val="000000"/>
                          </a:solidFill>
                          <a:latin typeface="宋体" panose="02010600030101010101" pitchFamily="2" charset="-122"/>
                        </a:rPr>
                        <a:t>70%</a:t>
                      </a:r>
                      <a:endParaRPr lang="en-US" altLang="en-US" sz="2000" b="0">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46926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en-US" sz="2000" b="0">
                          <a:solidFill>
                            <a:srgbClr val="000000"/>
                          </a:solidFill>
                          <a:latin typeface="宋体" panose="02010600030101010101" pitchFamily="2" charset="-122"/>
                        </a:rPr>
                        <a:t>4000≤M≤6000</a:t>
                      </a:r>
                      <a:endParaRPr lang="en-US" altLang="en-US" sz="2000" b="0">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2000" b="0">
                          <a:solidFill>
                            <a:srgbClr val="000000"/>
                          </a:solidFill>
                          <a:latin typeface="宋体" panose="02010600030101010101" pitchFamily="2" charset="-122"/>
                        </a:rPr>
                        <a:t>90%</a:t>
                      </a:r>
                      <a:endParaRPr lang="en-US" altLang="en-US" sz="2000" b="0">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en-US" sz="2000" b="0">
                          <a:solidFill>
                            <a:srgbClr val="000000"/>
                          </a:solidFill>
                          <a:latin typeface="宋体" panose="02010600030101010101" pitchFamily="2" charset="-122"/>
                        </a:rPr>
                        <a:t>80%</a:t>
                      </a:r>
                      <a:endParaRPr lang="en-US" altLang="en-US" sz="2000" b="0">
                        <a:solidFill>
                          <a:srgbClr val="000000"/>
                        </a:solidFill>
                        <a:latin typeface="宋体" panose="02010600030101010101" pitchFamily="2"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r>
            </a:tbl>
          </a:graphicData>
        </a:graphic>
      </p:graphicFrame>
    </p:spTree>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38" name=""/>
        <p:cNvGrpSpPr/>
        <p:nvPr/>
      </p:nvGrpSpPr>
      <p:grpSpPr>
        <a:xfrm>
          <a:off x="0" y="0"/>
          <a:ext cx="0" cy="0"/>
          <a:chOff x="0" y="0"/>
          <a:chExt cx="0" cy="0"/>
        </a:xfrm>
      </p:grpSpPr>
      <p:sp>
        <p:nvSpPr>
          <p:cNvPr id="1048734"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35"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47"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736"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37"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38" name="文本框 4"/>
          <p:cNvSpPr txBox="1"/>
          <p:nvPr/>
        </p:nvSpPr>
        <p:spPr>
          <a:xfrm>
            <a:off x="996287" y="382137"/>
            <a:ext cx="4916170" cy="460375"/>
          </a:xfrm>
          <a:prstGeom prst="rect">
            <a:avLst/>
          </a:prstGeom>
          <a:noFill/>
        </p:spPr>
        <p:txBody>
          <a:bodyPr wrap="none" rtlCol="0">
            <a:spAutoFit/>
          </a:bodyPr>
          <a:p>
            <a:r>
              <a:rPr lang="zh-CN" altLang="en-US" sz="2400" dirty="0" smtClean="0">
                <a:latin typeface="黑体" panose="02010609060101010101" pitchFamily="49" charset="-122"/>
                <a:ea typeface="黑体" panose="02010609060101010101" pitchFamily="49" charset="-122"/>
              </a:rPr>
              <a:t>校园保险产品介绍</a:t>
            </a:r>
            <a:r>
              <a:rPr lang="en-US" altLang="zh-CN" sz="2400" dirty="0" smtClean="0">
                <a:latin typeface="黑体" panose="02010609060101010101" pitchFamily="49" charset="-122"/>
                <a:ea typeface="黑体" panose="02010609060101010101" pitchFamily="49" charset="-122"/>
              </a:rPr>
              <a:t>-</a:t>
            </a:r>
            <a:r>
              <a:rPr lang="zh-CN" altLang="en-US" sz="2400" b="1">
                <a:latin typeface="+mj-ea"/>
                <a:ea typeface="+mj-ea"/>
                <a:cs typeface="+mj-ea"/>
                <a:sym typeface="+mn-ea"/>
              </a:rPr>
              <a:t>监护人责任保险</a:t>
            </a:r>
            <a:endParaRPr lang="en-US" altLang="zh-CN" sz="2400" dirty="0" smtClean="0">
              <a:latin typeface="黑体" panose="02010609060101010101" pitchFamily="49" charset="-122"/>
              <a:ea typeface="黑体" panose="02010609060101010101" pitchFamily="49" charset="-122"/>
            </a:endParaRPr>
          </a:p>
        </p:txBody>
      </p:sp>
      <p:sp>
        <p:nvSpPr>
          <p:cNvPr id="1048743" name="Shape 23178"/>
          <p:cNvSpPr/>
          <p:nvPr/>
        </p:nvSpPr>
        <p:spPr>
          <a:xfrm>
            <a:off x="4561696" y="3820383"/>
            <a:ext cx="378793" cy="407941"/>
          </a:xfrm>
          <a:custGeom>
            <a:avLst/>
            <a:gdLst/>
            <a:ahLst/>
            <a:cxnLst>
              <a:cxn ang="0">
                <a:pos x="wd2" y="hd2"/>
              </a:cxn>
              <a:cxn ang="5400000">
                <a:pos x="wd2" y="hd2"/>
              </a:cxn>
              <a:cxn ang="10800000">
                <a:pos x="wd2" y="hd2"/>
              </a:cxn>
              <a:cxn ang="16200000">
                <a:pos x="wd2" y="hd2"/>
              </a:cxn>
            </a:cxnLst>
            <a:rect l="0" t="0" r="r" b="b"/>
            <a:pathLst>
              <a:path w="21600" h="21600" extrusionOk="0">
                <a:moveTo>
                  <a:pt x="19938" y="11186"/>
                </a:moveTo>
                <a:lnTo>
                  <a:pt x="16200" y="11186"/>
                </a:lnTo>
                <a:lnTo>
                  <a:pt x="16200" y="7715"/>
                </a:lnTo>
                <a:lnTo>
                  <a:pt x="19938" y="7715"/>
                </a:lnTo>
                <a:cubicBezTo>
                  <a:pt x="19938" y="7715"/>
                  <a:pt x="19938" y="11186"/>
                  <a:pt x="19938" y="11186"/>
                </a:cubicBezTo>
                <a:close/>
                <a:moveTo>
                  <a:pt x="19938" y="15814"/>
                </a:moveTo>
                <a:lnTo>
                  <a:pt x="16200" y="15814"/>
                </a:lnTo>
                <a:lnTo>
                  <a:pt x="16200" y="11958"/>
                </a:lnTo>
                <a:lnTo>
                  <a:pt x="19938" y="11958"/>
                </a:lnTo>
                <a:cubicBezTo>
                  <a:pt x="19938" y="11958"/>
                  <a:pt x="19938" y="15814"/>
                  <a:pt x="19938" y="15814"/>
                </a:cubicBezTo>
                <a:close/>
                <a:moveTo>
                  <a:pt x="19938" y="20056"/>
                </a:moveTo>
                <a:lnTo>
                  <a:pt x="16200" y="20056"/>
                </a:lnTo>
                <a:lnTo>
                  <a:pt x="16200" y="16586"/>
                </a:lnTo>
                <a:lnTo>
                  <a:pt x="19938" y="16586"/>
                </a:lnTo>
                <a:cubicBezTo>
                  <a:pt x="19938" y="16586"/>
                  <a:pt x="19938" y="20056"/>
                  <a:pt x="19938" y="20056"/>
                </a:cubicBezTo>
                <a:close/>
                <a:moveTo>
                  <a:pt x="15077" y="5671"/>
                </a:moveTo>
                <a:cubicBezTo>
                  <a:pt x="14995" y="5595"/>
                  <a:pt x="14955" y="5505"/>
                  <a:pt x="14955" y="5400"/>
                </a:cubicBezTo>
                <a:lnTo>
                  <a:pt x="14955" y="1929"/>
                </a:lnTo>
                <a:cubicBezTo>
                  <a:pt x="14955" y="1825"/>
                  <a:pt x="14995" y="1734"/>
                  <a:pt x="15077" y="1658"/>
                </a:cubicBezTo>
                <a:cubicBezTo>
                  <a:pt x="15160" y="1581"/>
                  <a:pt x="15256" y="1543"/>
                  <a:pt x="15369" y="1543"/>
                </a:cubicBezTo>
                <a:lnTo>
                  <a:pt x="16200" y="1543"/>
                </a:lnTo>
                <a:cubicBezTo>
                  <a:pt x="16313" y="1543"/>
                  <a:pt x="16410" y="1581"/>
                  <a:pt x="16492" y="1658"/>
                </a:cubicBezTo>
                <a:cubicBezTo>
                  <a:pt x="16573" y="1734"/>
                  <a:pt x="16616" y="1825"/>
                  <a:pt x="16616" y="1929"/>
                </a:cubicBezTo>
                <a:lnTo>
                  <a:pt x="16616" y="5400"/>
                </a:lnTo>
                <a:cubicBezTo>
                  <a:pt x="16616" y="5505"/>
                  <a:pt x="16573" y="5595"/>
                  <a:pt x="16492" y="5671"/>
                </a:cubicBezTo>
                <a:cubicBezTo>
                  <a:pt x="16410" y="5747"/>
                  <a:pt x="16313" y="5786"/>
                  <a:pt x="16200" y="5786"/>
                </a:cubicBezTo>
                <a:lnTo>
                  <a:pt x="15369" y="5786"/>
                </a:lnTo>
                <a:cubicBezTo>
                  <a:pt x="15256" y="5786"/>
                  <a:pt x="15160" y="5747"/>
                  <a:pt x="15077" y="5671"/>
                </a:cubicBezTo>
                <a:cubicBezTo>
                  <a:pt x="15077" y="5671"/>
                  <a:pt x="15077" y="5671"/>
                  <a:pt x="15077" y="5671"/>
                </a:cubicBezTo>
                <a:close/>
                <a:moveTo>
                  <a:pt x="15369" y="11186"/>
                </a:moveTo>
                <a:lnTo>
                  <a:pt x="11215" y="11186"/>
                </a:lnTo>
                <a:lnTo>
                  <a:pt x="11215" y="7715"/>
                </a:lnTo>
                <a:lnTo>
                  <a:pt x="15369" y="7715"/>
                </a:lnTo>
                <a:cubicBezTo>
                  <a:pt x="15369" y="7715"/>
                  <a:pt x="15369" y="11186"/>
                  <a:pt x="15369" y="11186"/>
                </a:cubicBezTo>
                <a:close/>
                <a:moveTo>
                  <a:pt x="15369" y="15814"/>
                </a:moveTo>
                <a:lnTo>
                  <a:pt x="11215" y="15814"/>
                </a:lnTo>
                <a:lnTo>
                  <a:pt x="11215" y="11958"/>
                </a:lnTo>
                <a:lnTo>
                  <a:pt x="15369" y="11958"/>
                </a:lnTo>
                <a:cubicBezTo>
                  <a:pt x="15369" y="11958"/>
                  <a:pt x="15369" y="15814"/>
                  <a:pt x="15369" y="15814"/>
                </a:cubicBezTo>
                <a:close/>
                <a:moveTo>
                  <a:pt x="15369" y="20056"/>
                </a:moveTo>
                <a:lnTo>
                  <a:pt x="11215" y="20056"/>
                </a:lnTo>
                <a:lnTo>
                  <a:pt x="11215" y="16586"/>
                </a:lnTo>
                <a:lnTo>
                  <a:pt x="15369" y="16586"/>
                </a:lnTo>
                <a:cubicBezTo>
                  <a:pt x="15369" y="16586"/>
                  <a:pt x="15369" y="20056"/>
                  <a:pt x="15369" y="20056"/>
                </a:cubicBezTo>
                <a:close/>
                <a:moveTo>
                  <a:pt x="10384" y="11186"/>
                </a:moveTo>
                <a:lnTo>
                  <a:pt x="6231" y="11186"/>
                </a:lnTo>
                <a:lnTo>
                  <a:pt x="6231" y="7715"/>
                </a:lnTo>
                <a:lnTo>
                  <a:pt x="10384" y="7715"/>
                </a:lnTo>
                <a:cubicBezTo>
                  <a:pt x="10384" y="7715"/>
                  <a:pt x="10384" y="11186"/>
                  <a:pt x="10384" y="11186"/>
                </a:cubicBezTo>
                <a:close/>
                <a:moveTo>
                  <a:pt x="10384" y="15814"/>
                </a:moveTo>
                <a:lnTo>
                  <a:pt x="6231" y="15814"/>
                </a:lnTo>
                <a:lnTo>
                  <a:pt x="6231" y="11958"/>
                </a:lnTo>
                <a:lnTo>
                  <a:pt x="10384" y="11958"/>
                </a:lnTo>
                <a:cubicBezTo>
                  <a:pt x="10384" y="11958"/>
                  <a:pt x="10384" y="15814"/>
                  <a:pt x="10384" y="15814"/>
                </a:cubicBezTo>
                <a:close/>
                <a:moveTo>
                  <a:pt x="10384" y="20056"/>
                </a:moveTo>
                <a:lnTo>
                  <a:pt x="6231" y="20056"/>
                </a:lnTo>
                <a:lnTo>
                  <a:pt x="6231" y="16586"/>
                </a:lnTo>
                <a:lnTo>
                  <a:pt x="10384" y="16586"/>
                </a:lnTo>
                <a:cubicBezTo>
                  <a:pt x="10384" y="16586"/>
                  <a:pt x="10384" y="20056"/>
                  <a:pt x="10384" y="20056"/>
                </a:cubicBezTo>
                <a:close/>
                <a:moveTo>
                  <a:pt x="5108" y="5671"/>
                </a:moveTo>
                <a:cubicBezTo>
                  <a:pt x="5025" y="5595"/>
                  <a:pt x="4985" y="5505"/>
                  <a:pt x="4985" y="5400"/>
                </a:cubicBezTo>
                <a:lnTo>
                  <a:pt x="4985" y="1929"/>
                </a:lnTo>
                <a:cubicBezTo>
                  <a:pt x="4985" y="1825"/>
                  <a:pt x="5025" y="1734"/>
                  <a:pt x="5108" y="1658"/>
                </a:cubicBezTo>
                <a:cubicBezTo>
                  <a:pt x="5190" y="1581"/>
                  <a:pt x="5287" y="1543"/>
                  <a:pt x="5399" y="1543"/>
                </a:cubicBezTo>
                <a:lnTo>
                  <a:pt x="6231" y="1543"/>
                </a:lnTo>
                <a:cubicBezTo>
                  <a:pt x="6345" y="1543"/>
                  <a:pt x="6440" y="1581"/>
                  <a:pt x="6523" y="1658"/>
                </a:cubicBezTo>
                <a:cubicBezTo>
                  <a:pt x="6605" y="1734"/>
                  <a:pt x="6647" y="1825"/>
                  <a:pt x="6647" y="1929"/>
                </a:cubicBezTo>
                <a:lnTo>
                  <a:pt x="6647" y="5400"/>
                </a:lnTo>
                <a:cubicBezTo>
                  <a:pt x="6647" y="5505"/>
                  <a:pt x="6605" y="5595"/>
                  <a:pt x="6523" y="5671"/>
                </a:cubicBezTo>
                <a:cubicBezTo>
                  <a:pt x="6440" y="5747"/>
                  <a:pt x="6345" y="5786"/>
                  <a:pt x="6231" y="5786"/>
                </a:cubicBezTo>
                <a:lnTo>
                  <a:pt x="5399" y="5786"/>
                </a:lnTo>
                <a:cubicBezTo>
                  <a:pt x="5287" y="5786"/>
                  <a:pt x="5190" y="5747"/>
                  <a:pt x="5108" y="5671"/>
                </a:cubicBezTo>
                <a:cubicBezTo>
                  <a:pt x="5108" y="5671"/>
                  <a:pt x="5108" y="5671"/>
                  <a:pt x="5108" y="5671"/>
                </a:cubicBezTo>
                <a:close/>
                <a:moveTo>
                  <a:pt x="5399" y="11186"/>
                </a:moveTo>
                <a:lnTo>
                  <a:pt x="1661" y="11186"/>
                </a:lnTo>
                <a:lnTo>
                  <a:pt x="1661" y="7715"/>
                </a:lnTo>
                <a:lnTo>
                  <a:pt x="5399" y="7715"/>
                </a:lnTo>
                <a:cubicBezTo>
                  <a:pt x="5399" y="7715"/>
                  <a:pt x="5399" y="11186"/>
                  <a:pt x="5399" y="11186"/>
                </a:cubicBezTo>
                <a:close/>
                <a:moveTo>
                  <a:pt x="5399" y="15814"/>
                </a:moveTo>
                <a:lnTo>
                  <a:pt x="1661" y="15814"/>
                </a:lnTo>
                <a:lnTo>
                  <a:pt x="1661" y="11958"/>
                </a:lnTo>
                <a:lnTo>
                  <a:pt x="5399" y="11958"/>
                </a:lnTo>
                <a:cubicBezTo>
                  <a:pt x="5399" y="11958"/>
                  <a:pt x="5399" y="15814"/>
                  <a:pt x="5399" y="15814"/>
                </a:cubicBezTo>
                <a:close/>
                <a:moveTo>
                  <a:pt x="5399" y="20056"/>
                </a:moveTo>
                <a:lnTo>
                  <a:pt x="1661" y="20056"/>
                </a:lnTo>
                <a:lnTo>
                  <a:pt x="1661" y="16586"/>
                </a:lnTo>
                <a:lnTo>
                  <a:pt x="5399" y="16586"/>
                </a:lnTo>
                <a:cubicBezTo>
                  <a:pt x="5399" y="16586"/>
                  <a:pt x="5399" y="20056"/>
                  <a:pt x="5399" y="20056"/>
                </a:cubicBezTo>
                <a:close/>
                <a:moveTo>
                  <a:pt x="21107" y="3544"/>
                </a:moveTo>
                <a:cubicBezTo>
                  <a:pt x="20779" y="3238"/>
                  <a:pt x="20389" y="3086"/>
                  <a:pt x="19939" y="3086"/>
                </a:cubicBezTo>
                <a:lnTo>
                  <a:pt x="18276" y="3086"/>
                </a:lnTo>
                <a:lnTo>
                  <a:pt x="18276" y="1929"/>
                </a:lnTo>
                <a:cubicBezTo>
                  <a:pt x="18276" y="1399"/>
                  <a:pt x="18075" y="945"/>
                  <a:pt x="17667" y="567"/>
                </a:cubicBezTo>
                <a:cubicBezTo>
                  <a:pt x="17260" y="190"/>
                  <a:pt x="16771" y="0"/>
                  <a:pt x="16200" y="0"/>
                </a:cubicBezTo>
                <a:lnTo>
                  <a:pt x="15369" y="0"/>
                </a:lnTo>
                <a:cubicBezTo>
                  <a:pt x="14798" y="0"/>
                  <a:pt x="14310" y="190"/>
                  <a:pt x="13903" y="567"/>
                </a:cubicBezTo>
                <a:cubicBezTo>
                  <a:pt x="13496" y="945"/>
                  <a:pt x="13292" y="1399"/>
                  <a:pt x="13292" y="1929"/>
                </a:cubicBezTo>
                <a:lnTo>
                  <a:pt x="13292" y="3086"/>
                </a:lnTo>
                <a:lnTo>
                  <a:pt x="8308" y="3086"/>
                </a:lnTo>
                <a:lnTo>
                  <a:pt x="8308" y="1929"/>
                </a:lnTo>
                <a:cubicBezTo>
                  <a:pt x="8308" y="1399"/>
                  <a:pt x="8104" y="945"/>
                  <a:pt x="7699" y="567"/>
                </a:cubicBezTo>
                <a:cubicBezTo>
                  <a:pt x="7290" y="190"/>
                  <a:pt x="6803" y="0"/>
                  <a:pt x="6231" y="0"/>
                </a:cubicBezTo>
                <a:lnTo>
                  <a:pt x="5399" y="0"/>
                </a:lnTo>
                <a:cubicBezTo>
                  <a:pt x="4829" y="0"/>
                  <a:pt x="4340" y="190"/>
                  <a:pt x="3933" y="567"/>
                </a:cubicBezTo>
                <a:cubicBezTo>
                  <a:pt x="3526" y="945"/>
                  <a:pt x="3324" y="1399"/>
                  <a:pt x="3324" y="1929"/>
                </a:cubicBezTo>
                <a:lnTo>
                  <a:pt x="3324" y="3086"/>
                </a:lnTo>
                <a:lnTo>
                  <a:pt x="1661" y="3086"/>
                </a:lnTo>
                <a:cubicBezTo>
                  <a:pt x="1212" y="3086"/>
                  <a:pt x="822" y="3238"/>
                  <a:pt x="493" y="3544"/>
                </a:cubicBezTo>
                <a:cubicBezTo>
                  <a:pt x="164" y="3849"/>
                  <a:pt x="0" y="4211"/>
                  <a:pt x="0" y="4629"/>
                </a:cubicBezTo>
                <a:lnTo>
                  <a:pt x="0" y="20058"/>
                </a:lnTo>
                <a:cubicBezTo>
                  <a:pt x="0" y="20476"/>
                  <a:pt x="164" y="20837"/>
                  <a:pt x="493" y="21142"/>
                </a:cubicBezTo>
                <a:cubicBezTo>
                  <a:pt x="822" y="21448"/>
                  <a:pt x="1212" y="21600"/>
                  <a:pt x="1661" y="21600"/>
                </a:cubicBezTo>
                <a:lnTo>
                  <a:pt x="19938" y="21600"/>
                </a:lnTo>
                <a:cubicBezTo>
                  <a:pt x="20389" y="21600"/>
                  <a:pt x="20779" y="21448"/>
                  <a:pt x="21107" y="21142"/>
                </a:cubicBezTo>
                <a:cubicBezTo>
                  <a:pt x="21436" y="20837"/>
                  <a:pt x="21600" y="20476"/>
                  <a:pt x="21600" y="20058"/>
                </a:cubicBezTo>
                <a:lnTo>
                  <a:pt x="21600" y="4629"/>
                </a:lnTo>
                <a:cubicBezTo>
                  <a:pt x="21600" y="4211"/>
                  <a:pt x="21436" y="3849"/>
                  <a:pt x="21107" y="3544"/>
                </a:cubicBezTo>
                <a:cubicBezTo>
                  <a:pt x="21107" y="3544"/>
                  <a:pt x="21107" y="3544"/>
                  <a:pt x="21107" y="3544"/>
                </a:cubicBezTo>
                <a:close/>
              </a:path>
            </a:pathLst>
          </a:custGeom>
          <a:solidFill>
            <a:schemeClr val="bg1"/>
          </a:solidFill>
          <a:ln w="12700">
            <a:miter lim="400000"/>
          </a:ln>
        </p:spPr>
        <p:txBody>
          <a:bodyPr lIns="19051" tIns="19051" rIns="19051" bIns="1905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p>
        </p:txBody>
      </p:sp>
      <p:sp>
        <p:nvSpPr>
          <p:cNvPr id="2" name="文本框 1"/>
          <p:cNvSpPr txBox="1"/>
          <p:nvPr/>
        </p:nvSpPr>
        <p:spPr>
          <a:xfrm>
            <a:off x="744855" y="842645"/>
            <a:ext cx="2225675" cy="400050"/>
          </a:xfrm>
          <a:prstGeom prst="rect">
            <a:avLst/>
          </a:prstGeom>
          <a:noFill/>
        </p:spPr>
        <p:txBody>
          <a:bodyPr wrap="square" rtlCol="0" anchor="t">
            <a:noAutofit/>
          </a:bodyPr>
          <a:p>
            <a:pPr indent="75565"/>
            <a:endParaRPr lang="zh-CN" altLang="en-US" sz="1900" b="0">
              <a:ea typeface="宋体" panose="02010600030101010101" pitchFamily="2" charset="-122"/>
            </a:endParaRPr>
          </a:p>
        </p:txBody>
      </p:sp>
      <p:sp>
        <p:nvSpPr>
          <p:cNvPr id="100" name="文本框 99"/>
          <p:cNvSpPr txBox="1"/>
          <p:nvPr/>
        </p:nvSpPr>
        <p:spPr>
          <a:xfrm>
            <a:off x="996315" y="937260"/>
            <a:ext cx="10152380" cy="3185795"/>
          </a:xfrm>
          <a:prstGeom prst="rect">
            <a:avLst/>
          </a:prstGeom>
          <a:noFill/>
          <a:ln w="9525">
            <a:noFill/>
          </a:ln>
        </p:spPr>
        <p:txBody>
          <a:bodyPr wrap="square">
            <a:noAutofit/>
          </a:bodyPr>
          <a:p>
            <a:pPr indent="75565">
              <a:lnSpc>
                <a:spcPct val="120000"/>
              </a:lnSpc>
              <a:spcBef>
                <a:spcPts val="0"/>
              </a:spcBef>
              <a:spcAft>
                <a:spcPts val="0"/>
              </a:spcAft>
            </a:pPr>
            <a:r>
              <a:rPr lang="en-US" sz="1900" b="1">
                <a:latin typeface="+mj-ea"/>
                <a:ea typeface="+mj-ea"/>
                <a:cs typeface="+mj-ea"/>
              </a:rPr>
              <a:t>保险责任:</a:t>
            </a:r>
            <a:endParaRPr lang="en-US" sz="1900" b="1">
              <a:latin typeface="+mj-ea"/>
              <a:ea typeface="+mj-ea"/>
              <a:cs typeface="+mj-ea"/>
            </a:endParaRPr>
          </a:p>
          <a:p>
            <a:pPr indent="75565">
              <a:lnSpc>
                <a:spcPct val="120000"/>
              </a:lnSpc>
              <a:spcBef>
                <a:spcPts val="0"/>
              </a:spcBef>
              <a:spcAft>
                <a:spcPts val="0"/>
              </a:spcAft>
            </a:pPr>
            <a:r>
              <a:rPr lang="en-US" sz="1900">
                <a:latin typeface="+mj-ea"/>
                <a:ea typeface="+mj-ea"/>
                <a:cs typeface="+mj-ea"/>
              </a:rPr>
              <a:t>1、在本保险期限内，由被保险人的监护对象(被监护人)造成第三者人身伤亡或财产损失，依法应由被保险人承担赔偿责任时，保险人根据本保险合同的规定负责赔偿。</a:t>
            </a:r>
            <a:endParaRPr lang="en-US" sz="1900">
              <a:latin typeface="+mj-ea"/>
              <a:ea typeface="+mj-ea"/>
              <a:cs typeface="+mj-ea"/>
            </a:endParaRPr>
          </a:p>
          <a:p>
            <a:pPr indent="75565">
              <a:lnSpc>
                <a:spcPct val="120000"/>
              </a:lnSpc>
              <a:spcBef>
                <a:spcPts val="0"/>
              </a:spcBef>
              <a:spcAft>
                <a:spcPts val="0"/>
              </a:spcAft>
            </a:pPr>
            <a:r>
              <a:rPr lang="en-US" sz="1900">
                <a:latin typeface="+mj-ea"/>
                <a:ea typeface="+mj-ea"/>
                <a:cs typeface="+mj-ea"/>
              </a:rPr>
              <a:t>2、下列费用，保险人也负责赔偿:</a:t>
            </a:r>
            <a:endParaRPr lang="en-US" sz="1900">
              <a:latin typeface="+mj-ea"/>
              <a:ea typeface="+mj-ea"/>
              <a:cs typeface="+mj-ea"/>
            </a:endParaRPr>
          </a:p>
          <a:p>
            <a:pPr indent="75565">
              <a:lnSpc>
                <a:spcPct val="120000"/>
              </a:lnSpc>
              <a:spcBef>
                <a:spcPts val="0"/>
              </a:spcBef>
              <a:spcAft>
                <a:spcPts val="0"/>
              </a:spcAft>
            </a:pPr>
            <a:r>
              <a:rPr lang="en-US" sz="1900">
                <a:latin typeface="+mj-ea"/>
                <a:ea typeface="+mj-ea"/>
                <a:cs typeface="+mj-ea"/>
              </a:rPr>
              <a:t>(1)事先经保险人书面同意的仲裁或诉讼费用及律师费用;</a:t>
            </a:r>
            <a:endParaRPr lang="en-US" sz="1900">
              <a:latin typeface="+mj-ea"/>
              <a:ea typeface="+mj-ea"/>
              <a:cs typeface="+mj-ea"/>
            </a:endParaRPr>
          </a:p>
          <a:p>
            <a:pPr indent="75565">
              <a:lnSpc>
                <a:spcPct val="120000"/>
              </a:lnSpc>
              <a:spcBef>
                <a:spcPts val="0"/>
              </a:spcBef>
              <a:spcAft>
                <a:spcPts val="0"/>
              </a:spcAft>
            </a:pPr>
            <a:r>
              <a:rPr lang="en-US" sz="1900">
                <a:latin typeface="+mj-ea"/>
                <a:ea typeface="+mj-ea"/>
                <a:cs typeface="+mj-ea"/>
              </a:rPr>
              <a:t>(2)保险责任事故发生时，被保险人为控制或减少损失所支付的必要的、合理的费用。</a:t>
            </a:r>
            <a:endParaRPr lang="en-US" sz="1900">
              <a:latin typeface="+mj-ea"/>
              <a:ea typeface="+mj-ea"/>
              <a:cs typeface="+mj-ea"/>
            </a:endParaRPr>
          </a:p>
          <a:p>
            <a:pPr indent="75565">
              <a:lnSpc>
                <a:spcPct val="120000"/>
              </a:lnSpc>
              <a:spcBef>
                <a:spcPts val="0"/>
              </a:spcBef>
              <a:spcAft>
                <a:spcPts val="0"/>
              </a:spcAft>
            </a:pPr>
            <a:r>
              <a:rPr lang="en-US" sz="1900">
                <a:latin typeface="+mj-ea"/>
                <a:ea typeface="+mj-ea"/>
                <a:cs typeface="+mj-ea"/>
              </a:rPr>
              <a:t>3、对于每次事故，保险人就上述第1条、第2条第(1)项和第2条第(2)项下的赔偿金额分别不超过本宣传单“监护人责任保险明细表”中列明的每次事故赔偿限额;在保险期限内，保险人的累计赔偿金额不超过明细表中列明的累计赔偿限额。</a:t>
            </a:r>
            <a:endParaRPr lang="en-US" sz="1900">
              <a:latin typeface="+mj-ea"/>
              <a:ea typeface="+mj-ea"/>
              <a:cs typeface="+mj-ea"/>
            </a:endParaRPr>
          </a:p>
        </p:txBody>
      </p:sp>
      <p:graphicFrame>
        <p:nvGraphicFramePr>
          <p:cNvPr id="3" name="表格 2"/>
          <p:cNvGraphicFramePr/>
          <p:nvPr>
            <p:custDataLst>
              <p:tags r:id="rId1"/>
            </p:custDataLst>
          </p:nvPr>
        </p:nvGraphicFramePr>
        <p:xfrm>
          <a:off x="1033780" y="4123055"/>
          <a:ext cx="10622280" cy="2544445"/>
        </p:xfrm>
        <a:graphic>
          <a:graphicData uri="http://schemas.openxmlformats.org/drawingml/2006/table">
            <a:tbl>
              <a:tblPr/>
              <a:tblGrid>
                <a:gridCol w="1102995"/>
                <a:gridCol w="1830070"/>
                <a:gridCol w="2915920"/>
                <a:gridCol w="4773295"/>
              </a:tblGrid>
              <a:tr h="363220">
                <a:tc>
                  <a:txBody>
                    <a:bodyPr/>
                    <a:p>
                      <a:pPr indent="0" algn="ctr">
                        <a:buNone/>
                      </a:pPr>
                      <a:r>
                        <a:rPr lang="zh-CN" sz="2000" b="1">
                          <a:solidFill>
                            <a:srgbClr val="000000"/>
                          </a:solidFill>
                          <a:latin typeface="+mn-ea"/>
                          <a:cs typeface="+mn-ea"/>
                        </a:rPr>
                        <a:t>保费(元)</a:t>
                      </a:r>
                      <a:endParaRPr lang="zh-CN" altLang="en-US" sz="2000" b="1">
                        <a:solidFill>
                          <a:srgbClr val="000000"/>
                        </a:solidFill>
                        <a:latin typeface="+mn-ea"/>
                        <a:cs typeface="+mn-ea"/>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zh-CN" sz="2000" b="1">
                          <a:solidFill>
                            <a:srgbClr val="000000"/>
                          </a:solidFill>
                          <a:latin typeface="+mn-ea"/>
                        </a:rPr>
                        <a:t>保险期限</a:t>
                      </a:r>
                      <a:endParaRPr lang="zh-CN" altLang="en-US" sz="2000" b="1">
                        <a:solidFill>
                          <a:srgbClr val="000000"/>
                        </a:solidFill>
                        <a:latin typeface="+mn-ea"/>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zh-CN" sz="2000" b="1">
                          <a:solidFill>
                            <a:srgbClr val="000000"/>
                          </a:solidFill>
                          <a:latin typeface="+mn-ea"/>
                        </a:rPr>
                        <a:t>保险项目</a:t>
                      </a:r>
                      <a:endParaRPr lang="zh-CN" altLang="en-US" sz="2000" b="1">
                        <a:solidFill>
                          <a:srgbClr val="000000"/>
                        </a:solidFill>
                        <a:latin typeface="+mn-ea"/>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zh-CN" sz="2000" b="1">
                          <a:solidFill>
                            <a:srgbClr val="000000"/>
                          </a:solidFill>
                          <a:latin typeface="+mn-ea"/>
                          <a:cs typeface="+mn-ea"/>
                        </a:rPr>
                        <a:t>保险金额(元)</a:t>
                      </a:r>
                      <a:endParaRPr lang="zh-CN" altLang="en-US" sz="2000" b="1">
                        <a:solidFill>
                          <a:srgbClr val="000000"/>
                        </a:solidFill>
                        <a:latin typeface="+mn-ea"/>
                        <a:cs typeface="+mn-ea"/>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r>
              <a:tr h="1239520">
                <a:tc rowSpan="2">
                  <a:txBody>
                    <a:bodyPr/>
                    <a:p>
                      <a:pPr indent="0" algn="ctr">
                        <a:buNone/>
                      </a:pPr>
                      <a:r>
                        <a:rPr lang="en-US" sz="2000" b="1">
                          <a:solidFill>
                            <a:srgbClr val="000000"/>
                          </a:solidFill>
                          <a:latin typeface="+mn-ea"/>
                        </a:rPr>
                        <a:t>20</a:t>
                      </a:r>
                      <a:endParaRPr lang="en-US" altLang="en-US" sz="2000" b="1">
                        <a:solidFill>
                          <a:srgbClr val="000000"/>
                        </a:solidFill>
                        <a:latin typeface="+mn-ea"/>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rowSpan="2">
                  <a:txBody>
                    <a:bodyPr/>
                    <a:p>
                      <a:pPr indent="0" algn="ctr">
                        <a:buNone/>
                      </a:pPr>
                      <a:r>
                        <a:rPr lang="zh-CN" sz="2000" b="0">
                          <a:solidFill>
                            <a:srgbClr val="000000"/>
                          </a:solidFill>
                          <a:latin typeface="+mn-ea"/>
                          <a:cs typeface="+mn-ea"/>
                        </a:rPr>
                        <a:t>1年</a:t>
                      </a:r>
                      <a:endParaRPr lang="en-US" altLang="en-US" sz="2000" b="0">
                        <a:solidFill>
                          <a:srgbClr val="000000"/>
                        </a:solidFill>
                        <a:latin typeface="+mn-ea"/>
                        <a:cs typeface="+mn-ea"/>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zh-CN" sz="2000" b="0">
                          <a:solidFill>
                            <a:srgbClr val="000000"/>
                          </a:solidFill>
                          <a:latin typeface="+mn-ea"/>
                        </a:rPr>
                        <a:t>被监护人造成</a:t>
                      </a:r>
                      <a:endParaRPr lang="zh-CN" sz="2000" b="0">
                        <a:solidFill>
                          <a:srgbClr val="000000"/>
                        </a:solidFill>
                        <a:latin typeface="+mn-ea"/>
                      </a:endParaRPr>
                    </a:p>
                    <a:p>
                      <a:pPr indent="0" algn="ctr">
                        <a:buNone/>
                      </a:pPr>
                      <a:r>
                        <a:rPr lang="zh-CN" sz="2000" b="0">
                          <a:solidFill>
                            <a:srgbClr val="000000"/>
                          </a:solidFill>
                          <a:latin typeface="+mn-ea"/>
                        </a:rPr>
                        <a:t>他人人身伤亡或财产损失</a:t>
                      </a:r>
                      <a:endParaRPr lang="zh-CN" altLang="en-US" sz="2000" b="0">
                        <a:solidFill>
                          <a:srgbClr val="000000"/>
                        </a:solidFill>
                        <a:latin typeface="+mn-ea"/>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zh-CN" sz="2000" b="0">
                          <a:solidFill>
                            <a:srgbClr val="000000"/>
                          </a:solidFill>
                          <a:latin typeface="+mn-ea"/>
                          <a:cs typeface="+mn-ea"/>
                        </a:rPr>
                        <a:t>第三者的人身伤亡赠付100000元</a:t>
                      </a:r>
                      <a:endParaRPr lang="zh-CN" sz="2000" b="0">
                        <a:solidFill>
                          <a:srgbClr val="000000"/>
                        </a:solidFill>
                        <a:latin typeface="+mn-ea"/>
                        <a:cs typeface="+mn-ea"/>
                      </a:endParaRPr>
                    </a:p>
                    <a:p>
                      <a:pPr indent="0" algn="ctr">
                        <a:buNone/>
                      </a:pPr>
                      <a:r>
                        <a:rPr lang="zh-CN" sz="2000" b="0">
                          <a:solidFill>
                            <a:srgbClr val="000000"/>
                          </a:solidFill>
                          <a:latin typeface="+mn-ea"/>
                          <a:cs typeface="+mn-ea"/>
                        </a:rPr>
                        <a:t>(其中:财产损失最高赔偿限额5000元，</a:t>
                      </a:r>
                      <a:endParaRPr lang="zh-CN" sz="2000" b="0">
                        <a:solidFill>
                          <a:srgbClr val="000000"/>
                        </a:solidFill>
                        <a:latin typeface="+mn-ea"/>
                        <a:cs typeface="+mn-ea"/>
                      </a:endParaRPr>
                    </a:p>
                    <a:p>
                      <a:pPr indent="0" algn="ctr">
                        <a:buNone/>
                      </a:pPr>
                      <a:r>
                        <a:rPr lang="zh-CN" sz="2000" b="0">
                          <a:solidFill>
                            <a:srgbClr val="000000"/>
                          </a:solidFill>
                          <a:latin typeface="+mn-ea"/>
                          <a:cs typeface="+mn-ea"/>
                        </a:rPr>
                        <a:t>意外医疗费用最高赔偿限额10000元)</a:t>
                      </a:r>
                      <a:endParaRPr lang="zh-CN" altLang="en-US" sz="2000" b="0">
                        <a:solidFill>
                          <a:srgbClr val="000000"/>
                        </a:solidFill>
                        <a:latin typeface="+mn-ea"/>
                        <a:cs typeface="+mn-ea"/>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r>
              <a:tr h="94170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en-US" sz="2000" b="0">
                          <a:solidFill>
                            <a:srgbClr val="000000"/>
                          </a:solidFill>
                          <a:latin typeface="+mn-ea"/>
                        </a:rPr>
                        <a:t>被监护人意外伤亡</a:t>
                      </a:r>
                      <a:endParaRPr lang="en-US" altLang="en-US" sz="2000" b="0">
                        <a:solidFill>
                          <a:srgbClr val="000000"/>
                        </a:solidFill>
                        <a:latin typeface="+mn-ea"/>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zh-CN" sz="2000" b="0">
                          <a:solidFill>
                            <a:srgbClr val="000000"/>
                          </a:solidFill>
                          <a:latin typeface="+mn-ea"/>
                          <a:cs typeface="+mn-ea"/>
                        </a:rPr>
                        <a:t>被监护人的意外伤亡赔付100000元</a:t>
                      </a:r>
                      <a:endParaRPr lang="zh-CN" sz="2000" b="0">
                        <a:solidFill>
                          <a:srgbClr val="000000"/>
                        </a:solidFill>
                        <a:latin typeface="+mn-ea"/>
                        <a:cs typeface="+mn-ea"/>
                      </a:endParaRPr>
                    </a:p>
                    <a:p>
                      <a:pPr indent="0" algn="ctr">
                        <a:buNone/>
                      </a:pPr>
                      <a:r>
                        <a:rPr lang="zh-CN" sz="2000" b="0">
                          <a:solidFill>
                            <a:srgbClr val="000000"/>
                          </a:solidFill>
                          <a:latin typeface="+mn-ea"/>
                          <a:cs typeface="+mn-ea"/>
                        </a:rPr>
                        <a:t>(其中:意外医疗费用最高赔偿限额10000元)</a:t>
                      </a:r>
                      <a:endParaRPr lang="zh-CN" altLang="en-US" sz="2000" b="0">
                        <a:solidFill>
                          <a:srgbClr val="000000"/>
                        </a:solidFill>
                        <a:latin typeface="+mn-ea"/>
                        <a:cs typeface="+mn-ea"/>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40000"/>
                        <a:lumOff val="60000"/>
                      </a:schemeClr>
                    </a:solidFill>
                  </a:tcPr>
                </a:tc>
              </a:tr>
            </a:tbl>
          </a:graphicData>
        </a:graphic>
      </p:graphicFrame>
    </p:spTree>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9" name=""/>
        <p:cNvGrpSpPr/>
        <p:nvPr/>
      </p:nvGrpSpPr>
      <p:grpSpPr>
        <a:xfrm>
          <a:off x="0" y="0"/>
          <a:ext cx="0" cy="0"/>
          <a:chOff x="0" y="0"/>
          <a:chExt cx="0" cy="0"/>
        </a:xfrm>
      </p:grpSpPr>
      <p:sp>
        <p:nvSpPr>
          <p:cNvPr id="1048747" name="矩形 16"/>
          <p:cNvSpPr/>
          <p:nvPr/>
        </p:nvSpPr>
        <p:spPr>
          <a:xfrm>
            <a:off x="4605655" y="2348230"/>
            <a:ext cx="7153275" cy="1377315"/>
          </a:xfrm>
          <a:prstGeom prst="rect">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48" name="矩形 1"/>
          <p:cNvSpPr/>
          <p:nvPr/>
        </p:nvSpPr>
        <p:spPr>
          <a:xfrm>
            <a:off x="8966579" y="368489"/>
            <a:ext cx="3225421" cy="3016154"/>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49"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48"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750" name="矩形 1"/>
          <p:cNvSpPr/>
          <p:nvPr/>
        </p:nvSpPr>
        <p:spPr>
          <a:xfrm>
            <a:off x="8966578" y="0"/>
            <a:ext cx="3225421" cy="3016154"/>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51" name="文本框 2"/>
          <p:cNvSpPr txBox="1"/>
          <p:nvPr/>
        </p:nvSpPr>
        <p:spPr>
          <a:xfrm>
            <a:off x="4606290" y="2403475"/>
            <a:ext cx="7294245" cy="1322070"/>
          </a:xfrm>
          <a:prstGeom prst="rect">
            <a:avLst/>
          </a:prstGeom>
          <a:noFill/>
        </p:spPr>
        <p:txBody>
          <a:bodyPr wrap="square" rtlCol="0">
            <a:spAutoFit/>
          </a:bodyPr>
          <a:p>
            <a:pPr algn="l"/>
            <a:r>
              <a:rPr lang="zh-CN" altLang="en-US" sz="4000" spc="600" dirty="0" smtClean="0">
                <a:solidFill>
                  <a:schemeClr val="bg1"/>
                </a:solidFill>
                <a:latin typeface="黑体" panose="02010609060101010101" pitchFamily="49" charset="-122"/>
                <a:ea typeface="黑体" panose="02010609060101010101" pitchFamily="49" charset="-122"/>
              </a:rPr>
              <a:t>经验分享</a:t>
            </a:r>
            <a:endParaRPr lang="zh-CN" altLang="en-US" sz="4000" spc="600" dirty="0" smtClean="0">
              <a:solidFill>
                <a:schemeClr val="bg1"/>
              </a:solidFill>
              <a:latin typeface="黑体" panose="02010609060101010101" pitchFamily="49" charset="-122"/>
              <a:ea typeface="黑体" panose="02010609060101010101" pitchFamily="49" charset="-122"/>
            </a:endParaRPr>
          </a:p>
          <a:p>
            <a:pPr algn="l"/>
            <a:r>
              <a:rPr lang="zh-CN" altLang="en-US" sz="4000" spc="600" dirty="0" smtClean="0">
                <a:solidFill>
                  <a:schemeClr val="bg1"/>
                </a:solidFill>
                <a:latin typeface="黑体" panose="02010609060101010101" pitchFamily="49" charset="-122"/>
                <a:ea typeface="黑体" panose="02010609060101010101" pitchFamily="49" charset="-122"/>
              </a:rPr>
              <a:t>校园保险推进的方式与方法</a:t>
            </a:r>
            <a:endParaRPr lang="zh-CN" altLang="en-US" sz="4000" spc="600" dirty="0" smtClean="0">
              <a:solidFill>
                <a:schemeClr val="bg1"/>
              </a:solidFill>
              <a:latin typeface="黑体" panose="02010609060101010101" pitchFamily="49" charset="-122"/>
              <a:ea typeface="黑体" panose="02010609060101010101" pitchFamily="49" charset="-122"/>
            </a:endParaRPr>
          </a:p>
        </p:txBody>
      </p:sp>
      <p:sp>
        <p:nvSpPr>
          <p:cNvPr id="1048752" name="矩形 35"/>
          <p:cNvSpPr/>
          <p:nvPr/>
        </p:nvSpPr>
        <p:spPr>
          <a:xfrm>
            <a:off x="580125" y="2688608"/>
            <a:ext cx="4026088" cy="1037231"/>
          </a:xfrm>
          <a:prstGeom prst="rect">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53" name="文本框 17"/>
          <p:cNvSpPr txBox="1"/>
          <p:nvPr/>
        </p:nvSpPr>
        <p:spPr>
          <a:xfrm>
            <a:off x="1077065" y="2764797"/>
            <a:ext cx="2608406" cy="923330"/>
          </a:xfrm>
          <a:prstGeom prst="rect">
            <a:avLst/>
          </a:prstGeom>
          <a:noFill/>
        </p:spPr>
        <p:txBody>
          <a:bodyPr wrap="none" rtlCol="0">
            <a:spAutoFit/>
          </a:bodyPr>
          <a:p>
            <a:r>
              <a:rPr lang="en-US" altLang="zh-CN" sz="5400" dirty="0" smtClean="0">
                <a:solidFill>
                  <a:schemeClr val="bg1"/>
                </a:solidFill>
                <a:latin typeface="黑体" panose="02010609060101010101" pitchFamily="49" charset="-122"/>
                <a:ea typeface="黑体" panose="02010609060101010101" pitchFamily="49" charset="-122"/>
              </a:rPr>
              <a:t>PART 04</a:t>
            </a:r>
            <a:endParaRPr lang="zh-CN" altLang="en-US" sz="5400" dirty="0">
              <a:solidFill>
                <a:schemeClr val="bg1"/>
              </a:solidFill>
              <a:latin typeface="黑体" panose="02010609060101010101" pitchFamily="49" charset="-122"/>
              <a:ea typeface="黑体" panose="02010609060101010101" pitchFamily="49" charset="-122"/>
            </a:endParaRPr>
          </a:p>
        </p:txBody>
      </p:sp>
      <p:cxnSp>
        <p:nvCxnSpPr>
          <p:cNvPr id="3145749" name="直接连接符 19"/>
          <p:cNvCxnSpPr/>
          <p:nvPr/>
        </p:nvCxnSpPr>
        <p:spPr>
          <a:xfrm>
            <a:off x="1678675" y="3848668"/>
            <a:ext cx="8011235" cy="0"/>
          </a:xfrm>
          <a:prstGeom prst="line">
            <a:avLst/>
          </a:prstGeom>
          <a:ln>
            <a:solidFill>
              <a:srgbClr val="11758B"/>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48753"/>
                                        </p:tgtEl>
                                        <p:attrNameLst>
                                          <p:attrName>style.visibility</p:attrName>
                                        </p:attrNameLst>
                                      </p:cBhvr>
                                      <p:to>
                                        <p:strVal val="visible"/>
                                      </p:to>
                                    </p:set>
                                    <p:animEffect transition="in" filter="wipe(down)">
                                      <p:cBhvr>
                                        <p:cTn id="7" dur="500"/>
                                        <p:tgtEl>
                                          <p:spTgt spid="104875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48751"/>
                                        </p:tgtEl>
                                        <p:attrNameLst>
                                          <p:attrName>style.visibility</p:attrName>
                                        </p:attrNameLst>
                                      </p:cBhvr>
                                      <p:to>
                                        <p:strVal val="visible"/>
                                      </p:to>
                                    </p:set>
                                    <p:animEffect transition="in" filter="wipe(down)">
                                      <p:cBhvr>
                                        <p:cTn id="10" dur="500"/>
                                        <p:tgtEl>
                                          <p:spTgt spid="10487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51" grpId="0"/>
      <p:bldP spid="1048753"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1" name=""/>
        <p:cNvGrpSpPr/>
        <p:nvPr/>
      </p:nvGrpSpPr>
      <p:grpSpPr>
        <a:xfrm>
          <a:off x="0" y="0"/>
          <a:ext cx="0" cy="0"/>
          <a:chOff x="0" y="0"/>
          <a:chExt cx="0" cy="0"/>
        </a:xfrm>
      </p:grpSpPr>
      <p:sp>
        <p:nvSpPr>
          <p:cNvPr id="1048620"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1"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35"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22"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3"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4" name="文本框 4"/>
          <p:cNvSpPr txBox="1"/>
          <p:nvPr/>
        </p:nvSpPr>
        <p:spPr>
          <a:xfrm>
            <a:off x="996287" y="382137"/>
            <a:ext cx="3840480" cy="460375"/>
          </a:xfrm>
          <a:prstGeom prst="rect">
            <a:avLst/>
          </a:prstGeom>
          <a:noFill/>
        </p:spPr>
        <p:txBody>
          <a:bodyPr wrap="none" rtlCol="0">
            <a:spAutoFit/>
          </a:bodyPr>
          <a:p>
            <a:pPr algn="l"/>
            <a:r>
              <a:rPr lang="zh-CN" altLang="en-US" sz="2400" dirty="0">
                <a:latin typeface="黑体" panose="02010609060101010101" pitchFamily="49" charset="-122"/>
                <a:ea typeface="黑体" panose="02010609060101010101" pitchFamily="49" charset="-122"/>
              </a:rPr>
              <a:t>校园保险推进的方式与方法</a:t>
            </a:r>
            <a:endParaRPr lang="zh-CN" altLang="en-US" sz="2400" dirty="0">
              <a:latin typeface="黑体" panose="02010609060101010101" pitchFamily="49" charset="-122"/>
              <a:ea typeface="黑体" panose="02010609060101010101" pitchFamily="49" charset="-122"/>
            </a:endParaRPr>
          </a:p>
        </p:txBody>
      </p:sp>
      <p:pic>
        <p:nvPicPr>
          <p:cNvPr id="2097154" name="图片 15"/>
          <p:cNvPicPr>
            <a:picLocks noChangeAspect="1"/>
          </p:cNvPicPr>
          <p:nvPr/>
        </p:nvPicPr>
        <p:blipFill>
          <a:blip r:embed="rId1" cstate="print"/>
          <a:srcRect l="10868" t="8337" r="48773" b="8236"/>
          <a:stretch>
            <a:fillRect/>
          </a:stretch>
        </p:blipFill>
        <p:spPr>
          <a:xfrm>
            <a:off x="175895" y="1294765"/>
            <a:ext cx="3138805" cy="5470525"/>
          </a:xfrm>
          <a:custGeom>
            <a:avLst/>
            <a:gdLst>
              <a:gd name="connsiteX0" fmla="*/ 0 w 3862316"/>
              <a:gd name="connsiteY0" fmla="*/ 0 h 5322627"/>
              <a:gd name="connsiteX1" fmla="*/ 3862316 w 3862316"/>
              <a:gd name="connsiteY1" fmla="*/ 0 h 5322627"/>
              <a:gd name="connsiteX2" fmla="*/ 3862316 w 3862316"/>
              <a:gd name="connsiteY2" fmla="*/ 5322627 h 5322627"/>
              <a:gd name="connsiteX3" fmla="*/ 0 w 3862316"/>
              <a:gd name="connsiteY3" fmla="*/ 5322627 h 5322627"/>
            </a:gdLst>
            <a:ahLst/>
            <a:cxnLst>
              <a:cxn ang="0">
                <a:pos x="connsiteX0" y="connsiteY0"/>
              </a:cxn>
              <a:cxn ang="0">
                <a:pos x="connsiteX1" y="connsiteY1"/>
              </a:cxn>
              <a:cxn ang="0">
                <a:pos x="connsiteX2" y="connsiteY2"/>
              </a:cxn>
              <a:cxn ang="0">
                <a:pos x="connsiteX3" y="connsiteY3"/>
              </a:cxn>
            </a:cxnLst>
            <a:rect l="l" t="t" r="r" b="b"/>
            <a:pathLst>
              <a:path w="3862316" h="5322627">
                <a:moveTo>
                  <a:pt x="0" y="0"/>
                </a:moveTo>
                <a:lnTo>
                  <a:pt x="3862316" y="0"/>
                </a:lnTo>
                <a:lnTo>
                  <a:pt x="3862316" y="5322627"/>
                </a:lnTo>
                <a:lnTo>
                  <a:pt x="0" y="5322627"/>
                </a:lnTo>
                <a:close/>
              </a:path>
            </a:pathLst>
          </a:custGeom>
        </p:spPr>
      </p:pic>
      <p:cxnSp>
        <p:nvCxnSpPr>
          <p:cNvPr id="3145736" name="直接连接符 8"/>
          <p:cNvCxnSpPr/>
          <p:nvPr/>
        </p:nvCxnSpPr>
        <p:spPr>
          <a:xfrm flipH="1">
            <a:off x="3430365" y="1269526"/>
            <a:ext cx="1905" cy="5509895"/>
          </a:xfrm>
          <a:prstGeom prst="line">
            <a:avLst/>
          </a:prstGeom>
          <a:ln w="25400">
            <a:solidFill>
              <a:srgbClr val="11758B"/>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3547745" y="646430"/>
            <a:ext cx="7689850" cy="5769610"/>
          </a:xfrm>
          <a:prstGeom prst="rect">
            <a:avLst/>
          </a:prstGeom>
          <a:noFill/>
        </p:spPr>
        <p:txBody>
          <a:bodyPr wrap="square" rtlCol="0" anchor="t">
            <a:noAutofit/>
          </a:bodyPr>
          <a:p>
            <a:pPr>
              <a:lnSpc>
                <a:spcPct val="200000"/>
              </a:lnSpc>
            </a:pPr>
            <a:r>
              <a:rPr lang="zh-CN" altLang="en-US" sz="2000" b="1" u="sng">
                <a:sym typeface="幼圆" panose="02010509060101010101" charset="-122"/>
              </a:rPr>
              <a:t>（</a:t>
            </a:r>
            <a:r>
              <a:rPr lang="zh-CN" altLang="en-US" sz="2000" b="1" u="sng">
                <a:sym typeface="幼圆" panose="02010509060101010101" charset="-122"/>
              </a:rPr>
              <a:t>一）积极汇报：一是</a:t>
            </a:r>
            <a:r>
              <a:rPr lang="en-US" altLang="zh-CN" sz="2000" b="1" u="sng">
                <a:sym typeface="幼圆" panose="02010509060101010101" charset="-122"/>
              </a:rPr>
              <a:t> </a:t>
            </a:r>
            <a:r>
              <a:rPr lang="zh-CN" altLang="en-US" sz="2000" b="1" u="sng">
                <a:sym typeface="幼圆" panose="02010509060101010101" charset="-122"/>
              </a:rPr>
              <a:t>向主管教育部门积极汇报争取支持，</a:t>
            </a:r>
            <a:r>
              <a:rPr lang="zh-CN" altLang="en-US" sz="2000" b="1" u="sng">
                <a:sym typeface="幼圆" panose="02010509060101010101" charset="-122"/>
              </a:rPr>
              <a:t>二是向拟合作的保险公司积极协商，争取更优惠的保险产品方案。</a:t>
            </a:r>
            <a:endParaRPr lang="en-US" altLang="zh-CN" sz="2000" b="1" u="sng">
              <a:sym typeface="幼圆" panose="02010509060101010101" charset="-122"/>
            </a:endParaRPr>
          </a:p>
          <a:p>
            <a:pPr>
              <a:lnSpc>
                <a:spcPct val="200000"/>
              </a:lnSpc>
            </a:pPr>
            <a:r>
              <a:rPr lang="zh-CN" altLang="en-US" sz="2000" b="1" u="sng">
                <a:sym typeface="幼圆" panose="02010509060101010101" charset="-122"/>
              </a:rPr>
              <a:t>（</a:t>
            </a:r>
            <a:r>
              <a:rPr lang="zh-CN" altLang="en-US" sz="2000" b="1" u="sng">
                <a:sym typeface="幼圆" panose="02010509060101010101" charset="-122"/>
              </a:rPr>
              <a:t>二）教育宣传：向辖区校园领导积极沟通，争取利用学校官方平台、班会等多种形式，向学生、家长和教职员工加强宣传，提高他们的风险意识，提升保险</a:t>
            </a:r>
            <a:r>
              <a:rPr lang="zh-CN" altLang="en-US" sz="2000" b="1" u="sng">
                <a:sym typeface="幼圆" panose="02010509060101010101" charset="-122"/>
              </a:rPr>
              <a:t>参保率。</a:t>
            </a:r>
            <a:endParaRPr lang="zh-CN" altLang="en-US" sz="2000" b="1" u="sng">
              <a:sym typeface="幼圆" panose="02010509060101010101" charset="-122"/>
            </a:endParaRPr>
          </a:p>
          <a:p>
            <a:pPr indent="0">
              <a:lnSpc>
                <a:spcPct val="200000"/>
              </a:lnSpc>
              <a:buFont typeface="Arial" panose="020B0604020202020204" pitchFamily="34" charset="0"/>
              <a:buNone/>
            </a:pPr>
            <a:r>
              <a:rPr lang="zh-CN" altLang="en-US" sz="2000" b="1" u="sng">
                <a:sym typeface="幼圆" panose="02010509060101010101" charset="-122"/>
              </a:rPr>
              <a:t>（</a:t>
            </a:r>
            <a:r>
              <a:rPr lang="zh-CN" altLang="en-US" sz="2000" b="1" u="sng">
                <a:sym typeface="幼圆" panose="02010509060101010101" charset="-122"/>
              </a:rPr>
              <a:t>三）定期跟进：定期与学校和家长沟通，了解他们的意见和建议，不断改进和完善保险服务。</a:t>
            </a:r>
            <a:endParaRPr lang="zh-CN" altLang="en-US" sz="2000" b="1" u="sng">
              <a:sym typeface="幼圆" panose="02010509060101010101" charset="-122"/>
            </a:endParaRPr>
          </a:p>
          <a:p>
            <a:pPr indent="0">
              <a:lnSpc>
                <a:spcPct val="200000"/>
              </a:lnSpc>
              <a:buFont typeface="Arial" panose="020B0604020202020204" pitchFamily="34" charset="0"/>
              <a:buNone/>
            </a:pPr>
            <a:r>
              <a:rPr lang="zh-CN" altLang="en-US" sz="2000" b="1" u="sng">
                <a:sym typeface="幼圆" panose="02010509060101010101" charset="-122"/>
              </a:rPr>
              <a:t>（四）完善服务内容：</a:t>
            </a:r>
            <a:r>
              <a:rPr lang="en-US" altLang="zh-CN" sz="2000" b="1" u="sng">
                <a:sym typeface="幼圆" panose="02010509060101010101" charset="-122"/>
              </a:rPr>
              <a:t>1</a:t>
            </a:r>
            <a:r>
              <a:rPr lang="zh-CN" altLang="en-US" sz="2000" b="1" u="sng">
                <a:sym typeface="幼圆" panose="02010509060101010101" charset="-122"/>
              </a:rPr>
              <a:t>、运用线上平台分析数据，防范风险；</a:t>
            </a:r>
            <a:r>
              <a:rPr lang="en-US" altLang="zh-CN" sz="2000" b="1" u="sng">
                <a:sym typeface="幼圆" panose="02010509060101010101" charset="-122"/>
              </a:rPr>
              <a:t>2</a:t>
            </a:r>
            <a:r>
              <a:rPr lang="zh-CN" altLang="en-US" sz="2000" b="1" u="sng">
                <a:sym typeface="幼圆" panose="02010509060101010101" charset="-122"/>
              </a:rPr>
              <a:t>、与相关机构合作不定期向学生</a:t>
            </a:r>
            <a:r>
              <a:rPr lang="zh-CN" altLang="en-US" sz="2000" b="1" u="sng">
                <a:sym typeface="幼圆" panose="02010509060101010101" charset="-122"/>
              </a:rPr>
              <a:t>提供心理咨询，促进学生心理健康，</a:t>
            </a:r>
            <a:r>
              <a:rPr lang="zh-CN" altLang="en-US" sz="2000" b="1" u="sng">
                <a:sym typeface="幼圆" panose="02010509060101010101" charset="-122"/>
              </a:rPr>
              <a:t>预防问题的发生。</a:t>
            </a:r>
            <a:endParaRPr lang="zh-CN" altLang="en-US" sz="2400" b="1" u="sng">
              <a:sym typeface="幼圆" panose="02010509060101010101" charset="-122"/>
            </a:endParaRPr>
          </a:p>
          <a:p>
            <a:pPr indent="0">
              <a:lnSpc>
                <a:spcPct val="200000"/>
              </a:lnSpc>
              <a:buFont typeface="Arial" panose="020B0604020202020204" pitchFamily="34" charset="0"/>
              <a:buNone/>
            </a:pPr>
            <a:endParaRPr lang="zh-CN" altLang="en-US" sz="2400" b="1" u="sng">
              <a:sym typeface="幼圆" panose="02010509060101010101" charset="-122"/>
            </a:endParaRPr>
          </a:p>
          <a:p>
            <a:pPr>
              <a:lnSpc>
                <a:spcPct val="200000"/>
              </a:lnSpc>
            </a:pPr>
            <a:endParaRPr lang="zh-CN" altLang="en-US" sz="2400" b="1" u="sng">
              <a:sym typeface="幼圆" panose="02010509060101010101" charset="-122"/>
            </a:endParaRPr>
          </a:p>
        </p:txBody>
      </p:sp>
    </p:spTree>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1" name=""/>
        <p:cNvGrpSpPr/>
        <p:nvPr/>
      </p:nvGrpSpPr>
      <p:grpSpPr>
        <a:xfrm>
          <a:off x="0" y="0"/>
          <a:ext cx="0" cy="0"/>
          <a:chOff x="0" y="0"/>
          <a:chExt cx="0" cy="0"/>
        </a:xfrm>
      </p:grpSpPr>
      <p:sp>
        <p:nvSpPr>
          <p:cNvPr id="1048620"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1"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35"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22"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3"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4" name="文本框 4"/>
          <p:cNvSpPr txBox="1"/>
          <p:nvPr/>
        </p:nvSpPr>
        <p:spPr>
          <a:xfrm>
            <a:off x="996287" y="382137"/>
            <a:ext cx="3840480" cy="460375"/>
          </a:xfrm>
          <a:prstGeom prst="rect">
            <a:avLst/>
          </a:prstGeom>
          <a:noFill/>
        </p:spPr>
        <p:txBody>
          <a:bodyPr wrap="none" rtlCol="0">
            <a:spAutoFit/>
          </a:bodyPr>
          <a:p>
            <a:pPr algn="l"/>
            <a:r>
              <a:rPr lang="zh-CN" altLang="en-US" sz="2400" dirty="0">
                <a:latin typeface="黑体" panose="02010609060101010101" pitchFamily="49" charset="-122"/>
                <a:ea typeface="黑体" panose="02010609060101010101" pitchFamily="49" charset="-122"/>
              </a:rPr>
              <a:t>校园保险推进的方式与方法</a:t>
            </a:r>
            <a:endParaRPr lang="zh-CN" altLang="en-US" sz="2400" dirty="0">
              <a:latin typeface="黑体" panose="02010609060101010101" pitchFamily="49" charset="-122"/>
              <a:ea typeface="黑体" panose="02010609060101010101" pitchFamily="49" charset="-122"/>
            </a:endParaRPr>
          </a:p>
        </p:txBody>
      </p:sp>
      <p:sp>
        <p:nvSpPr>
          <p:cNvPr id="5" name="文本框 4"/>
          <p:cNvSpPr txBox="1"/>
          <p:nvPr/>
        </p:nvSpPr>
        <p:spPr>
          <a:xfrm>
            <a:off x="5835650" y="2972435"/>
            <a:ext cx="5854065" cy="2872105"/>
          </a:xfrm>
          <a:prstGeom prst="rect">
            <a:avLst/>
          </a:prstGeom>
          <a:noFill/>
        </p:spPr>
        <p:txBody>
          <a:bodyPr wrap="square" rtlCol="0" anchor="t">
            <a:noAutofit/>
          </a:bodyPr>
          <a:p>
            <a:pPr marL="457200" indent="457200" fontAlgn="auto">
              <a:lnSpc>
                <a:spcPct val="200000"/>
              </a:lnSpc>
              <a:extLst>
                <a:ext uri="{35155182-B16C-46BC-9424-99874614C6A1}">
                  <wpsdc:marlchars xmlns:wpsdc="http://www.wps.cn/officeDocument/2017/drawingmlCustomData" val="200" checksum="2975741746"/>
                </a:ext>
              </a:extLst>
            </a:pPr>
            <a:r>
              <a:rPr lang="en-US" altLang="zh-CN" sz="2000" u="sng">
                <a:sym typeface="幼圆" panose="02010509060101010101" charset="-122"/>
              </a:rPr>
              <a:t>东方大地经过招标中标了恩施市教育系统校园综合保险的三年的经纪公司的集采，</a:t>
            </a:r>
            <a:r>
              <a:rPr lang="zh-CN" altLang="en-US" sz="2000" u="sng">
                <a:sym typeface="幼圆" panose="02010509060101010101" charset="-122"/>
              </a:rPr>
              <a:t>以</a:t>
            </a:r>
            <a:r>
              <a:rPr lang="en-US" altLang="zh-CN" sz="2000" u="sng">
                <a:sym typeface="幼圆" panose="02010509060101010101" charset="-122"/>
              </a:rPr>
              <a:t>校园综合保障转嫁体系与风险管理平台相结合的模式，服务于恩施市教育系统所有在校学生。</a:t>
            </a:r>
            <a:endParaRPr lang="en-US" altLang="zh-CN" sz="2000" u="sng">
              <a:sym typeface="幼圆" panose="02010509060101010101" charset="-122"/>
            </a:endParaRPr>
          </a:p>
        </p:txBody>
      </p:sp>
      <p:pic>
        <p:nvPicPr>
          <p:cNvPr id="2" name="图片 1" descr="d82819167067c23a9cc8883643e538b"/>
          <p:cNvPicPr>
            <a:picLocks noChangeAspect="1"/>
          </p:cNvPicPr>
          <p:nvPr/>
        </p:nvPicPr>
        <p:blipFill>
          <a:blip r:embed="rId1"/>
          <a:stretch>
            <a:fillRect/>
          </a:stretch>
        </p:blipFill>
        <p:spPr>
          <a:xfrm>
            <a:off x="501015" y="2745105"/>
            <a:ext cx="5441950" cy="3200400"/>
          </a:xfrm>
          <a:prstGeom prst="rect">
            <a:avLst/>
          </a:prstGeom>
        </p:spPr>
      </p:pic>
      <p:sp>
        <p:nvSpPr>
          <p:cNvPr id="3" name="文本框 2"/>
          <p:cNvSpPr txBox="1"/>
          <p:nvPr/>
        </p:nvSpPr>
        <p:spPr>
          <a:xfrm>
            <a:off x="995680" y="709295"/>
            <a:ext cx="10251440" cy="2035810"/>
          </a:xfrm>
          <a:prstGeom prst="rect">
            <a:avLst/>
          </a:prstGeom>
          <a:noFill/>
        </p:spPr>
        <p:txBody>
          <a:bodyPr wrap="square" rtlCol="0" anchor="t">
            <a:noAutofit/>
          </a:bodyPr>
          <a:p>
            <a:pPr>
              <a:lnSpc>
                <a:spcPct val="200000"/>
              </a:lnSpc>
            </a:pPr>
            <a:r>
              <a:rPr lang="zh-CN" altLang="en-US" sz="2000" b="1" u="sng">
                <a:sym typeface="幼圆" panose="02010509060101010101" charset="-122"/>
              </a:rPr>
              <a:t>（一）积极汇报：一是</a:t>
            </a:r>
            <a:r>
              <a:rPr lang="en-US" altLang="zh-CN" sz="2000" b="1" u="sng">
                <a:sym typeface="幼圆" panose="02010509060101010101" charset="-122"/>
              </a:rPr>
              <a:t> </a:t>
            </a:r>
            <a:r>
              <a:rPr lang="zh-CN" altLang="en-US" sz="2000" b="1" u="sng">
                <a:sym typeface="幼圆" panose="02010509060101010101" charset="-122"/>
              </a:rPr>
              <a:t>向主管教育部门积极汇报争取支持，</a:t>
            </a:r>
            <a:r>
              <a:rPr lang="zh-CN" altLang="en-US" sz="2000" b="1" u="sng">
                <a:sym typeface="幼圆" panose="02010509060101010101" charset="-122"/>
              </a:rPr>
              <a:t>二是向拟合作的保险公司积极协商，争取更优惠的保险产品方案。</a:t>
            </a:r>
            <a:endParaRPr lang="zh-CN" altLang="en-US" sz="2000" b="1" u="sng">
              <a:sym typeface="幼圆" panose="02010509060101010101" charset="-122"/>
            </a:endParaRPr>
          </a:p>
        </p:txBody>
      </p:sp>
    </p:spTree>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2" name=""/>
        <p:cNvGrpSpPr/>
        <p:nvPr/>
      </p:nvGrpSpPr>
      <p:grpSpPr>
        <a:xfrm>
          <a:off x="0" y="0"/>
          <a:ext cx="0" cy="0"/>
          <a:chOff x="0" y="0"/>
          <a:chExt cx="0" cy="0"/>
        </a:xfrm>
      </p:grpSpPr>
      <p:sp>
        <p:nvSpPr>
          <p:cNvPr id="1048636"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37"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37"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38"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39"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40" name="文本框 4"/>
          <p:cNvSpPr txBox="1"/>
          <p:nvPr/>
        </p:nvSpPr>
        <p:spPr>
          <a:xfrm>
            <a:off x="996315" y="382270"/>
            <a:ext cx="9048115" cy="477520"/>
          </a:xfrm>
          <a:prstGeom prst="rect">
            <a:avLst/>
          </a:prstGeom>
          <a:noFill/>
        </p:spPr>
        <p:txBody>
          <a:bodyPr wrap="none" rtlCol="0">
            <a:noAutofit/>
          </a:bodyPr>
          <a:p>
            <a:pPr algn="l"/>
            <a:r>
              <a:rPr lang="zh-CN" altLang="en-US" sz="2400" dirty="0">
                <a:latin typeface="黑体" panose="02010609060101010101" pitchFamily="49" charset="-122"/>
                <a:ea typeface="黑体" panose="02010609060101010101" pitchFamily="49" charset="-122"/>
                <a:sym typeface="+mn-ea"/>
              </a:rPr>
              <a:t>校园保险推进的方式与方法</a:t>
            </a:r>
            <a:endParaRPr lang="zh-CN" altLang="en-US" sz="2400" dirty="0">
              <a:latin typeface="黑体" panose="02010609060101010101" pitchFamily="49" charset="-122"/>
              <a:ea typeface="黑体" panose="02010609060101010101" pitchFamily="49" charset="-122"/>
              <a:sym typeface="+mn-ea"/>
            </a:endParaRPr>
          </a:p>
        </p:txBody>
      </p:sp>
      <p:sp>
        <p:nvSpPr>
          <p:cNvPr id="1048641" name="矩形 2"/>
          <p:cNvSpPr/>
          <p:nvPr/>
        </p:nvSpPr>
        <p:spPr>
          <a:xfrm>
            <a:off x="1310005" y="2378075"/>
            <a:ext cx="9357995" cy="4123055"/>
          </a:xfrm>
          <a:prstGeom prst="rect">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457200" indent="457200" algn="l" fontAlgn="auto">
              <a:extLst>
                <a:ext uri="{35155182-B16C-46BC-9424-99874614C6A1}">
                  <wpsdc:marlchars xmlns:wpsdc="http://www.wps.cn/officeDocument/2017/drawingmlCustomData" val="200" checksum="2975741746"/>
                </a:ext>
              </a:extLst>
            </a:pPr>
            <a:r>
              <a:rPr lang="zh-CN" altLang="en-US" sz="2000"/>
              <a:t>东方大地保险经纪有限公司恩施分公司自2021年6月有幸中标“恩施市教育局2022-2024年恩施市教育系统保险经纪服务采购项目”的三年以来，充分发挥保险经纪人的专业特长，取得以下主要成绩：</a:t>
            </a:r>
            <a:endParaRPr lang="zh-CN" altLang="en-US" sz="2000"/>
          </a:p>
          <a:p>
            <a:pPr marL="457200" indent="457200" algn="l" fontAlgn="auto">
              <a:extLst>
                <a:ext uri="{35155182-B16C-46BC-9424-99874614C6A1}">
                  <wpsdc:marlchars xmlns:wpsdc="http://www.wps.cn/officeDocument/2017/drawingmlCustomData" val="200" checksum="2975741746"/>
                </a:ext>
              </a:extLst>
            </a:pPr>
            <a:r>
              <a:rPr lang="zh-CN" altLang="en-US" sz="2000"/>
              <a:t>1、恩施市市直学校在校学生参保率由2020年的30%，提升至2023年的54%；</a:t>
            </a:r>
            <a:endParaRPr lang="zh-CN" altLang="en-US" sz="2000"/>
          </a:p>
          <a:p>
            <a:pPr marL="457200" indent="457200" algn="l" fontAlgn="auto">
              <a:extLst>
                <a:ext uri="{35155182-B16C-46BC-9424-99874614C6A1}">
                  <wpsdc:marlchars xmlns:wpsdc="http://www.wps.cn/officeDocument/2017/drawingmlCustomData" val="200" checksum="2975741746"/>
                </a:ext>
              </a:extLst>
            </a:pPr>
            <a:r>
              <a:rPr lang="zh-CN" altLang="en-US" sz="2000"/>
              <a:t>2、先后在多所市直学校投入近40万元开展校园消防安全培训、智能消防设施布装；</a:t>
            </a:r>
            <a:endParaRPr lang="zh-CN" altLang="en-US" sz="2000"/>
          </a:p>
          <a:p>
            <a:pPr marL="457200" indent="457200" algn="l" fontAlgn="auto">
              <a:extLst>
                <a:ext uri="{35155182-B16C-46BC-9424-99874614C6A1}">
                  <wpsdc:marlchars xmlns:wpsdc="http://www.wps.cn/officeDocument/2017/drawingmlCustomData" val="200" checksum="2975741746"/>
                </a:ext>
              </a:extLst>
            </a:pPr>
            <a:r>
              <a:rPr lang="zh-CN" altLang="en-US" sz="2000"/>
              <a:t>3、投入近十万元，极积参与全市多起助学助贫活动；</a:t>
            </a:r>
            <a:endParaRPr lang="zh-CN" altLang="en-US" sz="2000"/>
          </a:p>
          <a:p>
            <a:pPr marL="457200" indent="457200" algn="l" fontAlgn="auto">
              <a:extLst>
                <a:ext uri="{35155182-B16C-46BC-9424-99874614C6A1}">
                  <wpsdc:marlchars xmlns:wpsdc="http://www.wps.cn/officeDocument/2017/drawingmlCustomData" val="200" checksum="2975741746"/>
                </a:ext>
              </a:extLst>
            </a:pPr>
            <a:r>
              <a:rPr lang="zh-CN" altLang="en-US" sz="2000"/>
              <a:t>4、根据市场需求，调整校园商业保险产品，使其更加有利于参保学生和家长。三年各项保险金累计支付超1350万元（不含校园方责任保险）。极大地助力了全市和谐校园建设。</a:t>
            </a:r>
            <a:endParaRPr lang="zh-CN" altLang="en-US" sz="2000"/>
          </a:p>
        </p:txBody>
      </p:sp>
      <p:sp>
        <p:nvSpPr>
          <p:cNvPr id="2" name="文本框 1"/>
          <p:cNvSpPr txBox="1"/>
          <p:nvPr/>
        </p:nvSpPr>
        <p:spPr>
          <a:xfrm>
            <a:off x="995680" y="859790"/>
            <a:ext cx="9745345" cy="1322070"/>
          </a:xfrm>
          <a:prstGeom prst="rect">
            <a:avLst/>
          </a:prstGeom>
          <a:noFill/>
        </p:spPr>
        <p:txBody>
          <a:bodyPr wrap="square" rtlCol="0" anchor="t">
            <a:spAutoFit/>
          </a:bodyPr>
          <a:p>
            <a:pPr>
              <a:lnSpc>
                <a:spcPct val="200000"/>
              </a:lnSpc>
            </a:pPr>
            <a:r>
              <a:rPr lang="zh-CN" altLang="en-US" sz="2000" b="1" u="sng">
                <a:sym typeface="幼圆" panose="02010509060101010101" charset="-122"/>
              </a:rPr>
              <a:t>（二）教育宣传：向辖区校园领导积极沟通，争取利用学校官方平台、班会等多种形式，向学生、家长和教职员工加强宣传，提高他们的风险意识，提升保险参保率。</a:t>
            </a:r>
            <a:endParaRPr lang="zh-CN" altLang="en-US" sz="2000" b="1" u="sng">
              <a:sym typeface="幼圆" panose="02010509060101010101" charset="-122"/>
            </a:endParaRPr>
          </a:p>
        </p:txBody>
      </p:sp>
    </p:spTree>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2" name=""/>
        <p:cNvGrpSpPr/>
        <p:nvPr/>
      </p:nvGrpSpPr>
      <p:grpSpPr>
        <a:xfrm>
          <a:off x="0" y="0"/>
          <a:ext cx="0" cy="0"/>
          <a:chOff x="0" y="0"/>
          <a:chExt cx="0" cy="0"/>
        </a:xfrm>
      </p:grpSpPr>
      <p:sp>
        <p:nvSpPr>
          <p:cNvPr id="1048636"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37"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37"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38"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39"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40" name="文本框 4"/>
          <p:cNvSpPr txBox="1"/>
          <p:nvPr/>
        </p:nvSpPr>
        <p:spPr>
          <a:xfrm>
            <a:off x="996315" y="382270"/>
            <a:ext cx="9048115" cy="477520"/>
          </a:xfrm>
          <a:prstGeom prst="rect">
            <a:avLst/>
          </a:prstGeom>
          <a:noFill/>
        </p:spPr>
        <p:txBody>
          <a:bodyPr wrap="none" rtlCol="0">
            <a:noAutofit/>
          </a:bodyPr>
          <a:p>
            <a:pPr algn="l"/>
            <a:r>
              <a:rPr lang="zh-CN" altLang="en-US" sz="2400" dirty="0">
                <a:latin typeface="黑体" panose="02010609060101010101" pitchFamily="49" charset="-122"/>
                <a:ea typeface="黑体" panose="02010609060101010101" pitchFamily="49" charset="-122"/>
                <a:sym typeface="+mn-ea"/>
              </a:rPr>
              <a:t>校园保险推进的方式与方法</a:t>
            </a:r>
            <a:endParaRPr lang="zh-CN" altLang="en-US" sz="2400" dirty="0">
              <a:latin typeface="黑体" panose="02010609060101010101" pitchFamily="49" charset="-122"/>
              <a:ea typeface="黑体" panose="02010609060101010101" pitchFamily="49" charset="-122"/>
              <a:sym typeface="+mn-ea"/>
            </a:endParaRPr>
          </a:p>
        </p:txBody>
      </p:sp>
      <p:sp>
        <p:nvSpPr>
          <p:cNvPr id="1048641" name="矩形 2"/>
          <p:cNvSpPr/>
          <p:nvPr/>
        </p:nvSpPr>
        <p:spPr>
          <a:xfrm>
            <a:off x="1310005" y="2378075"/>
            <a:ext cx="9357995" cy="4123055"/>
          </a:xfrm>
          <a:prstGeom prst="rect">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indent="457200" algn="l" fontAlgn="auto">
              <a:extLst>
                <a:ext uri="{35155182-B16C-46BC-9424-99874614C6A1}">
                  <wpsdc:marlchars xmlns:wpsdc="http://www.wps.cn/officeDocument/2017/drawingmlCustomData" val="0" checksum="0"/>
                </a:ext>
              </a:extLst>
            </a:pPr>
            <a:r>
              <a:rPr lang="zh-CN" altLang="en-US" sz="2000"/>
              <a:t>服务学校、家长，化解校园风险和矛盾</a:t>
            </a:r>
            <a:r>
              <a:rPr lang="en-US" altLang="zh-CN" sz="2000"/>
              <a:t>:</a:t>
            </a:r>
            <a:endParaRPr lang="zh-CN" altLang="en-US" sz="2000"/>
          </a:p>
          <a:p>
            <a:pPr marL="457200" indent="457200" algn="l" fontAlgn="auto">
              <a:extLst>
                <a:ext uri="{35155182-B16C-46BC-9424-99874614C6A1}">
                  <wpsdc:marlchars xmlns:wpsdc="http://www.wps.cn/officeDocument/2017/drawingmlCustomData" val="200" checksum="2975741746"/>
                </a:ext>
              </a:extLst>
            </a:pPr>
            <a:r>
              <a:rPr lang="zh-CN" altLang="en-US" sz="2000"/>
              <a:t>1、东方大地积极参与校园保险事故发生后的各项工作：指导学生家长办理</a:t>
            </a:r>
            <a:endParaRPr lang="zh-CN" altLang="en-US" sz="2000"/>
          </a:p>
          <a:p>
            <a:pPr marL="457200" indent="457200" algn="l" fontAlgn="auto">
              <a:extLst>
                <a:ext uri="{35155182-B16C-46BC-9424-99874614C6A1}">
                  <wpsdc:marlchars xmlns:wpsdc="http://www.wps.cn/officeDocument/2017/drawingmlCustomData" val="200" checksum="2975741746"/>
                </a:ext>
              </a:extLst>
            </a:pPr>
            <a:r>
              <a:rPr lang="zh-CN" altLang="en-US" sz="2000"/>
              <a:t>理赔手续超5000人次，直接参与了超百起“疑难”案件的理赔全过程：从家长与学校纠纷处理、家长与家长的理赔协商调解、到督导各全作保险公司迅速赔付等等；有效阻止了各类负面信息的传播、防止了各种矛盾冲突的升级、维护了各级学校的正常教学秩序，得到了各学校领导和广大家长的一致好评和广泛认同。</a:t>
            </a:r>
            <a:endParaRPr lang="zh-CN" altLang="en-US" sz="2000"/>
          </a:p>
          <a:p>
            <a:pPr marL="457200" indent="457200" algn="l" fontAlgn="auto">
              <a:extLst>
                <a:ext uri="{35155182-B16C-46BC-9424-99874614C6A1}">
                  <wpsdc:marlchars xmlns:wpsdc="http://www.wps.cn/officeDocument/2017/drawingmlCustomData" val="200" checksum="2975741746"/>
                </a:ext>
              </a:extLst>
            </a:pPr>
            <a:r>
              <a:rPr lang="zh-CN" altLang="en-US" sz="2000"/>
              <a:t>2、近年来，东方大地为全市广大学生家长提供投保咨询、各类保险疑难问题解答、保险方案说明等服务超6000人次，有效地提升了恩施市在校学生家长对统保保险方案（保险产品）的认同，提升了广大家长对“校园综合保险 ”产品和服务的认同度。</a:t>
            </a:r>
            <a:endParaRPr lang="zh-CN" altLang="en-US" sz="2000"/>
          </a:p>
        </p:txBody>
      </p:sp>
      <p:sp>
        <p:nvSpPr>
          <p:cNvPr id="2" name="文本框 1"/>
          <p:cNvSpPr txBox="1"/>
          <p:nvPr/>
        </p:nvSpPr>
        <p:spPr>
          <a:xfrm>
            <a:off x="995680" y="859790"/>
            <a:ext cx="9745345" cy="1322070"/>
          </a:xfrm>
          <a:prstGeom prst="rect">
            <a:avLst/>
          </a:prstGeom>
          <a:noFill/>
        </p:spPr>
        <p:txBody>
          <a:bodyPr wrap="square" rtlCol="0" anchor="t">
            <a:spAutoFit/>
          </a:bodyPr>
          <a:p>
            <a:pPr indent="0">
              <a:lnSpc>
                <a:spcPct val="200000"/>
              </a:lnSpc>
              <a:buFont typeface="Arial" panose="020B0604020202020204" pitchFamily="34" charset="0"/>
              <a:buNone/>
            </a:pPr>
            <a:r>
              <a:rPr lang="zh-CN" altLang="en-US" sz="2000" b="1" u="sng">
                <a:sym typeface="幼圆" panose="02010509060101010101" charset="-122"/>
              </a:rPr>
              <a:t>（三）定期跟进：定期与学校和家长沟通，了解他们的意见和建议，不断改进和完善保险服务。</a:t>
            </a:r>
            <a:endParaRPr lang="zh-CN" altLang="en-US" sz="2000" b="1" u="sng">
              <a:sym typeface="幼圆" panose="02010509060101010101" charset="-122"/>
            </a:endParaRPr>
          </a:p>
        </p:txBody>
      </p:sp>
    </p:spTree>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1" name=""/>
        <p:cNvGrpSpPr/>
        <p:nvPr/>
      </p:nvGrpSpPr>
      <p:grpSpPr>
        <a:xfrm>
          <a:off x="0" y="0"/>
          <a:ext cx="0" cy="0"/>
          <a:chOff x="0" y="0"/>
          <a:chExt cx="0" cy="0"/>
        </a:xfrm>
      </p:grpSpPr>
      <p:sp>
        <p:nvSpPr>
          <p:cNvPr id="1048620"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1"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35"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22"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3"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4" name="文本框 4"/>
          <p:cNvSpPr txBox="1"/>
          <p:nvPr/>
        </p:nvSpPr>
        <p:spPr>
          <a:xfrm>
            <a:off x="996287" y="382137"/>
            <a:ext cx="3840480" cy="460375"/>
          </a:xfrm>
          <a:prstGeom prst="rect">
            <a:avLst/>
          </a:prstGeom>
          <a:noFill/>
        </p:spPr>
        <p:txBody>
          <a:bodyPr wrap="none" rtlCol="0">
            <a:spAutoFit/>
          </a:bodyPr>
          <a:p>
            <a:pPr algn="l"/>
            <a:r>
              <a:rPr lang="zh-CN" altLang="en-US" sz="2400" dirty="0">
                <a:latin typeface="黑体" panose="02010609060101010101" pitchFamily="49" charset="-122"/>
                <a:ea typeface="黑体" panose="02010609060101010101" pitchFamily="49" charset="-122"/>
              </a:rPr>
              <a:t>校园保险推进的方式与方法</a:t>
            </a:r>
            <a:endParaRPr lang="zh-CN" altLang="en-US" sz="2400" dirty="0">
              <a:latin typeface="黑体" panose="02010609060101010101" pitchFamily="49" charset="-122"/>
              <a:ea typeface="黑体" panose="02010609060101010101" pitchFamily="49" charset="-122"/>
            </a:endParaRPr>
          </a:p>
        </p:txBody>
      </p:sp>
      <p:sp>
        <p:nvSpPr>
          <p:cNvPr id="5" name="文本框 4"/>
          <p:cNvSpPr txBox="1"/>
          <p:nvPr/>
        </p:nvSpPr>
        <p:spPr>
          <a:xfrm>
            <a:off x="1155065" y="2914015"/>
            <a:ext cx="10654665" cy="3072765"/>
          </a:xfrm>
          <a:prstGeom prst="rect">
            <a:avLst/>
          </a:prstGeom>
          <a:noFill/>
        </p:spPr>
        <p:txBody>
          <a:bodyPr wrap="square" rtlCol="0" anchor="t">
            <a:noAutofit/>
          </a:bodyPr>
          <a:p>
            <a:pPr indent="0">
              <a:lnSpc>
                <a:spcPct val="200000"/>
              </a:lnSpc>
              <a:buNone/>
            </a:pPr>
            <a:r>
              <a:rPr lang="zh-CN" altLang="en-US" sz="2000"/>
              <a:t>1、运用线上平台分析数据，防范风险；</a:t>
            </a:r>
            <a:endParaRPr lang="zh-CN" altLang="en-US" sz="2000"/>
          </a:p>
          <a:p>
            <a:pPr marL="342900" indent="-342900">
              <a:lnSpc>
                <a:spcPct val="200000"/>
              </a:lnSpc>
              <a:buFont typeface="Arial" panose="020B0604020202020204" pitchFamily="34" charset="0"/>
              <a:buChar char="•"/>
            </a:pPr>
            <a:r>
              <a:rPr lang="zh-CN" altLang="en-US" sz="2000"/>
              <a:t>一建立线上投保及数据分析</a:t>
            </a:r>
            <a:r>
              <a:rPr lang="zh-CN" altLang="en-US" sz="2400" b="1"/>
              <a:t>平台</a:t>
            </a:r>
            <a:r>
              <a:rPr lang="zh-CN" altLang="en-US" sz="2000"/>
              <a:t>；</a:t>
            </a:r>
            <a:endParaRPr lang="zh-CN" altLang="en-US" sz="2000"/>
          </a:p>
          <a:p>
            <a:pPr marL="342900" indent="-342900">
              <a:lnSpc>
                <a:spcPct val="200000"/>
              </a:lnSpc>
              <a:buFont typeface="Arial" panose="020B0604020202020204" pitchFamily="34" charset="0"/>
              <a:buChar char="•"/>
            </a:pPr>
            <a:r>
              <a:rPr lang="zh-CN" altLang="en-US" sz="2000"/>
              <a:t>进行教育系统消防物联网建设及消防安全</a:t>
            </a:r>
            <a:r>
              <a:rPr lang="zh-CN" altLang="en-US" sz="2400" b="1"/>
              <a:t>培训</a:t>
            </a:r>
            <a:r>
              <a:rPr lang="zh-CN" altLang="en-US" sz="2000"/>
              <a:t>；</a:t>
            </a:r>
            <a:endParaRPr lang="zh-CN" altLang="en-US" sz="2000"/>
          </a:p>
          <a:p>
            <a:pPr marL="342900" indent="-342900">
              <a:lnSpc>
                <a:spcPct val="200000"/>
              </a:lnSpc>
              <a:buFont typeface="Arial" panose="020B0604020202020204" pitchFamily="34" charset="0"/>
              <a:buChar char="•"/>
            </a:pPr>
            <a:r>
              <a:rPr lang="zh-CN" altLang="en-US" sz="2000"/>
              <a:t>建立快速反应的</a:t>
            </a:r>
            <a:r>
              <a:rPr lang="zh-CN" altLang="en-US" sz="2400" b="1"/>
              <a:t>物联网数据处理中心</a:t>
            </a:r>
            <a:r>
              <a:rPr lang="zh-CN" altLang="en-US" sz="2000"/>
              <a:t>；</a:t>
            </a:r>
            <a:endParaRPr lang="zh-CN" altLang="en-US" sz="2000"/>
          </a:p>
          <a:p>
            <a:pPr marL="342900" indent="-342900">
              <a:lnSpc>
                <a:spcPct val="200000"/>
              </a:lnSpc>
              <a:buFont typeface="Arial" panose="020B0604020202020204" pitchFamily="34" charset="0"/>
              <a:buChar char="•"/>
            </a:pPr>
            <a:r>
              <a:rPr lang="zh-CN" altLang="en-US" sz="2000"/>
              <a:t>建立先行赔付</a:t>
            </a:r>
            <a:r>
              <a:rPr lang="zh-CN" altLang="en-US" sz="2400" b="1"/>
              <a:t>资金池</a:t>
            </a:r>
            <a:r>
              <a:rPr lang="zh-CN" altLang="en-US" sz="2000"/>
              <a:t>，方便重大事故应急处理。</a:t>
            </a:r>
            <a:endParaRPr lang="zh-CN" altLang="en-US" sz="2000"/>
          </a:p>
        </p:txBody>
      </p:sp>
      <p:sp>
        <p:nvSpPr>
          <p:cNvPr id="2" name="文本框 1"/>
          <p:cNvSpPr txBox="1"/>
          <p:nvPr/>
        </p:nvSpPr>
        <p:spPr>
          <a:xfrm>
            <a:off x="996315" y="767080"/>
            <a:ext cx="10161905" cy="1938020"/>
          </a:xfrm>
          <a:prstGeom prst="rect">
            <a:avLst/>
          </a:prstGeom>
          <a:noFill/>
        </p:spPr>
        <p:txBody>
          <a:bodyPr wrap="square" rtlCol="0" anchor="t">
            <a:spAutoFit/>
          </a:bodyPr>
          <a:p>
            <a:pPr indent="0">
              <a:lnSpc>
                <a:spcPct val="200000"/>
              </a:lnSpc>
              <a:buFont typeface="Arial" panose="020B0604020202020204" pitchFamily="34" charset="0"/>
              <a:buNone/>
            </a:pPr>
            <a:r>
              <a:rPr lang="zh-CN" altLang="en-US" sz="2000" b="1" u="sng">
                <a:sym typeface="幼圆" panose="02010509060101010101" charset="-122"/>
              </a:rPr>
              <a:t>（四）完善服务内容：</a:t>
            </a:r>
            <a:endParaRPr lang="zh-CN" altLang="en-US" sz="2000" b="1" u="sng">
              <a:sym typeface="幼圆" panose="02010509060101010101" charset="-122"/>
            </a:endParaRPr>
          </a:p>
          <a:p>
            <a:pPr indent="0">
              <a:lnSpc>
                <a:spcPct val="200000"/>
              </a:lnSpc>
              <a:buFont typeface="Arial" panose="020B0604020202020204" pitchFamily="34" charset="0"/>
              <a:buNone/>
            </a:pPr>
            <a:r>
              <a:rPr lang="zh-CN" altLang="en-US" sz="2000" b="1" u="sng">
                <a:sym typeface="幼圆" panose="02010509060101010101" charset="-122"/>
              </a:rPr>
              <a:t>1、运用线上平台分析数据，防范风险；</a:t>
            </a:r>
            <a:endParaRPr lang="zh-CN" altLang="en-US" sz="2000" b="1" u="sng">
              <a:sym typeface="幼圆" panose="02010509060101010101" charset="-122"/>
            </a:endParaRPr>
          </a:p>
          <a:p>
            <a:pPr indent="0">
              <a:lnSpc>
                <a:spcPct val="200000"/>
              </a:lnSpc>
              <a:buFont typeface="Arial" panose="020B0604020202020204" pitchFamily="34" charset="0"/>
              <a:buNone/>
            </a:pPr>
            <a:r>
              <a:rPr lang="zh-CN" altLang="en-US" sz="2000" b="1" u="sng">
                <a:sym typeface="幼圆" panose="02010509060101010101" charset="-122"/>
              </a:rPr>
              <a:t>2、与相关机构合作不定期向学生提供心理咨询，促进学生心理健康，预防问题的发生。</a:t>
            </a:r>
            <a:endParaRPr lang="zh-CN" altLang="en-US" sz="2000" b="1" u="sng">
              <a:sym typeface="幼圆" panose="02010509060101010101" charset="-122"/>
            </a:endParaRPr>
          </a:p>
        </p:txBody>
      </p:sp>
    </p:spTree>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1" name=""/>
        <p:cNvGrpSpPr/>
        <p:nvPr/>
      </p:nvGrpSpPr>
      <p:grpSpPr>
        <a:xfrm>
          <a:off x="0" y="0"/>
          <a:ext cx="0" cy="0"/>
          <a:chOff x="0" y="0"/>
          <a:chExt cx="0" cy="0"/>
        </a:xfrm>
      </p:grpSpPr>
      <p:sp>
        <p:nvSpPr>
          <p:cNvPr id="1048620"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1"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35"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22"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3"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4" name="文本框 4"/>
          <p:cNvSpPr txBox="1"/>
          <p:nvPr/>
        </p:nvSpPr>
        <p:spPr>
          <a:xfrm>
            <a:off x="996287" y="382137"/>
            <a:ext cx="3535680" cy="460375"/>
          </a:xfrm>
          <a:prstGeom prst="rect">
            <a:avLst/>
          </a:prstGeom>
          <a:noFill/>
        </p:spPr>
        <p:txBody>
          <a:bodyPr wrap="none" rtlCol="0">
            <a:spAutoFit/>
          </a:bodyPr>
          <a:p>
            <a:pPr algn="l"/>
            <a:r>
              <a:rPr lang="zh-CN" altLang="en-US" sz="2400" dirty="0">
                <a:latin typeface="黑体" panose="02010609060101010101" pitchFamily="49" charset="-122"/>
                <a:ea typeface="黑体" panose="02010609060101010101" pitchFamily="49" charset="-122"/>
              </a:rPr>
              <a:t>线上投保及数据分析平台</a:t>
            </a:r>
            <a:endParaRPr lang="zh-CN" altLang="en-US" sz="2400" dirty="0">
              <a:latin typeface="黑体" panose="02010609060101010101" pitchFamily="49" charset="-122"/>
              <a:ea typeface="黑体" panose="02010609060101010101" pitchFamily="49" charset="-122"/>
            </a:endParaRPr>
          </a:p>
        </p:txBody>
      </p:sp>
      <p:sp>
        <p:nvSpPr>
          <p:cNvPr id="5" name="文本框 4"/>
          <p:cNvSpPr txBox="1"/>
          <p:nvPr/>
        </p:nvSpPr>
        <p:spPr>
          <a:xfrm>
            <a:off x="-711200" y="940435"/>
            <a:ext cx="3591560" cy="820420"/>
          </a:xfrm>
          <a:prstGeom prst="rect">
            <a:avLst/>
          </a:prstGeom>
          <a:noFill/>
        </p:spPr>
        <p:txBody>
          <a:bodyPr wrap="square" rtlCol="0" anchor="t">
            <a:noAutofit/>
          </a:bodyPr>
          <a:p>
            <a:pPr marL="457200" indent="457200" algn="l" fontAlgn="auto">
              <a:lnSpc>
                <a:spcPct val="200000"/>
              </a:lnSpc>
              <a:extLst>
                <a:ext uri="{35155182-B16C-46BC-9424-99874614C6A1}">
                  <wpsdc:marlchars xmlns:wpsdc="http://www.wps.cn/officeDocument/2017/drawingmlCustomData" val="200" checksum="2975741746"/>
                </a:ext>
              </a:extLst>
            </a:pPr>
            <a:r>
              <a:rPr lang="zh-CN" altLang="en-US" sz="2400" b="1"/>
              <a:t>线上投保（示例）</a:t>
            </a:r>
            <a:endParaRPr lang="zh-CN" altLang="en-US" sz="2400" b="1"/>
          </a:p>
        </p:txBody>
      </p:sp>
      <p:pic>
        <p:nvPicPr>
          <p:cNvPr id="2" name="图片 1" descr="2821cfe539ec19820641f050e5c80c3"/>
          <p:cNvPicPr>
            <a:picLocks noChangeAspect="1"/>
          </p:cNvPicPr>
          <p:nvPr/>
        </p:nvPicPr>
        <p:blipFill>
          <a:blip r:embed="rId1"/>
          <a:stretch>
            <a:fillRect/>
          </a:stretch>
        </p:blipFill>
        <p:spPr>
          <a:xfrm>
            <a:off x="272415" y="1858645"/>
            <a:ext cx="4785995" cy="2140585"/>
          </a:xfrm>
          <a:prstGeom prst="rect">
            <a:avLst/>
          </a:prstGeom>
        </p:spPr>
      </p:pic>
      <p:pic>
        <p:nvPicPr>
          <p:cNvPr id="4" name="图片 3" descr="22eacd658df9442cac82d22ffceb278"/>
          <p:cNvPicPr>
            <a:picLocks noChangeAspect="1"/>
          </p:cNvPicPr>
          <p:nvPr/>
        </p:nvPicPr>
        <p:blipFill>
          <a:blip r:embed="rId2"/>
          <a:stretch>
            <a:fillRect/>
          </a:stretch>
        </p:blipFill>
        <p:spPr>
          <a:xfrm>
            <a:off x="3862070" y="2388235"/>
            <a:ext cx="7673340" cy="4060825"/>
          </a:xfrm>
          <a:prstGeom prst="rect">
            <a:avLst/>
          </a:prstGeom>
        </p:spPr>
      </p:pic>
      <p:pic>
        <p:nvPicPr>
          <p:cNvPr id="6" name="图片 5" descr="abfaace82c22f48751dde25047b6af5"/>
          <p:cNvPicPr>
            <a:picLocks noChangeAspect="1"/>
          </p:cNvPicPr>
          <p:nvPr/>
        </p:nvPicPr>
        <p:blipFill>
          <a:blip r:embed="rId3"/>
          <a:stretch>
            <a:fillRect/>
          </a:stretch>
        </p:blipFill>
        <p:spPr>
          <a:xfrm>
            <a:off x="5727700" y="382270"/>
            <a:ext cx="5675630" cy="2480945"/>
          </a:xfrm>
          <a:prstGeom prst="rect">
            <a:avLst/>
          </a:prstGeom>
        </p:spPr>
      </p:pic>
      <p:sp>
        <p:nvSpPr>
          <p:cNvPr id="7" name="文本框 6"/>
          <p:cNvSpPr txBox="1"/>
          <p:nvPr/>
        </p:nvSpPr>
        <p:spPr>
          <a:xfrm>
            <a:off x="5727700" y="1398270"/>
            <a:ext cx="4497070" cy="460375"/>
          </a:xfrm>
          <a:prstGeom prst="rect">
            <a:avLst/>
          </a:prstGeom>
          <a:noFill/>
        </p:spPr>
        <p:txBody>
          <a:bodyPr wrap="square" rtlCol="0" anchor="t">
            <a:spAutoFit/>
          </a:bodyPr>
          <a:p>
            <a:r>
              <a:rPr lang="zh-CN" altLang="en-US" sz="2400" b="1">
                <a:latin typeface="+mn-ea"/>
                <a:cs typeface="+mn-ea"/>
              </a:rPr>
              <a:t>数据分析</a:t>
            </a:r>
            <a:r>
              <a:rPr lang="en-US" altLang="zh-CN" sz="2400" b="1">
                <a:latin typeface="+mn-ea"/>
                <a:cs typeface="+mn-ea"/>
              </a:rPr>
              <a:t>-</a:t>
            </a:r>
            <a:r>
              <a:rPr lang="zh-CN" altLang="en-US" sz="2400" b="1">
                <a:latin typeface="+mn-ea"/>
                <a:cs typeface="+mn-ea"/>
              </a:rPr>
              <a:t>各保险公司分片区</a:t>
            </a:r>
            <a:endParaRPr lang="zh-CN" altLang="en-US" sz="2400" b="1">
              <a:latin typeface="+mn-ea"/>
              <a:cs typeface="+mn-ea"/>
            </a:endParaRPr>
          </a:p>
        </p:txBody>
      </p:sp>
      <p:sp>
        <p:nvSpPr>
          <p:cNvPr id="3" name="文本框 2"/>
          <p:cNvSpPr txBox="1"/>
          <p:nvPr/>
        </p:nvSpPr>
        <p:spPr>
          <a:xfrm>
            <a:off x="4053840" y="4147820"/>
            <a:ext cx="3608705" cy="460375"/>
          </a:xfrm>
          <a:prstGeom prst="rect">
            <a:avLst/>
          </a:prstGeom>
          <a:noFill/>
        </p:spPr>
        <p:txBody>
          <a:bodyPr wrap="square" rtlCol="0" anchor="t">
            <a:spAutoFit/>
          </a:bodyPr>
          <a:p>
            <a:r>
              <a:rPr lang="zh-CN" altLang="en-US" sz="2400" b="1">
                <a:latin typeface="+mn-ea"/>
                <a:cs typeface="+mn-ea"/>
              </a:rPr>
              <a:t>数据分析</a:t>
            </a:r>
            <a:r>
              <a:rPr lang="en-US" altLang="zh-CN" sz="2400" b="1">
                <a:latin typeface="+mn-ea"/>
                <a:cs typeface="+mn-ea"/>
              </a:rPr>
              <a:t>-</a:t>
            </a:r>
            <a:r>
              <a:rPr lang="zh-CN" altLang="en-US" sz="2400" b="1">
                <a:latin typeface="+mn-ea"/>
                <a:cs typeface="+mn-ea"/>
              </a:rPr>
              <a:t>参保情况分析</a:t>
            </a:r>
            <a:endParaRPr lang="zh-CN" altLang="en-US" sz="2400" b="1">
              <a:latin typeface="+mn-ea"/>
              <a:cs typeface="+mn-ea"/>
            </a:endParaRPr>
          </a:p>
        </p:txBody>
      </p:sp>
    </p:spTree>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1" name=""/>
        <p:cNvGrpSpPr/>
        <p:nvPr/>
      </p:nvGrpSpPr>
      <p:grpSpPr>
        <a:xfrm>
          <a:off x="0" y="0"/>
          <a:ext cx="0" cy="0"/>
          <a:chOff x="0" y="0"/>
          <a:chExt cx="0" cy="0"/>
        </a:xfrm>
      </p:grpSpPr>
      <p:sp>
        <p:nvSpPr>
          <p:cNvPr id="1048620"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1"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35"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22"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3"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4" name="文本框 4"/>
          <p:cNvSpPr txBox="1"/>
          <p:nvPr/>
        </p:nvSpPr>
        <p:spPr>
          <a:xfrm>
            <a:off x="996287" y="382137"/>
            <a:ext cx="5669280" cy="460375"/>
          </a:xfrm>
          <a:prstGeom prst="rect">
            <a:avLst/>
          </a:prstGeom>
          <a:noFill/>
        </p:spPr>
        <p:txBody>
          <a:bodyPr wrap="none" rtlCol="0">
            <a:spAutoFit/>
          </a:bodyPr>
          <a:p>
            <a:pPr algn="l"/>
            <a:r>
              <a:rPr lang="zh-CN" altLang="en-US" sz="2400" dirty="0">
                <a:latin typeface="黑体" panose="02010609060101010101" pitchFamily="49" charset="-122"/>
                <a:ea typeface="黑体" panose="02010609060101010101" pitchFamily="49" charset="-122"/>
              </a:rPr>
              <a:t>教育系统消防物联网建设及消防安全培训</a:t>
            </a:r>
            <a:endParaRPr lang="zh-CN" altLang="en-US" sz="2400" dirty="0">
              <a:latin typeface="黑体" panose="02010609060101010101" pitchFamily="49" charset="-122"/>
              <a:ea typeface="黑体" panose="02010609060101010101" pitchFamily="49" charset="-122"/>
            </a:endParaRPr>
          </a:p>
        </p:txBody>
      </p:sp>
      <p:pic>
        <p:nvPicPr>
          <p:cNvPr id="2" name="图片 1" descr="254512bc7901e04ca5fc7d110036ae1"/>
          <p:cNvPicPr>
            <a:picLocks noChangeAspect="1"/>
          </p:cNvPicPr>
          <p:nvPr/>
        </p:nvPicPr>
        <p:blipFill>
          <a:blip r:embed="rId1"/>
          <a:stretch>
            <a:fillRect/>
          </a:stretch>
        </p:blipFill>
        <p:spPr>
          <a:xfrm>
            <a:off x="996315" y="1022985"/>
            <a:ext cx="10576560" cy="5665470"/>
          </a:xfrm>
          <a:prstGeom prst="rect">
            <a:avLst/>
          </a:prstGeom>
        </p:spPr>
      </p:pic>
    </p:spTree>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0" name=""/>
        <p:cNvGrpSpPr/>
        <p:nvPr/>
      </p:nvGrpSpPr>
      <p:grpSpPr>
        <a:xfrm>
          <a:off x="0" y="0"/>
          <a:ext cx="0" cy="0"/>
          <a:chOff x="0" y="0"/>
          <a:chExt cx="0" cy="0"/>
        </a:xfrm>
      </p:grpSpPr>
      <p:sp>
        <p:nvSpPr>
          <p:cNvPr id="1048612" name="矩形 16"/>
          <p:cNvSpPr/>
          <p:nvPr/>
        </p:nvSpPr>
        <p:spPr>
          <a:xfrm>
            <a:off x="4765675" y="2715895"/>
            <a:ext cx="7426325" cy="1036955"/>
          </a:xfrm>
          <a:prstGeom prst="rect">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13" name="矩形 1"/>
          <p:cNvSpPr/>
          <p:nvPr/>
        </p:nvSpPr>
        <p:spPr>
          <a:xfrm>
            <a:off x="8966579" y="368489"/>
            <a:ext cx="3225421" cy="3016154"/>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14"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33"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15" name="矩形 1"/>
          <p:cNvSpPr/>
          <p:nvPr/>
        </p:nvSpPr>
        <p:spPr>
          <a:xfrm>
            <a:off x="8966578" y="0"/>
            <a:ext cx="3225421" cy="3016154"/>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16" name="文本框 2"/>
          <p:cNvSpPr txBox="1"/>
          <p:nvPr/>
        </p:nvSpPr>
        <p:spPr>
          <a:xfrm>
            <a:off x="4765675" y="2917825"/>
            <a:ext cx="7596505" cy="706755"/>
          </a:xfrm>
          <a:prstGeom prst="rect">
            <a:avLst/>
          </a:prstGeom>
          <a:noFill/>
        </p:spPr>
        <p:txBody>
          <a:bodyPr wrap="square" rtlCol="0">
            <a:spAutoFit/>
          </a:bodyPr>
          <a:p>
            <a:pPr algn="dist"/>
            <a:r>
              <a:rPr lang="zh-CN" altLang="en-US" sz="4000" spc="600" dirty="0" smtClean="0">
                <a:solidFill>
                  <a:schemeClr val="bg1"/>
                </a:solidFill>
                <a:latin typeface="黑体" panose="02010609060101010101" pitchFamily="49" charset="-122"/>
                <a:ea typeface="黑体" panose="02010609060101010101" pitchFamily="49" charset="-122"/>
              </a:rPr>
              <a:t>校园保险工作的目的和意义</a:t>
            </a:r>
            <a:endParaRPr lang="zh-CN" altLang="en-US" sz="4000" spc="600" dirty="0" smtClean="0">
              <a:solidFill>
                <a:schemeClr val="bg1"/>
              </a:solidFill>
              <a:latin typeface="黑体" panose="02010609060101010101" pitchFamily="49" charset="-122"/>
              <a:ea typeface="黑体" panose="02010609060101010101" pitchFamily="49" charset="-122"/>
            </a:endParaRPr>
          </a:p>
        </p:txBody>
      </p:sp>
      <p:sp>
        <p:nvSpPr>
          <p:cNvPr id="1048617" name="矩形 35"/>
          <p:cNvSpPr/>
          <p:nvPr/>
        </p:nvSpPr>
        <p:spPr>
          <a:xfrm>
            <a:off x="739510" y="2715913"/>
            <a:ext cx="4026088" cy="1037231"/>
          </a:xfrm>
          <a:prstGeom prst="rect">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18" name="文本框 17"/>
          <p:cNvSpPr txBox="1"/>
          <p:nvPr/>
        </p:nvSpPr>
        <p:spPr>
          <a:xfrm>
            <a:off x="1310110" y="2847347"/>
            <a:ext cx="2837179" cy="777240"/>
          </a:xfrm>
          <a:prstGeom prst="rect">
            <a:avLst/>
          </a:prstGeom>
          <a:noFill/>
        </p:spPr>
        <p:txBody>
          <a:bodyPr wrap="none" rtlCol="0">
            <a:spAutoFit/>
          </a:bodyPr>
          <a:p>
            <a:r>
              <a:rPr lang="en-US" altLang="zh-CN" sz="5400" dirty="0" smtClean="0">
                <a:solidFill>
                  <a:schemeClr val="bg1"/>
                </a:solidFill>
                <a:latin typeface="黑体" panose="02010609060101010101" pitchFamily="49" charset="-122"/>
                <a:ea typeface="黑体" panose="02010609060101010101" pitchFamily="49" charset="-122"/>
              </a:rPr>
              <a:t>PART 01</a:t>
            </a:r>
            <a:endParaRPr lang="zh-CN" altLang="en-US" sz="5400" dirty="0">
              <a:solidFill>
                <a:schemeClr val="bg1"/>
              </a:solidFill>
              <a:latin typeface="黑体" panose="02010609060101010101" pitchFamily="49" charset="-122"/>
              <a:ea typeface="黑体" panose="02010609060101010101" pitchFamily="49" charset="-122"/>
            </a:endParaRPr>
          </a:p>
        </p:txBody>
      </p:sp>
      <p:cxnSp>
        <p:nvCxnSpPr>
          <p:cNvPr id="3145734" name="直接连接符 19"/>
          <p:cNvCxnSpPr/>
          <p:nvPr/>
        </p:nvCxnSpPr>
        <p:spPr>
          <a:xfrm>
            <a:off x="1678675" y="3848668"/>
            <a:ext cx="8011235" cy="0"/>
          </a:xfrm>
          <a:prstGeom prst="line">
            <a:avLst/>
          </a:prstGeom>
          <a:ln>
            <a:solidFill>
              <a:srgbClr val="11758B"/>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48618"/>
                                        </p:tgtEl>
                                        <p:attrNameLst>
                                          <p:attrName>style.visibility</p:attrName>
                                        </p:attrNameLst>
                                      </p:cBhvr>
                                      <p:to>
                                        <p:strVal val="visible"/>
                                      </p:to>
                                    </p:set>
                                    <p:animEffect transition="in" filter="wipe(down)">
                                      <p:cBhvr>
                                        <p:cTn id="7" dur="500"/>
                                        <p:tgtEl>
                                          <p:spTgt spid="104861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48616"/>
                                        </p:tgtEl>
                                        <p:attrNameLst>
                                          <p:attrName>style.visibility</p:attrName>
                                        </p:attrNameLst>
                                      </p:cBhvr>
                                      <p:to>
                                        <p:strVal val="visible"/>
                                      </p:to>
                                    </p:set>
                                    <p:animEffect transition="in" filter="wipe(down)">
                                      <p:cBhvr>
                                        <p:cTn id="10" dur="500"/>
                                        <p:tgtEl>
                                          <p:spTgt spid="10486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16" grpId="0"/>
      <p:bldP spid="1048618"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1" name=""/>
        <p:cNvGrpSpPr/>
        <p:nvPr/>
      </p:nvGrpSpPr>
      <p:grpSpPr>
        <a:xfrm>
          <a:off x="0" y="0"/>
          <a:ext cx="0" cy="0"/>
          <a:chOff x="0" y="0"/>
          <a:chExt cx="0" cy="0"/>
        </a:xfrm>
      </p:grpSpPr>
      <p:sp>
        <p:nvSpPr>
          <p:cNvPr id="1048620"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1"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35"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22"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3"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4" name="文本框 4"/>
          <p:cNvSpPr txBox="1"/>
          <p:nvPr/>
        </p:nvSpPr>
        <p:spPr>
          <a:xfrm>
            <a:off x="996287" y="382137"/>
            <a:ext cx="7840980" cy="460375"/>
          </a:xfrm>
          <a:prstGeom prst="rect">
            <a:avLst/>
          </a:prstGeom>
          <a:noFill/>
        </p:spPr>
        <p:txBody>
          <a:bodyPr wrap="none" rtlCol="0">
            <a:spAutoFit/>
          </a:bodyPr>
          <a:p>
            <a:pPr algn="l"/>
            <a:r>
              <a:rPr lang="zh-CN" altLang="en-US" sz="2400" dirty="0">
                <a:latin typeface="黑体" panose="02010609060101010101" pitchFamily="49" charset="-122"/>
                <a:ea typeface="黑体" panose="02010609060101010101" pitchFamily="49" charset="-122"/>
              </a:rPr>
              <a:t>物联网数据处理中心</a:t>
            </a:r>
            <a:r>
              <a:rPr lang="en-US" altLang="zh-CN" sz="2400" dirty="0">
                <a:latin typeface="黑体" panose="02010609060101010101" pitchFamily="49" charset="-122"/>
                <a:ea typeface="黑体" panose="02010609060101010101" pitchFamily="49" charset="-122"/>
              </a:rPr>
              <a:t>-</a:t>
            </a:r>
            <a:r>
              <a:rPr lang="zh-CN" altLang="en-US" dirty="0">
                <a:latin typeface="黑体" panose="02010609060101010101" pitchFamily="49" charset="-122"/>
                <a:ea typeface="黑体" panose="02010609060101010101" pitchFamily="49" charset="-122"/>
              </a:rPr>
              <a:t>校园冲突，安全事故，消防事故等</a:t>
            </a:r>
            <a:r>
              <a:rPr lang="en-US" altLang="zh-CN" dirty="0">
                <a:latin typeface="黑体" panose="02010609060101010101" pitchFamily="49" charset="-122"/>
                <a:ea typeface="黑体" panose="02010609060101010101" pitchFamily="49" charset="-122"/>
              </a:rPr>
              <a:t> </a:t>
            </a:r>
            <a:r>
              <a:rPr lang="zh-CN" altLang="en-US" sz="2400" dirty="0">
                <a:latin typeface="黑体" panose="02010609060101010101" pitchFamily="49" charset="-122"/>
                <a:ea typeface="黑体" panose="02010609060101010101" pitchFamily="49" charset="-122"/>
              </a:rPr>
              <a:t>快速反应</a:t>
            </a:r>
            <a:endParaRPr lang="zh-CN" altLang="en-US" sz="2400" dirty="0">
              <a:latin typeface="黑体" panose="02010609060101010101" pitchFamily="49" charset="-122"/>
              <a:ea typeface="黑体" panose="02010609060101010101" pitchFamily="49" charset="-122"/>
            </a:endParaRPr>
          </a:p>
        </p:txBody>
      </p:sp>
      <p:pic>
        <p:nvPicPr>
          <p:cNvPr id="2" name="图片 1" descr="aad6ea879c8c7d179fad5b6c38111e1"/>
          <p:cNvPicPr>
            <a:picLocks noChangeAspect="1"/>
          </p:cNvPicPr>
          <p:nvPr/>
        </p:nvPicPr>
        <p:blipFill>
          <a:blip r:embed="rId1"/>
          <a:srcRect l="7143" t="18732" r="8238" b="6142"/>
          <a:stretch>
            <a:fillRect/>
          </a:stretch>
        </p:blipFill>
        <p:spPr>
          <a:xfrm>
            <a:off x="485140" y="1122045"/>
            <a:ext cx="6574790" cy="3107055"/>
          </a:xfrm>
          <a:prstGeom prst="rect">
            <a:avLst/>
          </a:prstGeom>
        </p:spPr>
      </p:pic>
      <p:pic>
        <p:nvPicPr>
          <p:cNvPr id="3" name="图片 2" descr="093d5b5188115bff79ef078ce02ff5a"/>
          <p:cNvPicPr>
            <a:picLocks noChangeAspect="1"/>
          </p:cNvPicPr>
          <p:nvPr/>
        </p:nvPicPr>
        <p:blipFill>
          <a:blip r:embed="rId2"/>
          <a:srcRect l="7330" t="11853" b="9824"/>
          <a:stretch>
            <a:fillRect/>
          </a:stretch>
        </p:blipFill>
        <p:spPr>
          <a:xfrm>
            <a:off x="4563110" y="3825875"/>
            <a:ext cx="7381875" cy="2857500"/>
          </a:xfrm>
          <a:prstGeom prst="rect">
            <a:avLst/>
          </a:prstGeom>
        </p:spPr>
      </p:pic>
    </p:spTree>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1" name=""/>
        <p:cNvGrpSpPr/>
        <p:nvPr/>
      </p:nvGrpSpPr>
      <p:grpSpPr>
        <a:xfrm>
          <a:off x="0" y="0"/>
          <a:ext cx="0" cy="0"/>
          <a:chOff x="0" y="0"/>
          <a:chExt cx="0" cy="0"/>
        </a:xfrm>
      </p:grpSpPr>
      <p:sp>
        <p:nvSpPr>
          <p:cNvPr id="1048620"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1"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35"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22"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3"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4" name="文本框 4"/>
          <p:cNvSpPr txBox="1"/>
          <p:nvPr/>
        </p:nvSpPr>
        <p:spPr>
          <a:xfrm>
            <a:off x="996287" y="382137"/>
            <a:ext cx="5059680" cy="460375"/>
          </a:xfrm>
          <a:prstGeom prst="rect">
            <a:avLst/>
          </a:prstGeom>
          <a:noFill/>
        </p:spPr>
        <p:txBody>
          <a:bodyPr wrap="none" rtlCol="0">
            <a:spAutoFit/>
          </a:bodyPr>
          <a:p>
            <a:pPr algn="l"/>
            <a:r>
              <a:rPr lang="zh-CN" altLang="en-US" sz="2400" dirty="0">
                <a:latin typeface="黑体" panose="02010609060101010101" pitchFamily="49" charset="-122"/>
                <a:ea typeface="黑体" panose="02010609060101010101" pitchFamily="49" charset="-122"/>
              </a:rPr>
              <a:t>先行赔付资金池，重大事故应急处理</a:t>
            </a:r>
            <a:endParaRPr lang="zh-CN" altLang="en-US" sz="2400" dirty="0">
              <a:latin typeface="黑体" panose="02010609060101010101" pitchFamily="49" charset="-122"/>
              <a:ea typeface="黑体" panose="02010609060101010101" pitchFamily="49" charset="-122"/>
            </a:endParaRPr>
          </a:p>
        </p:txBody>
      </p:sp>
      <p:pic>
        <p:nvPicPr>
          <p:cNvPr id="2" name="图片 1" descr="48664b5b102fe3583feb1d276e12de5"/>
          <p:cNvPicPr>
            <a:picLocks noChangeAspect="1"/>
          </p:cNvPicPr>
          <p:nvPr/>
        </p:nvPicPr>
        <p:blipFill>
          <a:blip r:embed="rId1"/>
          <a:srcRect l="2334" t="16357" b="2281"/>
          <a:stretch>
            <a:fillRect/>
          </a:stretch>
        </p:blipFill>
        <p:spPr>
          <a:xfrm>
            <a:off x="996315" y="926465"/>
            <a:ext cx="10241915" cy="5725160"/>
          </a:xfrm>
          <a:prstGeom prst="rect">
            <a:avLst/>
          </a:prstGeom>
        </p:spPr>
      </p:pic>
    </p:spTree>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1" name=""/>
        <p:cNvGrpSpPr/>
        <p:nvPr/>
      </p:nvGrpSpPr>
      <p:grpSpPr>
        <a:xfrm>
          <a:off x="0" y="0"/>
          <a:ext cx="0" cy="0"/>
          <a:chOff x="0" y="0"/>
          <a:chExt cx="0" cy="0"/>
        </a:xfrm>
      </p:grpSpPr>
      <p:sp>
        <p:nvSpPr>
          <p:cNvPr id="1048620"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1"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35"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22"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3"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4" name="文本框 4"/>
          <p:cNvSpPr txBox="1"/>
          <p:nvPr/>
        </p:nvSpPr>
        <p:spPr>
          <a:xfrm>
            <a:off x="996287" y="382137"/>
            <a:ext cx="5059680" cy="460375"/>
          </a:xfrm>
          <a:prstGeom prst="rect">
            <a:avLst/>
          </a:prstGeom>
          <a:noFill/>
        </p:spPr>
        <p:txBody>
          <a:bodyPr wrap="none" rtlCol="0">
            <a:spAutoFit/>
          </a:bodyPr>
          <a:p>
            <a:pPr algn="l"/>
            <a:r>
              <a:rPr lang="zh-CN" altLang="en-US" sz="2400" dirty="0">
                <a:latin typeface="黑体" panose="02010609060101010101" pitchFamily="49" charset="-122"/>
                <a:ea typeface="黑体" panose="02010609060101010101" pitchFamily="49" charset="-122"/>
              </a:rPr>
              <a:t>先行赔付资金池，重大事故应急处理</a:t>
            </a:r>
            <a:endParaRPr lang="zh-CN" altLang="en-US" sz="2400" dirty="0">
              <a:latin typeface="黑体" panose="02010609060101010101" pitchFamily="49" charset="-122"/>
              <a:ea typeface="黑体" panose="02010609060101010101" pitchFamily="49" charset="-122"/>
            </a:endParaRPr>
          </a:p>
        </p:txBody>
      </p:sp>
      <p:pic>
        <p:nvPicPr>
          <p:cNvPr id="2" name="图片 1" descr="54882be25c0cfd7179c247e22ab1666"/>
          <p:cNvPicPr>
            <a:picLocks noChangeAspect="1"/>
          </p:cNvPicPr>
          <p:nvPr/>
        </p:nvPicPr>
        <p:blipFill>
          <a:blip r:embed="rId1"/>
          <a:srcRect t="5845" b="5799"/>
          <a:stretch>
            <a:fillRect/>
          </a:stretch>
        </p:blipFill>
        <p:spPr>
          <a:xfrm>
            <a:off x="1101725" y="981075"/>
            <a:ext cx="10092690" cy="5396865"/>
          </a:xfrm>
          <a:prstGeom prst="rect">
            <a:avLst/>
          </a:prstGeom>
        </p:spPr>
      </p:pic>
    </p:spTree>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1" name=""/>
        <p:cNvGrpSpPr/>
        <p:nvPr/>
      </p:nvGrpSpPr>
      <p:grpSpPr>
        <a:xfrm>
          <a:off x="0" y="0"/>
          <a:ext cx="0" cy="0"/>
          <a:chOff x="0" y="0"/>
          <a:chExt cx="0" cy="0"/>
        </a:xfrm>
      </p:grpSpPr>
      <p:sp>
        <p:nvSpPr>
          <p:cNvPr id="1048620"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1"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35"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22"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3"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4" name="文本框 4"/>
          <p:cNvSpPr txBox="1"/>
          <p:nvPr/>
        </p:nvSpPr>
        <p:spPr>
          <a:xfrm>
            <a:off x="996287" y="382137"/>
            <a:ext cx="3840480" cy="460375"/>
          </a:xfrm>
          <a:prstGeom prst="rect">
            <a:avLst/>
          </a:prstGeom>
          <a:noFill/>
        </p:spPr>
        <p:txBody>
          <a:bodyPr wrap="none" rtlCol="0">
            <a:spAutoFit/>
          </a:bodyPr>
          <a:p>
            <a:pPr algn="l"/>
            <a:r>
              <a:rPr lang="zh-CN" altLang="en-US" sz="2400" dirty="0">
                <a:latin typeface="黑体" panose="02010609060101010101" pitchFamily="49" charset="-122"/>
                <a:ea typeface="黑体" panose="02010609060101010101" pitchFamily="49" charset="-122"/>
              </a:rPr>
              <a:t>校园保险推进的方式与方法</a:t>
            </a:r>
            <a:endParaRPr lang="zh-CN" altLang="en-US" sz="2400" dirty="0">
              <a:latin typeface="黑体" panose="02010609060101010101" pitchFamily="49" charset="-122"/>
              <a:ea typeface="黑体" panose="02010609060101010101" pitchFamily="49" charset="-122"/>
            </a:endParaRPr>
          </a:p>
        </p:txBody>
      </p:sp>
      <p:sp>
        <p:nvSpPr>
          <p:cNvPr id="2" name="文本框 1"/>
          <p:cNvSpPr txBox="1"/>
          <p:nvPr/>
        </p:nvSpPr>
        <p:spPr>
          <a:xfrm>
            <a:off x="572770" y="2256155"/>
            <a:ext cx="6082030" cy="3684270"/>
          </a:xfrm>
          <a:prstGeom prst="rect">
            <a:avLst/>
          </a:prstGeom>
          <a:noFill/>
        </p:spPr>
        <p:txBody>
          <a:bodyPr wrap="square" rtlCol="0" anchor="t">
            <a:noAutofit/>
          </a:bodyPr>
          <a:p>
            <a:pPr marL="457200" indent="457200" fontAlgn="auto">
              <a:lnSpc>
                <a:spcPct val="200000"/>
              </a:lnSpc>
              <a:buFont typeface="Arial" panose="020B0604020202020204" pitchFamily="34" charset="0"/>
              <a:buNone/>
              <a:extLst>
                <a:ext uri="{35155182-B16C-46BC-9424-99874614C6A1}">
                  <wpsdc:marlchars xmlns:wpsdc="http://www.wps.cn/officeDocument/2017/drawingmlCustomData" val="200" checksum="2975741746"/>
                </a:ext>
              </a:extLst>
            </a:pPr>
            <a:r>
              <a:rPr lang="zh-CN" altLang="en-US" sz="2000" b="1">
                <a:sym typeface="幼圆" panose="02010509060101010101" charset="-122"/>
              </a:rPr>
              <a:t>与相关机构合作不定期向学生提供心理咨询，促进学生心理健康，帮助学生更好的应对生活中的挑战和风险，预防问题的发生。</a:t>
            </a:r>
            <a:endParaRPr lang="zh-CN" altLang="en-US" sz="2000" b="1">
              <a:sym typeface="幼圆" panose="02010509060101010101" charset="-122"/>
            </a:endParaRPr>
          </a:p>
          <a:p>
            <a:pPr marL="457200" indent="457200" fontAlgn="auto">
              <a:lnSpc>
                <a:spcPct val="200000"/>
              </a:lnSpc>
              <a:buFont typeface="Arial" panose="020B0604020202020204" pitchFamily="34" charset="0"/>
              <a:buNone/>
              <a:extLst>
                <a:ext uri="{35155182-B16C-46BC-9424-99874614C6A1}">
                  <wpsdc:marlchars xmlns:wpsdc="http://www.wps.cn/officeDocument/2017/drawingmlCustomData" val="200" checksum="2975741746"/>
                </a:ext>
              </a:extLst>
            </a:pPr>
            <a:r>
              <a:rPr lang="zh-CN" altLang="en-US" sz="2000" b="1">
                <a:sym typeface="幼圆" panose="02010509060101010101" charset="-122"/>
              </a:rPr>
              <a:t>为学生提供心理咨询可以帮助学生解决心理问题，缓解压力和负面情绪，提高心理健康水平，减少犯罪的风险可以在一定程度上预防学生犯罪。</a:t>
            </a:r>
            <a:endParaRPr lang="zh-CN" altLang="en-US" sz="2000" b="1">
              <a:sym typeface="幼圆" panose="02010509060101010101" charset="-122"/>
            </a:endParaRPr>
          </a:p>
        </p:txBody>
      </p:sp>
      <p:pic>
        <p:nvPicPr>
          <p:cNvPr id="4" name="图片 3" descr="2a017f9f51a73305d7bdd43b22e3d4b"/>
          <p:cNvPicPr>
            <a:picLocks noChangeAspect="1"/>
          </p:cNvPicPr>
          <p:nvPr/>
        </p:nvPicPr>
        <p:blipFill>
          <a:blip r:embed="rId1"/>
          <a:stretch>
            <a:fillRect/>
          </a:stretch>
        </p:blipFill>
        <p:spPr>
          <a:xfrm>
            <a:off x="7411085" y="2371090"/>
            <a:ext cx="2866390" cy="1595755"/>
          </a:xfrm>
          <a:prstGeom prst="rect">
            <a:avLst/>
          </a:prstGeom>
        </p:spPr>
      </p:pic>
      <p:pic>
        <p:nvPicPr>
          <p:cNvPr id="3" name="图片 2" descr="7ebd2d2a178afd5811f1b9cec434e4a"/>
          <p:cNvPicPr>
            <a:picLocks noChangeAspect="1"/>
          </p:cNvPicPr>
          <p:nvPr/>
        </p:nvPicPr>
        <p:blipFill>
          <a:blip r:embed="rId2"/>
          <a:stretch>
            <a:fillRect/>
          </a:stretch>
        </p:blipFill>
        <p:spPr>
          <a:xfrm>
            <a:off x="7420610" y="4248150"/>
            <a:ext cx="2856865" cy="1804035"/>
          </a:xfrm>
          <a:prstGeom prst="rect">
            <a:avLst/>
          </a:prstGeom>
        </p:spPr>
      </p:pic>
      <p:sp>
        <p:nvSpPr>
          <p:cNvPr id="6" name="文本框 5"/>
          <p:cNvSpPr txBox="1"/>
          <p:nvPr/>
        </p:nvSpPr>
        <p:spPr>
          <a:xfrm>
            <a:off x="996315" y="767080"/>
            <a:ext cx="10161905" cy="1322070"/>
          </a:xfrm>
          <a:prstGeom prst="rect">
            <a:avLst/>
          </a:prstGeom>
          <a:noFill/>
        </p:spPr>
        <p:txBody>
          <a:bodyPr wrap="square" rtlCol="0" anchor="t">
            <a:spAutoFit/>
          </a:bodyPr>
          <a:p>
            <a:pPr indent="0">
              <a:lnSpc>
                <a:spcPct val="200000"/>
              </a:lnSpc>
              <a:buFont typeface="Arial" panose="020B0604020202020204" pitchFamily="34" charset="0"/>
              <a:buNone/>
            </a:pPr>
            <a:r>
              <a:rPr lang="zh-CN" altLang="en-US" sz="2000" b="1" u="sng">
                <a:sym typeface="幼圆" panose="02010509060101010101" charset="-122"/>
              </a:rPr>
              <a:t>（四）完善服务内容：</a:t>
            </a:r>
            <a:endParaRPr lang="zh-CN" altLang="en-US" sz="2000" b="1" u="sng">
              <a:sym typeface="幼圆" panose="02010509060101010101" charset="-122"/>
            </a:endParaRPr>
          </a:p>
          <a:p>
            <a:pPr indent="0">
              <a:lnSpc>
                <a:spcPct val="200000"/>
              </a:lnSpc>
              <a:buFont typeface="Arial" panose="020B0604020202020204" pitchFamily="34" charset="0"/>
              <a:buNone/>
            </a:pPr>
            <a:r>
              <a:rPr lang="zh-CN" altLang="en-US" sz="2000" b="1" u="sng">
                <a:sym typeface="幼圆" panose="02010509060101010101" charset="-122"/>
              </a:rPr>
              <a:t>2、与相关机构合作不定期向学生提供心理咨询，促进学生心理健康，预防问题的发生。</a:t>
            </a:r>
            <a:endParaRPr lang="zh-CN" altLang="en-US" sz="2000" b="1" u="sng">
              <a:sym typeface="幼圆" panose="02010509060101010101" charset="-122"/>
            </a:endParaRPr>
          </a:p>
        </p:txBody>
      </p:sp>
    </p:spTree>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41" name=""/>
        <p:cNvGrpSpPr/>
        <p:nvPr/>
      </p:nvGrpSpPr>
      <p:grpSpPr>
        <a:xfrm>
          <a:off x="0" y="0"/>
          <a:ext cx="0" cy="0"/>
          <a:chOff x="0" y="0"/>
          <a:chExt cx="0" cy="0"/>
        </a:xfrm>
      </p:grpSpPr>
      <p:sp>
        <p:nvSpPr>
          <p:cNvPr id="1048784" name="任意多边形 23"/>
          <p:cNvSpPr/>
          <p:nvPr/>
        </p:nvSpPr>
        <p:spPr>
          <a:xfrm>
            <a:off x="4462819" y="0"/>
            <a:ext cx="4667533" cy="2435418"/>
          </a:xfrm>
          <a:custGeom>
            <a:avLst/>
            <a:gdLst>
              <a:gd name="connsiteX0" fmla="*/ 0 w 4667533"/>
              <a:gd name="connsiteY0" fmla="*/ 0 h 2435418"/>
              <a:gd name="connsiteX1" fmla="*/ 4667533 w 4667533"/>
              <a:gd name="connsiteY1" fmla="*/ 0 h 2435418"/>
              <a:gd name="connsiteX2" fmla="*/ 2320137 w 4667533"/>
              <a:gd name="connsiteY2" fmla="*/ 2435418 h 2435418"/>
            </a:gdLst>
            <a:ahLst/>
            <a:cxnLst>
              <a:cxn ang="0">
                <a:pos x="connsiteX0" y="connsiteY0"/>
              </a:cxn>
              <a:cxn ang="0">
                <a:pos x="connsiteX1" y="connsiteY1"/>
              </a:cxn>
              <a:cxn ang="0">
                <a:pos x="connsiteX2" y="connsiteY2"/>
              </a:cxn>
            </a:cxnLst>
            <a:rect l="l" t="t" r="r" b="b"/>
            <a:pathLst>
              <a:path w="4667533" h="2435418">
                <a:moveTo>
                  <a:pt x="0" y="0"/>
                </a:moveTo>
                <a:lnTo>
                  <a:pt x="4667533" y="0"/>
                </a:lnTo>
                <a:lnTo>
                  <a:pt x="2320137" y="2435418"/>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2097160" name="图片 18"/>
          <p:cNvPicPr>
            <a:picLocks noChangeAspect="1"/>
          </p:cNvPicPr>
          <p:nvPr/>
        </p:nvPicPr>
        <p:blipFill>
          <a:blip r:embed="rId1" cstate="print"/>
          <a:srcRect l="14030"/>
          <a:stretch>
            <a:fillRect/>
          </a:stretch>
        </p:blipFill>
        <p:spPr>
          <a:xfrm>
            <a:off x="8261446" y="2"/>
            <a:ext cx="3930554" cy="6857999"/>
          </a:xfrm>
          <a:custGeom>
            <a:avLst/>
            <a:gdLst>
              <a:gd name="connsiteX0" fmla="*/ 3518458 w 3930554"/>
              <a:gd name="connsiteY0" fmla="*/ 0 h 6857999"/>
              <a:gd name="connsiteX1" fmla="*/ 3930554 w 3930554"/>
              <a:gd name="connsiteY1" fmla="*/ 0 h 6857999"/>
              <a:gd name="connsiteX2" fmla="*/ 3930554 w 3930554"/>
              <a:gd name="connsiteY2" fmla="*/ 6857999 h 6857999"/>
              <a:gd name="connsiteX3" fmla="*/ 2756692 w 3930554"/>
              <a:gd name="connsiteY3" fmla="*/ 6857999 h 6857999"/>
              <a:gd name="connsiteX4" fmla="*/ 0 w 3930554"/>
              <a:gd name="connsiteY4" fmla="*/ 3845260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30554" h="6857999">
                <a:moveTo>
                  <a:pt x="3518458" y="0"/>
                </a:moveTo>
                <a:lnTo>
                  <a:pt x="3930554" y="0"/>
                </a:lnTo>
                <a:lnTo>
                  <a:pt x="3930554" y="6857999"/>
                </a:lnTo>
                <a:lnTo>
                  <a:pt x="2756692" y="6857999"/>
                </a:lnTo>
                <a:lnTo>
                  <a:pt x="0" y="3845260"/>
                </a:lnTo>
                <a:close/>
              </a:path>
            </a:pathLst>
          </a:custGeom>
        </p:spPr>
      </p:pic>
      <p:sp>
        <p:nvSpPr>
          <p:cNvPr id="1048785" name="等腰三角形 3"/>
          <p:cNvSpPr/>
          <p:nvPr/>
        </p:nvSpPr>
        <p:spPr>
          <a:xfrm flipV="1">
            <a:off x="6428097" y="0"/>
            <a:ext cx="5540990" cy="3070746"/>
          </a:xfrm>
          <a:prstGeom prst="triangle">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86"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51" name="直接连接符 29"/>
          <p:cNvCxnSpPr/>
          <p:nvPr/>
        </p:nvCxnSpPr>
        <p:spPr>
          <a:xfrm>
            <a:off x="3971498" y="0"/>
            <a:ext cx="3152633" cy="3274828"/>
          </a:xfrm>
          <a:prstGeom prst="line">
            <a:avLst/>
          </a:prstGeom>
          <a:ln w="12700">
            <a:solidFill>
              <a:srgbClr val="11758B"/>
            </a:solidFill>
          </a:ln>
        </p:spPr>
        <p:style>
          <a:lnRef idx="1">
            <a:schemeClr val="accent1"/>
          </a:lnRef>
          <a:fillRef idx="0">
            <a:schemeClr val="accent1"/>
          </a:fillRef>
          <a:effectRef idx="0">
            <a:schemeClr val="accent1"/>
          </a:effectRef>
          <a:fontRef idx="minor">
            <a:schemeClr val="tx1"/>
          </a:fontRef>
        </p:style>
      </p:cxnSp>
      <p:cxnSp>
        <p:nvCxnSpPr>
          <p:cNvPr id="3145752" name="直接连接符 30"/>
          <p:cNvCxnSpPr/>
          <p:nvPr/>
        </p:nvCxnSpPr>
        <p:spPr>
          <a:xfrm>
            <a:off x="6441743" y="1201002"/>
            <a:ext cx="3138985" cy="3316407"/>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cxnSp>
        <p:nvCxnSpPr>
          <p:cNvPr id="3145753"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787" name="文本框 42"/>
          <p:cNvSpPr txBox="1"/>
          <p:nvPr/>
        </p:nvSpPr>
        <p:spPr>
          <a:xfrm>
            <a:off x="1203173" y="3071088"/>
            <a:ext cx="4983480" cy="922020"/>
          </a:xfrm>
          <a:prstGeom prst="rect">
            <a:avLst/>
          </a:prstGeom>
          <a:noFill/>
        </p:spPr>
        <p:txBody>
          <a:bodyPr wrap="none" rtlCol="0">
            <a:spAutoFit/>
          </a:bodyPr>
          <a:p>
            <a:r>
              <a:rPr lang="zh-CN" altLang="en-US" sz="5400" dirty="0">
                <a:solidFill>
                  <a:schemeClr val="tx1">
                    <a:lumMod val="75000"/>
                    <a:lumOff val="25000"/>
                  </a:schemeClr>
                </a:solidFill>
                <a:latin typeface="黑体" panose="02010609060101010101" pitchFamily="49" charset="-122"/>
                <a:ea typeface="黑体" panose="02010609060101010101" pitchFamily="49" charset="-122"/>
              </a:rPr>
              <a:t>感谢您的观看！</a:t>
            </a:r>
            <a:endParaRPr lang="zh-CN" altLang="en-US" sz="5400" dirty="0">
              <a:solidFill>
                <a:schemeClr val="tx1">
                  <a:lumMod val="75000"/>
                  <a:lumOff val="25000"/>
                </a:schemeClr>
              </a:solidFill>
              <a:latin typeface="黑体" panose="02010609060101010101" pitchFamily="49" charset="-122"/>
              <a:ea typeface="黑体" panose="02010609060101010101" pitchFamily="49" charset="-122"/>
            </a:endParaRPr>
          </a:p>
        </p:txBody>
      </p:sp>
      <p:sp>
        <p:nvSpPr>
          <p:cNvPr id="1048788" name="文本框 43"/>
          <p:cNvSpPr txBox="1"/>
          <p:nvPr/>
        </p:nvSpPr>
        <p:spPr>
          <a:xfrm>
            <a:off x="5397311" y="4281302"/>
            <a:ext cx="2976880" cy="398780"/>
          </a:xfrm>
          <a:prstGeom prst="rect">
            <a:avLst/>
          </a:prstGeom>
          <a:noFill/>
        </p:spPr>
        <p:txBody>
          <a:bodyPr wrap="none" rtlCol="0">
            <a:spAutoFit/>
          </a:bodyPr>
          <a:p>
            <a:pPr algn="l"/>
            <a:r>
              <a:rPr lang="en-US" altLang="zh-CN" sz="2000" dirty="0" smtClean="0">
                <a:solidFill>
                  <a:schemeClr val="tx1">
                    <a:lumMod val="65000"/>
                    <a:lumOff val="35000"/>
                  </a:schemeClr>
                </a:solidFill>
                <a:latin typeface="黑体" panose="02010609060101010101" pitchFamily="49" charset="-122"/>
                <a:ea typeface="黑体" panose="02010609060101010101" pitchFamily="49" charset="-122"/>
              </a:rPr>
              <a:t>校（园）方综合保险业务</a:t>
            </a:r>
            <a:endParaRPr lang="en-US" altLang="zh-CN" sz="2000" dirty="0" smtClean="0">
              <a:solidFill>
                <a:schemeClr val="tx1">
                  <a:lumMod val="65000"/>
                  <a:lumOff val="35000"/>
                </a:schemeClr>
              </a:solidFill>
              <a:latin typeface="黑体" panose="02010609060101010101" pitchFamily="49" charset="-122"/>
              <a:ea typeface="黑体" panose="02010609060101010101" pitchFamily="49" charset="-122"/>
            </a:endParaRPr>
          </a:p>
        </p:txBody>
      </p:sp>
      <p:sp>
        <p:nvSpPr>
          <p:cNvPr id="1048791" name="矩形 46"/>
          <p:cNvSpPr/>
          <p:nvPr/>
        </p:nvSpPr>
        <p:spPr>
          <a:xfrm>
            <a:off x="1310005" y="4229735"/>
            <a:ext cx="4087495" cy="450215"/>
          </a:xfrm>
          <a:prstGeom prst="rect">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93" name="文本框 49"/>
          <p:cNvSpPr txBox="1"/>
          <p:nvPr/>
        </p:nvSpPr>
        <p:spPr>
          <a:xfrm>
            <a:off x="1310005" y="4229735"/>
            <a:ext cx="3992245" cy="368300"/>
          </a:xfrm>
          <a:prstGeom prst="rect">
            <a:avLst/>
          </a:prstGeom>
          <a:noFill/>
        </p:spPr>
        <p:txBody>
          <a:bodyPr wrap="square" rtlCol="0">
            <a:spAutoFit/>
          </a:bodyPr>
          <a:p>
            <a:r>
              <a:rPr lang="zh-CN" altLang="en-US" dirty="0" smtClean="0">
                <a:solidFill>
                  <a:schemeClr val="bg1"/>
                </a:solidFill>
                <a:latin typeface="黑体" panose="02010609060101010101" pitchFamily="49" charset="-122"/>
                <a:ea typeface="黑体" panose="02010609060101010101" pitchFamily="49" charset="-122"/>
              </a:rPr>
              <a:t>东方大地（武汉）保险经纪有限公司</a:t>
            </a:r>
            <a:endParaRPr lang="zh-CN" altLang="en-US" dirty="0" smtClean="0">
              <a:solidFill>
                <a:schemeClr val="bg1"/>
              </a:solidFill>
              <a:latin typeface="黑体" panose="02010609060101010101" pitchFamily="49" charset="-122"/>
              <a:ea typeface="黑体" panose="02010609060101010101" pitchFamily="49" charset="-122"/>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48787"/>
                                        </p:tgtEl>
                                        <p:attrNameLst>
                                          <p:attrName>style.visibility</p:attrName>
                                        </p:attrNameLst>
                                      </p:cBhvr>
                                      <p:to>
                                        <p:strVal val="visible"/>
                                      </p:to>
                                    </p:set>
                                    <p:animEffect transition="in" filter="wipe(down)">
                                      <p:cBhvr>
                                        <p:cTn id="7" dur="500"/>
                                        <p:tgtEl>
                                          <p:spTgt spid="10487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8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1" name=""/>
        <p:cNvGrpSpPr/>
        <p:nvPr/>
      </p:nvGrpSpPr>
      <p:grpSpPr>
        <a:xfrm>
          <a:off x="0" y="0"/>
          <a:ext cx="0" cy="0"/>
          <a:chOff x="0" y="0"/>
          <a:chExt cx="0" cy="0"/>
        </a:xfrm>
      </p:grpSpPr>
      <p:sp>
        <p:nvSpPr>
          <p:cNvPr id="1048620"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1"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35"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22"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3"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24" name="文本框 4"/>
          <p:cNvSpPr txBox="1"/>
          <p:nvPr/>
        </p:nvSpPr>
        <p:spPr>
          <a:xfrm>
            <a:off x="996287" y="382137"/>
            <a:ext cx="3840480" cy="460375"/>
          </a:xfrm>
          <a:prstGeom prst="rect">
            <a:avLst/>
          </a:prstGeom>
          <a:noFill/>
        </p:spPr>
        <p:txBody>
          <a:bodyPr wrap="none" rtlCol="0">
            <a:spAutoFit/>
          </a:bodyPr>
          <a:p>
            <a:pPr algn="l"/>
            <a:r>
              <a:rPr lang="zh-CN" altLang="en-US" sz="2400" dirty="0">
                <a:latin typeface="黑体" panose="02010609060101010101" pitchFamily="49" charset="-122"/>
                <a:ea typeface="黑体" panose="02010609060101010101" pitchFamily="49" charset="-122"/>
              </a:rPr>
              <a:t>校园保险工作的目的和意义</a:t>
            </a:r>
            <a:endParaRPr lang="zh-CN" altLang="en-US" sz="2400" dirty="0">
              <a:latin typeface="黑体" panose="02010609060101010101" pitchFamily="49" charset="-122"/>
              <a:ea typeface="黑体" panose="02010609060101010101" pitchFamily="49" charset="-122"/>
            </a:endParaRPr>
          </a:p>
        </p:txBody>
      </p:sp>
      <p:pic>
        <p:nvPicPr>
          <p:cNvPr id="2097154" name="图片 15"/>
          <p:cNvPicPr>
            <a:picLocks noChangeAspect="1"/>
          </p:cNvPicPr>
          <p:nvPr/>
        </p:nvPicPr>
        <p:blipFill>
          <a:blip r:embed="rId1" cstate="print"/>
          <a:srcRect l="10868" t="8337" r="48773" b="8236"/>
          <a:stretch>
            <a:fillRect/>
          </a:stretch>
        </p:blipFill>
        <p:spPr>
          <a:xfrm>
            <a:off x="1528549" y="1378424"/>
            <a:ext cx="3495891" cy="4817660"/>
          </a:xfrm>
          <a:custGeom>
            <a:avLst/>
            <a:gdLst>
              <a:gd name="connsiteX0" fmla="*/ 0 w 3862316"/>
              <a:gd name="connsiteY0" fmla="*/ 0 h 5322627"/>
              <a:gd name="connsiteX1" fmla="*/ 3862316 w 3862316"/>
              <a:gd name="connsiteY1" fmla="*/ 0 h 5322627"/>
              <a:gd name="connsiteX2" fmla="*/ 3862316 w 3862316"/>
              <a:gd name="connsiteY2" fmla="*/ 5322627 h 5322627"/>
              <a:gd name="connsiteX3" fmla="*/ 0 w 3862316"/>
              <a:gd name="connsiteY3" fmla="*/ 5322627 h 5322627"/>
            </a:gdLst>
            <a:ahLst/>
            <a:cxnLst>
              <a:cxn ang="0">
                <a:pos x="connsiteX0" y="connsiteY0"/>
              </a:cxn>
              <a:cxn ang="0">
                <a:pos x="connsiteX1" y="connsiteY1"/>
              </a:cxn>
              <a:cxn ang="0">
                <a:pos x="connsiteX2" y="connsiteY2"/>
              </a:cxn>
              <a:cxn ang="0">
                <a:pos x="connsiteX3" y="connsiteY3"/>
              </a:cxn>
            </a:cxnLst>
            <a:rect l="l" t="t" r="r" b="b"/>
            <a:pathLst>
              <a:path w="3862316" h="5322627">
                <a:moveTo>
                  <a:pt x="0" y="0"/>
                </a:moveTo>
                <a:lnTo>
                  <a:pt x="3862316" y="0"/>
                </a:lnTo>
                <a:lnTo>
                  <a:pt x="3862316" y="5322627"/>
                </a:lnTo>
                <a:lnTo>
                  <a:pt x="0" y="5322627"/>
                </a:lnTo>
                <a:close/>
              </a:path>
            </a:pathLst>
          </a:custGeom>
        </p:spPr>
      </p:pic>
      <p:cxnSp>
        <p:nvCxnSpPr>
          <p:cNvPr id="3145736" name="直接连接符 8"/>
          <p:cNvCxnSpPr/>
          <p:nvPr/>
        </p:nvCxnSpPr>
        <p:spPr>
          <a:xfrm>
            <a:off x="5213445" y="1364776"/>
            <a:ext cx="0" cy="4817660"/>
          </a:xfrm>
          <a:prstGeom prst="line">
            <a:avLst/>
          </a:prstGeom>
          <a:ln w="25400">
            <a:solidFill>
              <a:srgbClr val="11758B"/>
            </a:solidFill>
          </a:ln>
        </p:spPr>
        <p:style>
          <a:lnRef idx="1">
            <a:schemeClr val="accent1"/>
          </a:lnRef>
          <a:fillRef idx="0">
            <a:schemeClr val="accent1"/>
          </a:fillRef>
          <a:effectRef idx="0">
            <a:schemeClr val="accent1"/>
          </a:effectRef>
          <a:fontRef idx="minor">
            <a:schemeClr val="tx1"/>
          </a:fontRef>
        </p:style>
      </p:cxnSp>
      <p:sp>
        <p:nvSpPr>
          <p:cNvPr id="1048625" name="文本框 11"/>
          <p:cNvSpPr txBox="1"/>
          <p:nvPr/>
        </p:nvSpPr>
        <p:spPr>
          <a:xfrm>
            <a:off x="5704764" y="1774207"/>
            <a:ext cx="1198880" cy="583565"/>
          </a:xfrm>
          <a:prstGeom prst="rect">
            <a:avLst/>
          </a:prstGeom>
          <a:noFill/>
        </p:spPr>
        <p:txBody>
          <a:bodyPr wrap="none" rtlCol="0">
            <a:spAutoFit/>
          </a:bodyPr>
          <a:p>
            <a:r>
              <a:rPr lang="zh-CN" altLang="en-US" sz="3200" dirty="0" smtClean="0">
                <a:latin typeface="黑体" panose="02010609060101010101" pitchFamily="49" charset="-122"/>
                <a:ea typeface="黑体" panose="02010609060101010101" pitchFamily="49" charset="-122"/>
              </a:rPr>
              <a:t>前言</a:t>
            </a:r>
            <a:r>
              <a:rPr lang="en-US" altLang="zh-CN" sz="3200" dirty="0" smtClean="0">
                <a:latin typeface="黑体" panose="02010609060101010101" pitchFamily="49" charset="-122"/>
                <a:ea typeface="黑体" panose="02010609060101010101" pitchFamily="49" charset="-122"/>
              </a:rPr>
              <a:t>/</a:t>
            </a:r>
            <a:endParaRPr lang="zh-CN" altLang="en-US" sz="3200" dirty="0">
              <a:latin typeface="黑体" panose="02010609060101010101" pitchFamily="49" charset="-122"/>
              <a:ea typeface="黑体" panose="02010609060101010101" pitchFamily="49" charset="-122"/>
            </a:endParaRPr>
          </a:p>
        </p:txBody>
      </p:sp>
      <p:sp>
        <p:nvSpPr>
          <p:cNvPr id="1048626" name="矩形 21"/>
          <p:cNvSpPr/>
          <p:nvPr/>
        </p:nvSpPr>
        <p:spPr>
          <a:xfrm>
            <a:off x="5677468" y="2571550"/>
            <a:ext cx="5977720" cy="3415030"/>
          </a:xfrm>
          <a:prstGeom prst="rect">
            <a:avLst/>
          </a:prstGeom>
        </p:spPr>
        <p:txBody>
          <a:bodyPr wrap="square">
            <a:spAutoFit/>
          </a:bodyPr>
          <a:p>
            <a:r>
              <a:rPr lang="zh-CN" altLang="en-US" sz="2400" b="1" dirty="0">
                <a:solidFill>
                  <a:schemeClr val="tx1">
                    <a:lumMod val="50000"/>
                    <a:lumOff val="50000"/>
                  </a:schemeClr>
                </a:solidFill>
              </a:rPr>
              <a:t>东方大地保险经纪有限公司恩施分公司在恩施市教育局的支持下率先通过保险经纪公司来实施校园综合保险的模式。</a:t>
            </a:r>
            <a:endParaRPr lang="zh-CN" altLang="en-US" sz="2400" b="1" dirty="0">
              <a:solidFill>
                <a:schemeClr val="tx1">
                  <a:lumMod val="50000"/>
                  <a:lumOff val="50000"/>
                </a:schemeClr>
              </a:solidFill>
            </a:endParaRPr>
          </a:p>
          <a:p>
            <a:endParaRPr lang="zh-CN" altLang="en-US" sz="2400" b="1" dirty="0">
              <a:solidFill>
                <a:schemeClr val="tx1">
                  <a:lumMod val="50000"/>
                  <a:lumOff val="50000"/>
                </a:schemeClr>
              </a:solidFill>
            </a:endParaRPr>
          </a:p>
          <a:p>
            <a:r>
              <a:rPr lang="zh-CN" altLang="en-US" sz="2400" b="1" dirty="0">
                <a:solidFill>
                  <a:schemeClr val="tx1">
                    <a:lumMod val="50000"/>
                    <a:lumOff val="50000"/>
                  </a:schemeClr>
                </a:solidFill>
              </a:rPr>
              <a:t>通过了“恩施市教育局2022-2024年恩施市教育系统保险经纪服务采购项目”，三年以来，充分发挥保险经纪人的专业特长，取得了优异的成绩。</a:t>
            </a:r>
            <a:endParaRPr lang="zh-CN" altLang="en-US" sz="2400" b="1" dirty="0">
              <a:solidFill>
                <a:schemeClr val="tx1">
                  <a:lumMod val="50000"/>
                  <a:lumOff val="50000"/>
                </a:schemeClr>
              </a:solidFill>
            </a:endParaRPr>
          </a:p>
          <a:p>
            <a:endParaRPr lang="zh-CN" altLang="en-US" sz="2400" b="1" dirty="0">
              <a:solidFill>
                <a:schemeClr val="tx1">
                  <a:lumMod val="50000"/>
                  <a:lumOff val="50000"/>
                </a:schemeClr>
              </a:solidFil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48625"/>
                                        </p:tgtEl>
                                        <p:attrNameLst>
                                          <p:attrName>style.visibility</p:attrName>
                                        </p:attrNameLst>
                                      </p:cBhvr>
                                      <p:to>
                                        <p:strVal val="visible"/>
                                      </p:to>
                                    </p:set>
                                    <p:animEffect transition="in" filter="wipe(down)">
                                      <p:cBhvr>
                                        <p:cTn id="7" dur="500"/>
                                        <p:tgtEl>
                                          <p:spTgt spid="10486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48626"/>
                                        </p:tgtEl>
                                        <p:attrNameLst>
                                          <p:attrName>style.visibility</p:attrName>
                                        </p:attrNameLst>
                                      </p:cBhvr>
                                      <p:to>
                                        <p:strVal val="visible"/>
                                      </p:to>
                                    </p:set>
                                    <p:animEffect transition="in" filter="wipe(down)">
                                      <p:cBhvr>
                                        <p:cTn id="12" dur="500"/>
                                        <p:tgtEl>
                                          <p:spTgt spid="1048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25" grpId="0"/>
      <p:bldP spid="104862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2" name=""/>
        <p:cNvGrpSpPr/>
        <p:nvPr/>
      </p:nvGrpSpPr>
      <p:grpSpPr>
        <a:xfrm>
          <a:off x="0" y="0"/>
          <a:ext cx="0" cy="0"/>
          <a:chOff x="0" y="0"/>
          <a:chExt cx="0" cy="0"/>
        </a:xfrm>
      </p:grpSpPr>
      <p:sp>
        <p:nvSpPr>
          <p:cNvPr id="1048636"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37"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37"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38"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39"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40" name="文本框 4"/>
          <p:cNvSpPr txBox="1"/>
          <p:nvPr/>
        </p:nvSpPr>
        <p:spPr>
          <a:xfrm>
            <a:off x="996315" y="382270"/>
            <a:ext cx="3840480" cy="477520"/>
          </a:xfrm>
          <a:prstGeom prst="rect">
            <a:avLst/>
          </a:prstGeom>
          <a:noFill/>
        </p:spPr>
        <p:txBody>
          <a:bodyPr wrap="none" rtlCol="0">
            <a:noAutofit/>
          </a:bodyPr>
          <a:p>
            <a:pPr algn="l"/>
            <a:r>
              <a:rPr lang="zh-CN" altLang="en-US" sz="2400" dirty="0">
                <a:latin typeface="黑体" panose="02010609060101010101" pitchFamily="49" charset="-122"/>
                <a:ea typeface="黑体" panose="02010609060101010101" pitchFamily="49" charset="-122"/>
                <a:sym typeface="+mn-ea"/>
              </a:rPr>
              <a:t>校园保险工作的目的和意义</a:t>
            </a:r>
            <a:endParaRPr lang="zh-CN" altLang="en-US" sz="2400" dirty="0">
              <a:latin typeface="黑体" panose="02010609060101010101" pitchFamily="49" charset="-122"/>
              <a:ea typeface="黑体" panose="02010609060101010101" pitchFamily="49" charset="-122"/>
            </a:endParaRPr>
          </a:p>
          <a:p>
            <a:endParaRPr lang="zh-CN" altLang="en-US" sz="2400" dirty="0">
              <a:latin typeface="黑体" panose="02010609060101010101" pitchFamily="49" charset="-122"/>
              <a:ea typeface="黑体" panose="02010609060101010101" pitchFamily="49" charset="-122"/>
            </a:endParaRPr>
          </a:p>
        </p:txBody>
      </p:sp>
      <p:sp>
        <p:nvSpPr>
          <p:cNvPr id="1048641" name="矩形 2"/>
          <p:cNvSpPr/>
          <p:nvPr/>
        </p:nvSpPr>
        <p:spPr>
          <a:xfrm>
            <a:off x="1612265" y="1360805"/>
            <a:ext cx="8932545" cy="5102225"/>
          </a:xfrm>
          <a:prstGeom prst="rect">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457200" indent="457200" algn="l" fontAlgn="auto">
              <a:extLst>
                <a:ext uri="{35155182-B16C-46BC-9424-99874614C6A1}">
                  <wpsdc:marlchars xmlns:wpsdc="http://www.wps.cn/officeDocument/2017/drawingmlCustomData" val="200" checksum="2975741746"/>
                </a:ext>
              </a:extLst>
            </a:pPr>
            <a:r>
              <a:rPr lang="zh-CN" altLang="en-US" sz="2400"/>
              <a:t>校内平安是个永恒的话题。交通事故、楼道踩踏、食物中毒、溺水身亡……这些平安事故每天都在吞噬着“祖国的花朵” 。有人做过统计，光是由于校内内的平安事故而伤亡的学生，全国每天至少“削减一个教学班” !</a:t>
            </a:r>
            <a:endParaRPr lang="zh-CN" altLang="en-US" sz="2400"/>
          </a:p>
          <a:p>
            <a:pPr marL="457200" indent="457200" algn="l" fontAlgn="auto">
              <a:extLst>
                <a:ext uri="{35155182-B16C-46BC-9424-99874614C6A1}">
                  <wpsdc:marlchars xmlns:wpsdc="http://www.wps.cn/officeDocument/2017/drawingmlCustomData" val="200" checksum="2975741746"/>
                </a:ext>
              </a:extLst>
            </a:pPr>
            <a:r>
              <a:rPr lang="zh-CN" altLang="en-US" sz="2400"/>
              <a:t>学近几年有关校内的中毒事务、踩踏事务、暴力事务、交通平安事务屡见报端，而且每年的平安数字呈上升趋势。教化部、公安部等单位对北京、天津、上海等10个省市的调查显示，目前全国每年约有万名中小学生非正常死亡，平均每天约有40名学生非正常死亡。全国校内平安形势也不容乐观。</a:t>
            </a:r>
            <a:endParaRPr lang="zh-CN" altLang="en-US" sz="2400"/>
          </a:p>
        </p:txBody>
      </p:sp>
      <p:cxnSp>
        <p:nvCxnSpPr>
          <p:cNvPr id="3145738" name="直接连接符 6"/>
          <p:cNvCxnSpPr/>
          <p:nvPr/>
        </p:nvCxnSpPr>
        <p:spPr>
          <a:xfrm>
            <a:off x="5104262" y="1856096"/>
            <a:ext cx="0" cy="1037230"/>
          </a:xfrm>
          <a:prstGeom prst="line">
            <a:avLst/>
          </a:prstGeom>
          <a:ln w="25400">
            <a:solidFill>
              <a:srgbClr val="11758B"/>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2" name=""/>
        <p:cNvGrpSpPr/>
        <p:nvPr/>
      </p:nvGrpSpPr>
      <p:grpSpPr>
        <a:xfrm>
          <a:off x="0" y="0"/>
          <a:ext cx="0" cy="0"/>
          <a:chOff x="0" y="0"/>
          <a:chExt cx="0" cy="0"/>
        </a:xfrm>
      </p:grpSpPr>
      <p:sp>
        <p:nvSpPr>
          <p:cNvPr id="1048636"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37"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37"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38"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39"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40" name="文本框 4"/>
          <p:cNvSpPr txBox="1"/>
          <p:nvPr/>
        </p:nvSpPr>
        <p:spPr>
          <a:xfrm>
            <a:off x="996315" y="382270"/>
            <a:ext cx="3840480" cy="477520"/>
          </a:xfrm>
          <a:prstGeom prst="rect">
            <a:avLst/>
          </a:prstGeom>
          <a:noFill/>
        </p:spPr>
        <p:txBody>
          <a:bodyPr wrap="none" rtlCol="0">
            <a:noAutofit/>
          </a:bodyPr>
          <a:p>
            <a:pPr algn="l"/>
            <a:r>
              <a:rPr lang="zh-CN" altLang="en-US" sz="2400" dirty="0">
                <a:latin typeface="黑体" panose="02010609060101010101" pitchFamily="49" charset="-122"/>
                <a:ea typeface="黑体" panose="02010609060101010101" pitchFamily="49" charset="-122"/>
                <a:sym typeface="+mn-ea"/>
              </a:rPr>
              <a:t>校园保险工作的目的和意义</a:t>
            </a:r>
            <a:endParaRPr lang="zh-CN" altLang="en-US" sz="2400" dirty="0">
              <a:latin typeface="黑体" panose="02010609060101010101" pitchFamily="49" charset="-122"/>
              <a:ea typeface="黑体" panose="02010609060101010101" pitchFamily="49" charset="-122"/>
            </a:endParaRPr>
          </a:p>
          <a:p>
            <a:endParaRPr lang="zh-CN" altLang="en-US" sz="2400" dirty="0">
              <a:latin typeface="黑体" panose="02010609060101010101" pitchFamily="49" charset="-122"/>
              <a:ea typeface="黑体" panose="02010609060101010101" pitchFamily="49" charset="-122"/>
            </a:endParaRPr>
          </a:p>
        </p:txBody>
      </p:sp>
      <p:sp>
        <p:nvSpPr>
          <p:cNvPr id="1048641" name="矩形 2"/>
          <p:cNvSpPr/>
          <p:nvPr>
            <p:custDataLst>
              <p:tags r:id="rId1"/>
            </p:custDataLst>
          </p:nvPr>
        </p:nvSpPr>
        <p:spPr>
          <a:xfrm>
            <a:off x="1679575" y="1118870"/>
            <a:ext cx="3430905" cy="5450840"/>
          </a:xfrm>
          <a:prstGeom prst="rect">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457200" indent="457200" algn="l" fontAlgn="auto">
              <a:extLst>
                <a:ext uri="{35155182-B16C-46BC-9424-99874614C6A1}">
                  <wpsdc:marlchars xmlns:wpsdc="http://www.wps.cn/officeDocument/2017/drawingmlCustomData" val="200" checksum="2975741746"/>
                </a:ext>
              </a:extLst>
            </a:pPr>
            <a:endParaRPr lang="zh-CN" altLang="en-US" sz="3200"/>
          </a:p>
        </p:txBody>
      </p:sp>
      <p:sp>
        <p:nvSpPr>
          <p:cNvPr id="1048642" name="矩形 8"/>
          <p:cNvSpPr/>
          <p:nvPr>
            <p:custDataLst>
              <p:tags r:id="rId2"/>
            </p:custDataLst>
          </p:nvPr>
        </p:nvSpPr>
        <p:spPr>
          <a:xfrm>
            <a:off x="6899910" y="1118870"/>
            <a:ext cx="3458210" cy="5450840"/>
          </a:xfrm>
          <a:prstGeom prst="rect">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457200" indent="457200" algn="l" fontAlgn="auto">
              <a:extLst>
                <a:ext uri="{35155182-B16C-46BC-9424-99874614C6A1}">
                  <wpsdc:marlchars xmlns:wpsdc="http://www.wps.cn/officeDocument/2017/drawingmlCustomData" val="200" checksum="2975741746"/>
                </a:ext>
              </a:extLst>
            </a:pPr>
            <a:endParaRPr lang="zh-CN" altLang="en-US" sz="2400">
              <a:sym typeface="+mn-ea"/>
            </a:endParaRPr>
          </a:p>
        </p:txBody>
      </p:sp>
      <p:cxnSp>
        <p:nvCxnSpPr>
          <p:cNvPr id="3145739" name="直接连接符 11"/>
          <p:cNvCxnSpPr/>
          <p:nvPr>
            <p:custDataLst>
              <p:tags r:id="rId3"/>
            </p:custDataLst>
          </p:nvPr>
        </p:nvCxnSpPr>
        <p:spPr>
          <a:xfrm>
            <a:off x="10358059" y="1816735"/>
            <a:ext cx="0" cy="1030607"/>
          </a:xfrm>
          <a:prstGeom prst="line">
            <a:avLst/>
          </a:prstGeom>
          <a:ln w="25400">
            <a:solidFill>
              <a:srgbClr val="11758B"/>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310005" y="1118870"/>
            <a:ext cx="3867150" cy="4805680"/>
          </a:xfrm>
          <a:prstGeom prst="rect">
            <a:avLst/>
          </a:prstGeom>
        </p:spPr>
        <p:txBody>
          <a:bodyPr>
            <a:noAutofit/>
            <a:extLst>
              <a:ext uri="{4A0BC546-FE56-4ADE-93B0-CB8AF2F6F144}">
                <wpsdc:textFrameExt xmlns:wpsdc="http://www.wps.cn/officeDocument/2022/drawingmlCustomData" type="text"/>
              </a:ext>
            </a:extLst>
          </a:bodyPr>
          <a:p>
            <a:pPr marL="457200" indent="457200" algn="l" fontAlgn="auto">
              <a:lnSpc>
                <a:spcPct val="150000"/>
              </a:lnSpc>
              <a:extLst>
                <a:ext uri="{35155182-B16C-46BC-9424-99874614C6A1}">
                  <wpsdc:marlchars xmlns:wpsdc="http://www.wps.cn/officeDocument/2017/drawingmlCustomData" val="200" checksum="2975741746"/>
                </a:ext>
              </a:extLst>
            </a:pPr>
            <a:r>
              <a:rPr lang="zh-CN" altLang="en-US" sz="2000">
                <a:solidFill>
                  <a:schemeClr val="lt1"/>
                </a:solidFill>
                <a:sym typeface="+mn-ea"/>
              </a:rPr>
              <a:t>青少年（含幼儿园）校园安全问题是重大的民生问题，关系学生身心健康和生命安全，关系社会和谐稳定。</a:t>
            </a:r>
            <a:endParaRPr lang="zh-CN" altLang="en-US" sz="2000">
              <a:solidFill>
                <a:schemeClr val="lt1"/>
              </a:solidFill>
              <a:sym typeface="+mn-ea"/>
            </a:endParaRPr>
          </a:p>
          <a:p>
            <a:pPr marL="457200" indent="457200" algn="l" fontAlgn="auto">
              <a:lnSpc>
                <a:spcPct val="150000"/>
              </a:lnSpc>
              <a:extLst>
                <a:ext uri="{35155182-B16C-46BC-9424-99874614C6A1}">
                  <wpsdc:marlchars xmlns:wpsdc="http://www.wps.cn/officeDocument/2017/drawingmlCustomData" val="200" checksum="2975741746"/>
                </a:ext>
              </a:extLst>
            </a:pPr>
            <a:r>
              <a:rPr lang="zh-CN" altLang="en-US" sz="2000">
                <a:solidFill>
                  <a:schemeClr val="lt1"/>
                </a:solidFill>
                <a:sym typeface="+mn-ea"/>
              </a:rPr>
              <a:t>为了更好的保障学生校园安全工作，充分发挥商业保险风险控制和风险分担作用，引入保险风险管理专业性强的保险经纪公司，助力风险防范和风险控制，保障社会和谐和稳定。</a:t>
            </a:r>
            <a:endParaRPr lang="zh-CN" altLang="en-US" sz="2000">
              <a:solidFill>
                <a:schemeClr val="lt1"/>
              </a:solidFill>
              <a:latin typeface="Arial" panose="020B0604020202020204" pitchFamily="34" charset="0"/>
              <a:ea typeface="微软雅黑" panose="020B0503020204020204" charset="-122"/>
              <a:sym typeface="+mn-ea"/>
            </a:endParaRPr>
          </a:p>
        </p:txBody>
      </p:sp>
      <p:sp>
        <p:nvSpPr>
          <p:cNvPr id="2" name="文本框 1"/>
          <p:cNvSpPr txBox="1"/>
          <p:nvPr/>
        </p:nvSpPr>
        <p:spPr>
          <a:xfrm>
            <a:off x="6847840" y="1489075"/>
            <a:ext cx="3260090" cy="3677285"/>
          </a:xfrm>
          <a:prstGeom prst="rect">
            <a:avLst/>
          </a:prstGeom>
        </p:spPr>
        <p:txBody>
          <a:bodyPr>
            <a:noAutofit/>
            <a:extLst>
              <a:ext uri="{4A0BC546-FE56-4ADE-93B0-CB8AF2F6F144}">
                <wpsdc:textFrameExt xmlns:wpsdc="http://www.wps.cn/officeDocument/2022/drawingmlCustomData" type="text"/>
              </a:ext>
            </a:extLst>
          </a:bodyPr>
          <a:p>
            <a:pPr marL="457200" indent="457200" algn="l">
              <a:extLst>
                <a:ext uri="{35155182-B16C-46BC-9424-99874614C6A1}">
                  <wpsdc:marlchars xmlns:wpsdc="http://www.wps.cn/officeDocument/2017/drawingmlCustomData" val="200" checksum="2975741746"/>
                </a:ext>
              </a:extLst>
            </a:pPr>
            <a:endParaRPr lang="zh-CN" altLang="en-US" sz="2400">
              <a:solidFill>
                <a:schemeClr val="tx1"/>
              </a:solidFill>
              <a:sym typeface="+mn-ea"/>
            </a:endParaRPr>
          </a:p>
          <a:p>
            <a:pPr marL="0" lvl="0" indent="457200" algn="l">
              <a:buNone/>
            </a:pPr>
            <a:r>
              <a:rPr lang="en-US" altLang="zh-CN" sz="2400">
                <a:solidFill>
                  <a:schemeClr val="tx1"/>
                </a:solidFill>
                <a:sym typeface="+mn-ea"/>
              </a:rPr>
              <a:t>     </a:t>
            </a:r>
            <a:r>
              <a:rPr lang="zh-CN" altLang="en-US" sz="2400">
                <a:solidFill>
                  <a:schemeClr val="tx1"/>
                </a:solidFill>
                <a:sym typeface="+mn-ea"/>
              </a:rPr>
              <a:t>总体目标</a:t>
            </a:r>
            <a:endParaRPr lang="zh-CN" altLang="en-US" sz="2400">
              <a:solidFill>
                <a:schemeClr val="tx1"/>
              </a:solidFill>
              <a:sym typeface="+mn-ea"/>
            </a:endParaRPr>
          </a:p>
          <a:p>
            <a:pPr marL="0" lvl="0" indent="457200" algn="l">
              <a:buNone/>
            </a:pPr>
            <a:endParaRPr lang="zh-CN" altLang="en-US" sz="2400">
              <a:solidFill>
                <a:schemeClr val="tx1"/>
              </a:solidFill>
              <a:sym typeface="+mn-ea"/>
            </a:endParaRPr>
          </a:p>
          <a:p>
            <a:pPr marL="0" lvl="0" indent="457200" algn="l">
              <a:buNone/>
            </a:pPr>
            <a:r>
              <a:rPr lang="zh-CN" altLang="en-US" sz="2400">
                <a:solidFill>
                  <a:schemeClr val="tx1"/>
                </a:solidFill>
                <a:sym typeface="+mn-ea"/>
              </a:rPr>
              <a:t>为更多地区的校园安全建设提供专业的风险管理服务，为当地的社会和谐做一定的贡献！</a:t>
            </a:r>
            <a:endParaRPr lang="zh-CN" altLang="en-US" sz="2400">
              <a:solidFill>
                <a:schemeClr val="tx1"/>
              </a:solidFill>
              <a:sym typeface="+mn-ea"/>
            </a:endParaRPr>
          </a:p>
        </p:txBody>
      </p:sp>
    </p:spTree>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2" name=""/>
        <p:cNvGrpSpPr/>
        <p:nvPr/>
      </p:nvGrpSpPr>
      <p:grpSpPr>
        <a:xfrm>
          <a:off x="0" y="0"/>
          <a:ext cx="0" cy="0"/>
          <a:chOff x="0" y="0"/>
          <a:chExt cx="0" cy="0"/>
        </a:xfrm>
      </p:grpSpPr>
      <p:sp>
        <p:nvSpPr>
          <p:cNvPr id="1048636"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37"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37"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38"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39"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40" name="文本框 4"/>
          <p:cNvSpPr txBox="1"/>
          <p:nvPr/>
        </p:nvSpPr>
        <p:spPr>
          <a:xfrm>
            <a:off x="996315" y="382270"/>
            <a:ext cx="9048115" cy="477520"/>
          </a:xfrm>
          <a:prstGeom prst="rect">
            <a:avLst/>
          </a:prstGeom>
          <a:noFill/>
        </p:spPr>
        <p:txBody>
          <a:bodyPr wrap="none" rtlCol="0">
            <a:noAutofit/>
          </a:bodyPr>
          <a:p>
            <a:r>
              <a:rPr lang="zh-CN" sz="2400" dirty="0">
                <a:latin typeface="黑体" panose="02010609060101010101" pitchFamily="49" charset="-122"/>
                <a:ea typeface="黑体" panose="02010609060101010101" pitchFamily="49" charset="-122"/>
                <a:sym typeface="+mn-ea"/>
              </a:rPr>
              <a:t>成果展示</a:t>
            </a:r>
            <a:endParaRPr lang="zh-CN" sz="2400" dirty="0">
              <a:latin typeface="黑体" panose="02010609060101010101" pitchFamily="49" charset="-122"/>
              <a:ea typeface="黑体" panose="02010609060101010101" pitchFamily="49" charset="-122"/>
            </a:endParaRPr>
          </a:p>
        </p:txBody>
      </p:sp>
      <p:sp>
        <p:nvSpPr>
          <p:cNvPr id="3" name="文本框 2"/>
          <p:cNvSpPr txBox="1"/>
          <p:nvPr/>
        </p:nvSpPr>
        <p:spPr>
          <a:xfrm>
            <a:off x="1473200" y="1142365"/>
            <a:ext cx="8642350" cy="4831080"/>
          </a:xfrm>
          <a:prstGeom prst="rect">
            <a:avLst/>
          </a:prstGeom>
          <a:noFill/>
        </p:spPr>
        <p:txBody>
          <a:bodyPr wrap="square" rtlCol="0" anchor="t">
            <a:spAutoFit/>
          </a:bodyPr>
          <a:p>
            <a:pPr indent="457200" algn="l" fontAlgn="auto">
              <a:lnSpc>
                <a:spcPct val="150000"/>
              </a:lnSpc>
              <a:spcBef>
                <a:spcPts val="600"/>
              </a:spcBef>
              <a:spcAft>
                <a:spcPts val="600"/>
              </a:spcAft>
            </a:pPr>
            <a:r>
              <a:rPr sz="2400">
                <a:sym typeface="+mn-ea"/>
              </a:rPr>
              <a:t>2021年，全市共计有139465名学生参加了校园方责任保险，财政拨款的保费为225.32万元。其中公立学校参保学生94557人，私立学校参保学生40939人；在校学生参保率为100%；</a:t>
            </a:r>
            <a:endParaRPr sz="2400"/>
          </a:p>
          <a:p>
            <a:pPr indent="457200" algn="l" fontAlgn="auto">
              <a:lnSpc>
                <a:spcPct val="150000"/>
              </a:lnSpc>
              <a:spcBef>
                <a:spcPts val="600"/>
              </a:spcBef>
              <a:spcAft>
                <a:spcPts val="600"/>
              </a:spcAft>
            </a:pPr>
            <a:r>
              <a:rPr sz="2400">
                <a:sym typeface="+mn-ea"/>
              </a:rPr>
              <a:t>2022年,全市共计有115985名学生参加了校园方责任保险,共收取保费218万元（其中财政拨款的保费为156万元），参保人数占全市在校学生117651人的98.58%。</a:t>
            </a:r>
            <a:endParaRPr sz="2400"/>
          </a:p>
          <a:p>
            <a:pPr indent="457200" algn="l" fontAlgn="auto">
              <a:lnSpc>
                <a:spcPct val="150000"/>
              </a:lnSpc>
              <a:spcBef>
                <a:spcPts val="600"/>
              </a:spcBef>
              <a:spcAft>
                <a:spcPts val="600"/>
              </a:spcAft>
            </a:pPr>
            <a:r>
              <a:rPr sz="2400">
                <a:sym typeface="+mn-ea"/>
              </a:rPr>
              <a:t>2023年，全市共计有117836名在校学生参加了校园方责任保险，截至2024年元月18日，总校责保费预计为356万</a:t>
            </a:r>
            <a:r>
              <a:rPr lang="en-US" sz="2400">
                <a:sym typeface="+mn-ea"/>
              </a:rPr>
              <a:t>.</a:t>
            </a:r>
            <a:endParaRPr lang="en-US" altLang="en-US" sz="2400">
              <a:sym typeface="+mn-ea"/>
            </a:endParaRPr>
          </a:p>
        </p:txBody>
      </p:sp>
    </p:spTree>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2" name=""/>
        <p:cNvGrpSpPr/>
        <p:nvPr/>
      </p:nvGrpSpPr>
      <p:grpSpPr>
        <a:xfrm>
          <a:off x="0" y="0"/>
          <a:ext cx="0" cy="0"/>
          <a:chOff x="0" y="0"/>
          <a:chExt cx="0" cy="0"/>
        </a:xfrm>
      </p:grpSpPr>
      <p:sp>
        <p:nvSpPr>
          <p:cNvPr id="1048636"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37"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37"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38"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39"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40" name="文本框 4"/>
          <p:cNvSpPr txBox="1"/>
          <p:nvPr/>
        </p:nvSpPr>
        <p:spPr>
          <a:xfrm>
            <a:off x="996315" y="382270"/>
            <a:ext cx="9048115" cy="477520"/>
          </a:xfrm>
          <a:prstGeom prst="rect">
            <a:avLst/>
          </a:prstGeom>
          <a:noFill/>
        </p:spPr>
        <p:txBody>
          <a:bodyPr wrap="none" rtlCol="0">
            <a:noAutofit/>
          </a:bodyPr>
          <a:p>
            <a:r>
              <a:rPr lang="zh-CN" sz="2400" dirty="0">
                <a:latin typeface="黑体" panose="02010609060101010101" pitchFamily="49" charset="-122"/>
                <a:ea typeface="黑体" panose="02010609060101010101" pitchFamily="49" charset="-122"/>
                <a:sym typeface="+mn-ea"/>
              </a:rPr>
              <a:t>成果展示</a:t>
            </a:r>
            <a:endParaRPr lang="zh-CN" sz="2400" dirty="0">
              <a:latin typeface="黑体" panose="02010609060101010101" pitchFamily="49" charset="-122"/>
              <a:ea typeface="黑体" panose="02010609060101010101" pitchFamily="49" charset="-122"/>
            </a:endParaRPr>
          </a:p>
        </p:txBody>
      </p:sp>
      <p:sp>
        <p:nvSpPr>
          <p:cNvPr id="1048641" name="矩形 2"/>
          <p:cNvSpPr/>
          <p:nvPr/>
        </p:nvSpPr>
        <p:spPr>
          <a:xfrm>
            <a:off x="516890" y="1059815"/>
            <a:ext cx="11158855" cy="5502275"/>
          </a:xfrm>
          <a:prstGeom prst="rect">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457200" indent="457200" algn="l" fontAlgn="auto">
              <a:extLst>
                <a:ext uri="{35155182-B16C-46BC-9424-99874614C6A1}">
                  <wpsdc:marlchars xmlns:wpsdc="http://www.wps.cn/officeDocument/2017/drawingmlCustomData" val="200" checksum="2975741746"/>
                </a:ext>
              </a:extLst>
            </a:pPr>
            <a:endParaRPr lang="zh-CN" altLang="en-US" sz="2400"/>
          </a:p>
        </p:txBody>
      </p:sp>
      <p:cxnSp>
        <p:nvCxnSpPr>
          <p:cNvPr id="3145738" name="直接连接符 6"/>
          <p:cNvCxnSpPr/>
          <p:nvPr/>
        </p:nvCxnSpPr>
        <p:spPr>
          <a:xfrm>
            <a:off x="5104262" y="1856096"/>
            <a:ext cx="0" cy="1037230"/>
          </a:xfrm>
          <a:prstGeom prst="line">
            <a:avLst/>
          </a:prstGeom>
          <a:ln w="25400">
            <a:solidFill>
              <a:srgbClr val="11758B"/>
            </a:solidFill>
          </a:ln>
        </p:spPr>
        <p:style>
          <a:lnRef idx="1">
            <a:schemeClr val="accent1"/>
          </a:lnRef>
          <a:fillRef idx="0">
            <a:schemeClr val="accent1"/>
          </a:fillRef>
          <a:effectRef idx="0">
            <a:schemeClr val="accent1"/>
          </a:effectRef>
          <a:fontRef idx="minor">
            <a:schemeClr val="tx1"/>
          </a:fontRef>
        </p:style>
      </p:cxnSp>
      <p:pic>
        <p:nvPicPr>
          <p:cNvPr id="2" name="图片 1" descr="295873a16ca2559edd5e51aef05ebde"/>
          <p:cNvPicPr>
            <a:picLocks noChangeAspect="1"/>
          </p:cNvPicPr>
          <p:nvPr/>
        </p:nvPicPr>
        <p:blipFill>
          <a:blip r:embed="rId1"/>
          <a:stretch>
            <a:fillRect/>
          </a:stretch>
        </p:blipFill>
        <p:spPr>
          <a:xfrm>
            <a:off x="832485" y="1337310"/>
            <a:ext cx="10749915" cy="4947285"/>
          </a:xfrm>
          <a:prstGeom prst="rect">
            <a:avLst/>
          </a:prstGeom>
        </p:spPr>
      </p:pic>
    </p:spTree>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92000"/>
          </a:schemeClr>
        </a:solidFill>
        <a:effectLst/>
      </p:bgPr>
    </p:bg>
    <p:spTree>
      <p:nvGrpSpPr>
        <p:cNvPr id="32" name=""/>
        <p:cNvGrpSpPr/>
        <p:nvPr/>
      </p:nvGrpSpPr>
      <p:grpSpPr>
        <a:xfrm>
          <a:off x="0" y="0"/>
          <a:ext cx="0" cy="0"/>
          <a:chOff x="0" y="0"/>
          <a:chExt cx="0" cy="0"/>
        </a:xfrm>
      </p:grpSpPr>
      <p:sp>
        <p:nvSpPr>
          <p:cNvPr id="1048636" name="矩形 1"/>
          <p:cNvSpPr/>
          <p:nvPr/>
        </p:nvSpPr>
        <p:spPr>
          <a:xfrm>
            <a:off x="10454185" y="368489"/>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37" name="等腰三角形 27"/>
          <p:cNvSpPr/>
          <p:nvPr/>
        </p:nvSpPr>
        <p:spPr>
          <a:xfrm>
            <a:off x="0" y="5459104"/>
            <a:ext cx="1310185" cy="1398896"/>
          </a:xfrm>
          <a:prstGeom prst="triangle">
            <a:avLst>
              <a:gd name="adj" fmla="val 0"/>
            </a:avLst>
          </a:prstGeom>
          <a:solidFill>
            <a:srgbClr val="FDB3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3145737" name="直接连接符 41"/>
          <p:cNvCxnSpPr/>
          <p:nvPr/>
        </p:nvCxnSpPr>
        <p:spPr>
          <a:xfrm>
            <a:off x="0" y="5166311"/>
            <a:ext cx="905947" cy="941061"/>
          </a:xfrm>
          <a:prstGeom prst="line">
            <a:avLst/>
          </a:prstGeom>
          <a:ln w="12700">
            <a:solidFill>
              <a:srgbClr val="FDB36D"/>
            </a:solidFill>
          </a:ln>
        </p:spPr>
        <p:style>
          <a:lnRef idx="1">
            <a:schemeClr val="accent1"/>
          </a:lnRef>
          <a:fillRef idx="0">
            <a:schemeClr val="accent1"/>
          </a:fillRef>
          <a:effectRef idx="0">
            <a:schemeClr val="accent1"/>
          </a:effectRef>
          <a:fontRef idx="minor">
            <a:schemeClr val="tx1"/>
          </a:fontRef>
        </p:style>
      </p:cxnSp>
      <p:sp>
        <p:nvSpPr>
          <p:cNvPr id="1048638" name="矩形 1"/>
          <p:cNvSpPr/>
          <p:nvPr/>
        </p:nvSpPr>
        <p:spPr>
          <a:xfrm>
            <a:off x="10454184" y="0"/>
            <a:ext cx="1737815" cy="1625065"/>
          </a:xfrm>
          <a:custGeom>
            <a:avLst/>
            <a:gdLst>
              <a:gd name="connsiteX0" fmla="*/ 0 w 3293660"/>
              <a:gd name="connsiteY0" fmla="*/ 0 h 2620370"/>
              <a:gd name="connsiteX1" fmla="*/ 3293660 w 3293660"/>
              <a:gd name="connsiteY1" fmla="*/ 0 h 2620370"/>
              <a:gd name="connsiteX2" fmla="*/ 3293660 w 3293660"/>
              <a:gd name="connsiteY2" fmla="*/ 2620370 h 2620370"/>
              <a:gd name="connsiteX3" fmla="*/ 0 w 3293660"/>
              <a:gd name="connsiteY3" fmla="*/ 2620370 h 2620370"/>
              <a:gd name="connsiteX4" fmla="*/ 0 w 3293660"/>
              <a:gd name="connsiteY4" fmla="*/ 0 h 2620370"/>
              <a:gd name="connsiteX0-1" fmla="*/ 0 w 3293660"/>
              <a:gd name="connsiteY0-2" fmla="*/ 0 h 2620370"/>
              <a:gd name="connsiteX1-3" fmla="*/ 3293660 w 3293660"/>
              <a:gd name="connsiteY1-4" fmla="*/ 0 h 2620370"/>
              <a:gd name="connsiteX2-5" fmla="*/ 3293660 w 3293660"/>
              <a:gd name="connsiteY2-6" fmla="*/ 2620370 h 2620370"/>
              <a:gd name="connsiteX3-7" fmla="*/ 0 w 3293660"/>
              <a:gd name="connsiteY3-8" fmla="*/ 0 h 2620370"/>
            </a:gdLst>
            <a:ahLst/>
            <a:cxnLst>
              <a:cxn ang="0">
                <a:pos x="connsiteX0-1" y="connsiteY0-2"/>
              </a:cxn>
              <a:cxn ang="0">
                <a:pos x="connsiteX1-3" y="connsiteY1-4"/>
              </a:cxn>
              <a:cxn ang="0">
                <a:pos x="connsiteX2-5" y="connsiteY2-6"/>
              </a:cxn>
              <a:cxn ang="0">
                <a:pos x="connsiteX3-7" y="connsiteY3-8"/>
              </a:cxn>
            </a:cxnLst>
            <a:rect l="l" t="t" r="r" b="b"/>
            <a:pathLst>
              <a:path w="3293660" h="2620370">
                <a:moveTo>
                  <a:pt x="0" y="0"/>
                </a:moveTo>
                <a:lnTo>
                  <a:pt x="3293660" y="0"/>
                </a:lnTo>
                <a:lnTo>
                  <a:pt x="3293660" y="2620370"/>
                </a:lnTo>
                <a:lnTo>
                  <a:pt x="0" y="0"/>
                </a:lnTo>
                <a:close/>
              </a:path>
            </a:pathLst>
          </a:cu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39" name="五边形 3"/>
          <p:cNvSpPr/>
          <p:nvPr/>
        </p:nvSpPr>
        <p:spPr>
          <a:xfrm>
            <a:off x="0" y="409433"/>
            <a:ext cx="832513" cy="450376"/>
          </a:xfrm>
          <a:prstGeom prst="homePlate">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40" name="文本框 4"/>
          <p:cNvSpPr txBox="1"/>
          <p:nvPr/>
        </p:nvSpPr>
        <p:spPr>
          <a:xfrm>
            <a:off x="996315" y="382270"/>
            <a:ext cx="9048115" cy="477520"/>
          </a:xfrm>
          <a:prstGeom prst="rect">
            <a:avLst/>
          </a:prstGeom>
          <a:noFill/>
        </p:spPr>
        <p:txBody>
          <a:bodyPr wrap="none" rtlCol="0">
            <a:noAutofit/>
          </a:bodyPr>
          <a:p>
            <a:r>
              <a:rPr lang="zh-CN" sz="2400" dirty="0">
                <a:latin typeface="黑体" panose="02010609060101010101" pitchFamily="49" charset="-122"/>
                <a:ea typeface="黑体" panose="02010609060101010101" pitchFamily="49" charset="-122"/>
                <a:sym typeface="+mn-ea"/>
              </a:rPr>
              <a:t>成果展示</a:t>
            </a:r>
            <a:endParaRPr lang="zh-CN" sz="2400" dirty="0">
              <a:latin typeface="黑体" panose="02010609060101010101" pitchFamily="49" charset="-122"/>
              <a:ea typeface="黑体" panose="02010609060101010101" pitchFamily="49" charset="-122"/>
            </a:endParaRPr>
          </a:p>
        </p:txBody>
      </p:sp>
      <p:sp>
        <p:nvSpPr>
          <p:cNvPr id="1048641" name="矩形 2"/>
          <p:cNvSpPr/>
          <p:nvPr/>
        </p:nvSpPr>
        <p:spPr>
          <a:xfrm>
            <a:off x="516890" y="1059815"/>
            <a:ext cx="11158855" cy="5502275"/>
          </a:xfrm>
          <a:prstGeom prst="rect">
            <a:avLst/>
          </a:prstGeom>
          <a:solidFill>
            <a:srgbClr val="117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457200" indent="457200" algn="l" fontAlgn="auto">
              <a:extLst>
                <a:ext uri="{35155182-B16C-46BC-9424-99874614C6A1}">
                  <wpsdc:marlchars xmlns:wpsdc="http://www.wps.cn/officeDocument/2017/drawingmlCustomData" val="200" checksum="2975741746"/>
                </a:ext>
              </a:extLst>
            </a:pPr>
            <a:endParaRPr lang="zh-CN" altLang="en-US" sz="2400"/>
          </a:p>
        </p:txBody>
      </p:sp>
      <p:cxnSp>
        <p:nvCxnSpPr>
          <p:cNvPr id="3145738" name="直接连接符 6"/>
          <p:cNvCxnSpPr/>
          <p:nvPr/>
        </p:nvCxnSpPr>
        <p:spPr>
          <a:xfrm>
            <a:off x="5104262" y="1856096"/>
            <a:ext cx="0" cy="1037230"/>
          </a:xfrm>
          <a:prstGeom prst="line">
            <a:avLst/>
          </a:prstGeom>
          <a:ln w="25400">
            <a:solidFill>
              <a:srgbClr val="11758B"/>
            </a:solidFill>
          </a:ln>
        </p:spPr>
        <p:style>
          <a:lnRef idx="1">
            <a:schemeClr val="accent1"/>
          </a:lnRef>
          <a:fillRef idx="0">
            <a:schemeClr val="accent1"/>
          </a:fillRef>
          <a:effectRef idx="0">
            <a:schemeClr val="accent1"/>
          </a:effectRef>
          <a:fontRef idx="minor">
            <a:schemeClr val="tx1"/>
          </a:fontRef>
        </p:style>
      </p:cxnSp>
      <p:pic>
        <p:nvPicPr>
          <p:cNvPr id="3" name="图片 2" descr="73c55c23bde376866d8234ca0636f3d"/>
          <p:cNvPicPr>
            <a:picLocks noChangeAspect="1"/>
          </p:cNvPicPr>
          <p:nvPr/>
        </p:nvPicPr>
        <p:blipFill>
          <a:blip r:embed="rId1"/>
          <a:stretch>
            <a:fillRect/>
          </a:stretch>
        </p:blipFill>
        <p:spPr>
          <a:xfrm>
            <a:off x="735965" y="1477010"/>
            <a:ext cx="10723245" cy="4721860"/>
          </a:xfrm>
          <a:prstGeom prst="rect">
            <a:avLst/>
          </a:prstGeom>
        </p:spPr>
      </p:pic>
    </p:spTree>
  </p:cSld>
  <p:clrMapOvr>
    <a:masterClrMapping/>
  </p:clrMapOvr>
  <p:transition spd="slow">
    <p:wipe/>
  </p:transition>
  <p:timing>
    <p:tnLst>
      <p:par>
        <p:cTn id="1" dur="indefinite" restart="never" nodeType="tmRoot"/>
      </p:par>
    </p:tnLst>
  </p:timing>
</p:sld>
</file>

<file path=ppt/tags/tag1.xml><?xml version="1.0" encoding="utf-8"?>
<p:tagLst xmlns:p="http://schemas.openxmlformats.org/presentationml/2006/main">
  <p:tag name="KSO_WM_DIAGRAM_VIRTUALLY_FRAME" val="{&quot;height&quot;:321.0886614173229,&quot;left&quot;:197.77244094488188,&quot;top&quot;:193.03803149606298,&quot;width&quot;:524.7283464566929}"/>
</p:tagLst>
</file>

<file path=ppt/tags/tag10.xml><?xml version="1.0" encoding="utf-8"?>
<p:tagLst xmlns:p="http://schemas.openxmlformats.org/presentationml/2006/main">
  <p:tag name="KSO_WM_DIAGRAM_VIRTUALLY_FRAME" val="{&quot;height&quot;:320.2386614173229,&quot;left&quot;:80.37244094488189,&quot;top&quot;:118.43803149606299,&quot;width&quot;:524.7283464566929}"/>
</p:tagLst>
</file>

<file path=ppt/tags/tag11.xml><?xml version="1.0" encoding="utf-8"?>
<p:tagLst xmlns:p="http://schemas.openxmlformats.org/presentationml/2006/main">
  <p:tag name="KSO_WM_DIAGRAM_VIRTUALLY_FRAME" val="{&quot;height&quot;:320.2386614173229,&quot;left&quot;:80.37244094488189,&quot;top&quot;:118.43803149606299,&quot;width&quot;:524.7283464566929}"/>
</p:tagLst>
</file>

<file path=ppt/tags/tag12.xml><?xml version="1.0" encoding="utf-8"?>
<p:tagLst xmlns:p="http://schemas.openxmlformats.org/presentationml/2006/main">
  <p:tag name="KSO_WM_DIAGRAM_VIRTUALLY_FRAME" val="{&quot;height&quot;:320.2386614173229,&quot;left&quot;:80.37244094488189,&quot;top&quot;:118.43803149606299,&quot;width&quot;:524.7283464566929}"/>
</p:tagLst>
</file>

<file path=ppt/tags/tag13.xml><?xml version="1.0" encoding="utf-8"?>
<p:tagLst xmlns:p="http://schemas.openxmlformats.org/presentationml/2006/main">
  <p:tag name="KSO_WM_DIAGRAM_VIRTUALLY_FRAME" val="{&quot;height&quot;:449.6,&quot;left&quot;:130.05,&quot;top&quot;:67.7,&quot;width&quot;:687.75}"/>
</p:tagLst>
</file>

<file path=ppt/tags/tag14.xml><?xml version="1.0" encoding="utf-8"?>
<p:tagLst xmlns:p="http://schemas.openxmlformats.org/presentationml/2006/main">
  <p:tag name="KSO_WM_DIAGRAM_VIRTUALLY_FRAME" val="{&quot;height&quot;:449.6,&quot;left&quot;:130.05,&quot;top&quot;:67.7,&quot;width&quot;:687.75}"/>
</p:tagLst>
</file>

<file path=ppt/tags/tag15.xml><?xml version="1.0" encoding="utf-8"?>
<p:tagLst xmlns:p="http://schemas.openxmlformats.org/presentationml/2006/main">
  <p:tag name="KSO_WM_DIAGRAM_VIRTUALLY_FRAME" val="{&quot;height&quot;:449.6,&quot;left&quot;:130.05,&quot;top&quot;:67.7,&quot;width&quot;:687.75}"/>
</p:tagLst>
</file>

<file path=ppt/tags/tag16.xml><?xml version="1.0" encoding="utf-8"?>
<p:tagLst xmlns:p="http://schemas.openxmlformats.org/presentationml/2006/main">
  <p:tag name="TABLE_ENDDRAG_ORIGIN_RECT" val="409*400"/>
  <p:tag name="TABLE_ENDDRAG_RECT" val="57*119*409*400"/>
</p:tagLst>
</file>

<file path=ppt/tags/tag17.xml><?xml version="1.0" encoding="utf-8"?>
<p:tagLst xmlns:p="http://schemas.openxmlformats.org/presentationml/2006/main">
  <p:tag name="TABLE_ENDDRAG_ORIGIN_RECT" val="409*237"/>
  <p:tag name="TABLE_ENDDRAG_RECT" val="57*119*409*237"/>
</p:tagLst>
</file>

<file path=ppt/tags/tag18.xml><?xml version="1.0" encoding="utf-8"?>
<p:tagLst xmlns:p="http://schemas.openxmlformats.org/presentationml/2006/main">
  <p:tag name="TABLE_ENDDRAG_ORIGIN_RECT" val="790*295"/>
  <p:tag name="TABLE_ENDDRAG_RECT" val="88*240*790*295"/>
</p:tagLst>
</file>

<file path=ppt/tags/tag19.xml><?xml version="1.0" encoding="utf-8"?>
<p:tagLst xmlns:p="http://schemas.openxmlformats.org/presentationml/2006/main">
  <p:tag name="TABLE_ENDDRAG_ORIGIN_RECT" val="836*200"/>
  <p:tag name="TABLE_ENDDRAG_RECT" val="81*324*836*200"/>
</p:tagLst>
</file>

<file path=ppt/tags/tag2.xml><?xml version="1.0" encoding="utf-8"?>
<p:tagLst xmlns:p="http://schemas.openxmlformats.org/presentationml/2006/main">
  <p:tag name="KSO_WM_DIAGRAM_VIRTUALLY_FRAME" val="{&quot;height&quot;:320.2386614173229,&quot;left&quot;:80.37244094488189,&quot;top&quot;:118.43803149606299,&quot;width&quot;:524.7283464566929}"/>
</p:tagLst>
</file>

<file path=ppt/tags/tag20.xml><?xml version="1.0" encoding="utf-8"?>
<p:tagLst xmlns:p="http://schemas.openxmlformats.org/presentationml/2006/main">
  <p:tag name="commondata" val="eyJjb3VudCI6MjQsImhkaWQiOiI5M2QyYTgxMzRmYmFhM2Q0MzVmMzBiNDYzODQwOTI5NCIsInVzZXJDb3VudCI6Nn0="/>
</p:tagLst>
</file>

<file path=ppt/tags/tag3.xml><?xml version="1.0" encoding="utf-8"?>
<p:tagLst xmlns:p="http://schemas.openxmlformats.org/presentationml/2006/main">
  <p:tag name="KSO_WM_DIAGRAM_VIRTUALLY_FRAME" val="{&quot;height&quot;:320.2386614173229,&quot;left&quot;:80.37244094488189,&quot;top&quot;:118.43803149606299,&quot;width&quot;:524.7283464566929}"/>
</p:tagLst>
</file>

<file path=ppt/tags/tag4.xml><?xml version="1.0" encoding="utf-8"?>
<p:tagLst xmlns:p="http://schemas.openxmlformats.org/presentationml/2006/main">
  <p:tag name="KSO_WM_DIAGRAM_VIRTUALLY_FRAME" val="{&quot;height&quot;:320.2386614173229,&quot;left&quot;:80.37244094488189,&quot;top&quot;:118.43803149606299,&quot;width&quot;:524.7283464566929}"/>
</p:tagLst>
</file>

<file path=ppt/tags/tag5.xml><?xml version="1.0" encoding="utf-8"?>
<p:tagLst xmlns:p="http://schemas.openxmlformats.org/presentationml/2006/main">
  <p:tag name="KSO_WM_DIAGRAM_VIRTUALLY_FRAME" val="{&quot;height&quot;:320.2386614173229,&quot;left&quot;:80.37244094488189,&quot;top&quot;:118.43803149606299,&quot;width&quot;:524.7283464566929}"/>
</p:tagLst>
</file>

<file path=ppt/tags/tag6.xml><?xml version="1.0" encoding="utf-8"?>
<p:tagLst xmlns:p="http://schemas.openxmlformats.org/presentationml/2006/main">
  <p:tag name="KSO_WM_DIAGRAM_VIRTUALLY_FRAME" val="{&quot;height&quot;:320.2386614173229,&quot;left&quot;:80.37244094488189,&quot;top&quot;:118.43803149606299,&quot;width&quot;:524.7283464566929}"/>
</p:tagLst>
</file>

<file path=ppt/tags/tag7.xml><?xml version="1.0" encoding="utf-8"?>
<p:tagLst xmlns:p="http://schemas.openxmlformats.org/presentationml/2006/main">
  <p:tag name="KSO_WM_DIAGRAM_VIRTUALLY_FRAME" val="{&quot;height&quot;:320.2386614173229,&quot;left&quot;:80.37244094488189,&quot;top&quot;:118.43803149606299,&quot;width&quot;:524.7283464566929}"/>
</p:tagLst>
</file>

<file path=ppt/tags/tag8.xml><?xml version="1.0" encoding="utf-8"?>
<p:tagLst xmlns:p="http://schemas.openxmlformats.org/presentationml/2006/main">
  <p:tag name="KSO_WM_DIAGRAM_VIRTUALLY_FRAME" val="{&quot;height&quot;:320.2386614173229,&quot;left&quot;:80.37244094488189,&quot;top&quot;:118.43803149606299,&quot;width&quot;:524.7283464566929}"/>
</p:tagLst>
</file>

<file path=ppt/tags/tag9.xml><?xml version="1.0" encoding="utf-8"?>
<p:tagLst xmlns:p="http://schemas.openxmlformats.org/presentationml/2006/main">
  <p:tag name="KSO_WM_DIAGRAM_VIRTUALLY_FRAME" val="{&quot;height&quot;:320.2386614173229,&quot;left&quot;:80.37244094488189,&quot;top&quot;:118.43803149606299,&quot;width&quot;:524.728346456692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H Sarabun PSK"/>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H Sarabun PSK"/>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6885</Words>
  <Application>WPS 演示</Application>
  <PresentationFormat/>
  <Paragraphs>487</Paragraphs>
  <Slides>34</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34</vt:i4>
      </vt:variant>
    </vt:vector>
  </HeadingPairs>
  <TitlesOfParts>
    <vt:vector size="49" baseType="lpstr">
      <vt:lpstr>Arial</vt:lpstr>
      <vt:lpstr>宋体</vt:lpstr>
      <vt:lpstr>Wingdings</vt:lpstr>
      <vt:lpstr>黑体</vt:lpstr>
      <vt:lpstr>微软雅黑</vt:lpstr>
      <vt:lpstr>Calibri</vt:lpstr>
      <vt:lpstr>Arial Unicode MS</vt:lpstr>
      <vt:lpstr>Calibri Light</vt:lpstr>
      <vt:lpstr>Gill Sans</vt:lpstr>
      <vt:lpstr>仿宋_GB2312</vt:lpstr>
      <vt:lpstr>仿宋</vt:lpstr>
      <vt:lpstr>Times New Roman</vt:lpstr>
      <vt:lpstr>幼圆</vt:lpstr>
      <vt:lpstr>Gill Sans MT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尹 欢</dc:creator>
  <cp:lastModifiedBy>Ironman曼曼</cp:lastModifiedBy>
  <cp:revision>28</cp:revision>
  <dcterms:created xsi:type="dcterms:W3CDTF">2024-02-29T10:00:00Z</dcterms:created>
  <dcterms:modified xsi:type="dcterms:W3CDTF">2024-03-05T08:26:36Z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2052-12.1.0.16388</vt:lpwstr>
  </property>
  <property fmtid="{D5CDD505-2E9C-101B-9397-08002B2CF9AE}" pid="3" name="KSOTemplateUUID">
    <vt:lpwstr>v1.0_mb_zkpU0Zxjl8wzkhg5aSFT9w==</vt:lpwstr>
  </property>
  <property fmtid="{D5CDD505-2E9C-101B-9397-08002B2CF9AE}" pid="4" name="ICV">
    <vt:lpwstr>63B1BDCB38E149E887934C64F4E0F419_13</vt:lpwstr>
  </property>
</Properties>
</file>