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3"/>
  </p:sldMasterIdLst>
  <p:notesMasterIdLst>
    <p:notesMasterId r:id="rId18"/>
  </p:notesMasterIdLst>
  <p:sldIdLst>
    <p:sldId id="256" r:id="rId4"/>
    <p:sldId id="257" r:id="rId5"/>
    <p:sldId id="286" r:id="rId6"/>
    <p:sldId id="304" r:id="rId7"/>
    <p:sldId id="307" r:id="rId8"/>
    <p:sldId id="305" r:id="rId9"/>
    <p:sldId id="306" r:id="rId10"/>
    <p:sldId id="303" r:id="rId11"/>
    <p:sldId id="287" r:id="rId12"/>
    <p:sldId id="288" r:id="rId13"/>
    <p:sldId id="290" r:id="rId14"/>
    <p:sldId id="299" r:id="rId15"/>
    <p:sldId id="308" r:id="rId16"/>
    <p:sldId id="319" r:id="rId17"/>
    <p:sldId id="326" r:id="rId19"/>
    <p:sldId id="321" r:id="rId20"/>
    <p:sldId id="322" r:id="rId21"/>
    <p:sldId id="323" r:id="rId22"/>
    <p:sldId id="324" r:id="rId23"/>
    <p:sldId id="325" r:id="rId24"/>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2" userDrawn="1">
          <p15:clr>
            <a:srgbClr val="A4A3A4"/>
          </p15:clr>
        </p15:guide>
        <p15:guide id="2" pos="3901"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872" autoAdjust="0"/>
    <p:restoredTop sz="94660"/>
  </p:normalViewPr>
  <p:slideViewPr>
    <p:cSldViewPr snapToGrid="0" showGuides="1">
      <p:cViewPr varScale="1">
        <p:scale>
          <a:sx n="90" d="100"/>
          <a:sy n="90" d="100"/>
        </p:scale>
        <p:origin x="510" y="90"/>
      </p:cViewPr>
      <p:guideLst>
        <p:guide orient="horz" pos="2152"/>
        <p:guide pos="390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gs" Target="tags/tag119.xml"/><Relationship Id="rId28" Type="http://schemas.openxmlformats.org/officeDocument/2006/relationships/commentAuthors" Target="commentAuthors.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notesMaster" Target="notesMasters/notesMaster1.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50295A-D548-463D-A0FB-7869A4CA002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9F0AFC-48CF-49C0-954B-6A141C32AE0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142B6578-AAF6-4D63-A545-F6C311EB50A4}"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2CCA8F1-65B7-4168-9E5A-D348FEC2CD71}"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wrap="square" lIns="0" tIns="0" rIns="0" bIns="0">
            <a:normAutofit/>
          </a:bodyPr>
          <a:lstStyle>
            <a:lvl1pPr algn="ctr" fontAlgn="base">
              <a:defRPr sz="3200">
                <a:solidFill>
                  <a:schemeClr val="tx1"/>
                </a:solidFill>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a:xfrm>
            <a:off x="612000" y="6314400"/>
            <a:ext cx="2700000" cy="316800"/>
          </a:xfrm>
        </p:spPr>
        <p:txBody>
          <a:bodyPr wrap="square">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8877600" y="6314400"/>
            <a:ext cx="2700000" cy="316800"/>
          </a:xfrm>
        </p:spPr>
        <p:txBody>
          <a:bodyPr wrap="square">
            <a:normAutofit/>
          </a:bodyPr>
          <a:lstStyle/>
          <a:p>
            <a:fld id="{49AE70B2-8BF9-45C0-BB95-33D1B9D3A854}" type="slidenum">
              <a:rPr lang="zh-CN" altLang="en-US" smtClean="0"/>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版式">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a:lstStyle>
            <a:lvl1pPr algn="ctr">
              <a:defRPr sz="3200">
                <a:solidFill>
                  <a:srgbClr val="333333"/>
                </a:solidFill>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13" name="Rounded Rectangle 12"/>
          <p:cNvSpPr/>
          <p:nvPr userDrawn="1"/>
        </p:nvSpPr>
        <p:spPr>
          <a:xfrm>
            <a:off x="0" y="463101"/>
            <a:ext cx="142875" cy="416822"/>
          </a:xfrm>
          <a:prstGeom prst="roundRect">
            <a:avLst>
              <a:gd name="adj" fmla="val 0"/>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solidFill>
            </a:endParaRPr>
          </a:p>
        </p:txBody>
      </p:sp>
      <p:sp>
        <p:nvSpPr>
          <p:cNvPr id="7" name="Text Placeholder 10"/>
          <p:cNvSpPr>
            <a:spLocks noGrp="1"/>
          </p:cNvSpPr>
          <p:nvPr>
            <p:ph type="body" sz="quarter" idx="13"/>
          </p:nvPr>
        </p:nvSpPr>
        <p:spPr>
          <a:xfrm>
            <a:off x="252193" y="463101"/>
            <a:ext cx="3817473" cy="416822"/>
          </a:xfrm>
        </p:spPr>
        <p:txBody>
          <a:bodyPr lIns="0" tIns="0" rIns="0" bIns="0" anchor="ctr" anchorCtr="0">
            <a:noAutofit/>
          </a:bodyPr>
          <a:lstStyle>
            <a:lvl1pPr marL="0" indent="0">
              <a:buNone/>
              <a:defRPr sz="20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lvl="0"/>
            <a:endParaRPr lang="id-ID" dirty="0"/>
          </a:p>
        </p:txBody>
      </p:sp>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fld>
            <a:endParaRPr lang="en-US" dirty="0">
              <a:solidFill>
                <a:prstClr val="white">
                  <a:lumMod val="50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fld>
            <a:endParaRPr lang="en-US" dirty="0">
              <a:solidFill>
                <a:prstClr val="white">
                  <a:lumMod val="50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image" Target="../media/image1.jpeg"/><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Raleway" panose="020B0003030101060003" pitchFamily="34" charset="0"/>
              </a:defRPr>
            </a:lvl1pPr>
          </a:lstStyle>
          <a:p>
            <a:pPr>
              <a:defRPr/>
            </a:pPr>
            <a:fld id="{FCEE2C88-6C8F-484D-AF69-578F576B1F44}" type="slidenum">
              <a:rPr lang="en-US" smtClean="0">
                <a:solidFill>
                  <a:prstClr val="black">
                    <a:tint val="75000"/>
                  </a:prstClr>
                </a:solidFill>
              </a:rPr>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9" Type="http://schemas.openxmlformats.org/officeDocument/2006/relationships/tags" Target="../tags/tag82.xml"/><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6" Type="http://schemas.openxmlformats.org/officeDocument/2006/relationships/slideLayout" Target="../slideLayouts/slideLayout3.xml"/><Relationship Id="rId15" Type="http://schemas.openxmlformats.org/officeDocument/2006/relationships/tags" Target="../tags/tag88.xml"/><Relationship Id="rId14" Type="http://schemas.openxmlformats.org/officeDocument/2006/relationships/tags" Target="../tags/tag87.xml"/><Relationship Id="rId13" Type="http://schemas.openxmlformats.org/officeDocument/2006/relationships/tags" Target="../tags/tag86.xml"/><Relationship Id="rId12" Type="http://schemas.openxmlformats.org/officeDocument/2006/relationships/tags" Target="../tags/tag85.xml"/><Relationship Id="rId11" Type="http://schemas.openxmlformats.org/officeDocument/2006/relationships/tags" Target="../tags/tag84.xml"/><Relationship Id="rId10" Type="http://schemas.openxmlformats.org/officeDocument/2006/relationships/tags" Target="../tags/tag83.xml"/><Relationship Id="rId1" Type="http://schemas.openxmlformats.org/officeDocument/2006/relationships/tags" Target="../tags/tag74.xml"/></Relationships>
</file>

<file path=ppt/slides/_rels/slide11.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6" Type="http://schemas.openxmlformats.org/officeDocument/2006/relationships/slideLayout" Target="../slideLayouts/slideLayout3.xml"/><Relationship Id="rId15" Type="http://schemas.openxmlformats.org/officeDocument/2006/relationships/tags" Target="../tags/tag103.xml"/><Relationship Id="rId14" Type="http://schemas.openxmlformats.org/officeDocument/2006/relationships/tags" Target="../tags/tag102.xml"/><Relationship Id="rId13" Type="http://schemas.openxmlformats.org/officeDocument/2006/relationships/tags" Target="../tags/tag101.xml"/><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tags" Target="../tags/tag8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4.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3.xml"/><Relationship Id="rId2" Type="http://schemas.openxmlformats.org/officeDocument/2006/relationships/tags" Target="../tags/tag106.xml"/><Relationship Id="rId1" Type="http://schemas.openxmlformats.org/officeDocument/2006/relationships/tags" Target="../tags/tag105.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3.xml"/><Relationship Id="rId2" Type="http://schemas.openxmlformats.org/officeDocument/2006/relationships/tags" Target="../tags/tag108.xml"/><Relationship Id="rId1" Type="http://schemas.openxmlformats.org/officeDocument/2006/relationships/tags" Target="../tags/tag107.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3.xml"/><Relationship Id="rId2" Type="http://schemas.openxmlformats.org/officeDocument/2006/relationships/tags" Target="../tags/tag110.xml"/><Relationship Id="rId1" Type="http://schemas.openxmlformats.org/officeDocument/2006/relationships/tags" Target="../tags/tag109.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3.xml"/><Relationship Id="rId2" Type="http://schemas.openxmlformats.org/officeDocument/2006/relationships/tags" Target="../tags/tag112.xml"/><Relationship Id="rId1" Type="http://schemas.openxmlformats.org/officeDocument/2006/relationships/tags" Target="../tags/tag111.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3.xml"/><Relationship Id="rId2" Type="http://schemas.openxmlformats.org/officeDocument/2006/relationships/tags" Target="../tags/tag114.xml"/><Relationship Id="rId1" Type="http://schemas.openxmlformats.org/officeDocument/2006/relationships/tags" Target="../tags/tag113.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3.xml"/><Relationship Id="rId2" Type="http://schemas.openxmlformats.org/officeDocument/2006/relationships/tags" Target="../tags/tag116.xml"/><Relationship Id="rId1" Type="http://schemas.openxmlformats.org/officeDocument/2006/relationships/tags" Target="../tags/tag115.xml"/></Relationships>
</file>

<file path=ppt/slides/_rels/slide2.xml.rels><?xml version="1.0" encoding="UTF-8" standalone="yes"?>
<Relationships xmlns="http://schemas.openxmlformats.org/package/2006/relationships"><Relationship Id="rId9" Type="http://schemas.openxmlformats.org/officeDocument/2006/relationships/tags" Target="../tags/tag17.xml"/><Relationship Id="rId8" Type="http://schemas.openxmlformats.org/officeDocument/2006/relationships/tags" Target="../tags/tag16.xml"/><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9" Type="http://schemas.openxmlformats.org/officeDocument/2006/relationships/slideLayout" Target="../slideLayouts/slideLayout2.xml"/><Relationship Id="rId48" Type="http://schemas.openxmlformats.org/officeDocument/2006/relationships/tags" Target="../tags/tag56.xml"/><Relationship Id="rId47" Type="http://schemas.openxmlformats.org/officeDocument/2006/relationships/tags" Target="../tags/tag55.xml"/><Relationship Id="rId46" Type="http://schemas.openxmlformats.org/officeDocument/2006/relationships/tags" Target="../tags/tag54.xml"/><Relationship Id="rId45" Type="http://schemas.openxmlformats.org/officeDocument/2006/relationships/tags" Target="../tags/tag53.xml"/><Relationship Id="rId44" Type="http://schemas.openxmlformats.org/officeDocument/2006/relationships/tags" Target="../tags/tag52.xml"/><Relationship Id="rId43" Type="http://schemas.openxmlformats.org/officeDocument/2006/relationships/tags" Target="../tags/tag51.xml"/><Relationship Id="rId42" Type="http://schemas.openxmlformats.org/officeDocument/2006/relationships/tags" Target="../tags/tag50.xml"/><Relationship Id="rId41" Type="http://schemas.openxmlformats.org/officeDocument/2006/relationships/tags" Target="../tags/tag49.xml"/><Relationship Id="rId40" Type="http://schemas.openxmlformats.org/officeDocument/2006/relationships/tags" Target="../tags/tag48.xml"/><Relationship Id="rId4" Type="http://schemas.openxmlformats.org/officeDocument/2006/relationships/tags" Target="../tags/tag12.xml"/><Relationship Id="rId39" Type="http://schemas.openxmlformats.org/officeDocument/2006/relationships/tags" Target="../tags/tag47.xml"/><Relationship Id="rId38" Type="http://schemas.openxmlformats.org/officeDocument/2006/relationships/tags" Target="../tags/tag46.xml"/><Relationship Id="rId37" Type="http://schemas.openxmlformats.org/officeDocument/2006/relationships/tags" Target="../tags/tag45.xml"/><Relationship Id="rId36" Type="http://schemas.openxmlformats.org/officeDocument/2006/relationships/tags" Target="../tags/tag44.xml"/><Relationship Id="rId35" Type="http://schemas.openxmlformats.org/officeDocument/2006/relationships/tags" Target="../tags/tag43.xml"/><Relationship Id="rId34" Type="http://schemas.openxmlformats.org/officeDocument/2006/relationships/tags" Target="../tags/tag42.xml"/><Relationship Id="rId33" Type="http://schemas.openxmlformats.org/officeDocument/2006/relationships/tags" Target="../tags/tag41.xml"/><Relationship Id="rId32" Type="http://schemas.openxmlformats.org/officeDocument/2006/relationships/tags" Target="../tags/tag40.xml"/><Relationship Id="rId31" Type="http://schemas.openxmlformats.org/officeDocument/2006/relationships/tags" Target="../tags/tag39.xml"/><Relationship Id="rId30" Type="http://schemas.openxmlformats.org/officeDocument/2006/relationships/tags" Target="../tags/tag38.xml"/><Relationship Id="rId3" Type="http://schemas.openxmlformats.org/officeDocument/2006/relationships/tags" Target="../tags/tag11.xml"/><Relationship Id="rId29" Type="http://schemas.openxmlformats.org/officeDocument/2006/relationships/tags" Target="../tags/tag37.xml"/><Relationship Id="rId28" Type="http://schemas.openxmlformats.org/officeDocument/2006/relationships/tags" Target="../tags/tag36.xml"/><Relationship Id="rId27" Type="http://schemas.openxmlformats.org/officeDocument/2006/relationships/tags" Target="../tags/tag35.xml"/><Relationship Id="rId26" Type="http://schemas.openxmlformats.org/officeDocument/2006/relationships/tags" Target="../tags/tag34.xml"/><Relationship Id="rId25" Type="http://schemas.openxmlformats.org/officeDocument/2006/relationships/tags" Target="../tags/tag33.xml"/><Relationship Id="rId24" Type="http://schemas.openxmlformats.org/officeDocument/2006/relationships/tags" Target="../tags/tag32.xml"/><Relationship Id="rId23" Type="http://schemas.openxmlformats.org/officeDocument/2006/relationships/tags" Target="../tags/tag31.xml"/><Relationship Id="rId22" Type="http://schemas.openxmlformats.org/officeDocument/2006/relationships/tags" Target="../tags/tag30.xml"/><Relationship Id="rId21" Type="http://schemas.openxmlformats.org/officeDocument/2006/relationships/tags" Target="../tags/tag29.xml"/><Relationship Id="rId20" Type="http://schemas.openxmlformats.org/officeDocument/2006/relationships/tags" Target="../tags/tag28.xml"/><Relationship Id="rId2" Type="http://schemas.openxmlformats.org/officeDocument/2006/relationships/tags" Target="../tags/tag10.xml"/><Relationship Id="rId19" Type="http://schemas.openxmlformats.org/officeDocument/2006/relationships/tags" Target="../tags/tag27.xml"/><Relationship Id="rId18" Type="http://schemas.openxmlformats.org/officeDocument/2006/relationships/tags" Target="../tags/tag26.xml"/><Relationship Id="rId17" Type="http://schemas.openxmlformats.org/officeDocument/2006/relationships/tags" Target="../tags/tag25.xml"/><Relationship Id="rId16" Type="http://schemas.openxmlformats.org/officeDocument/2006/relationships/tags" Target="../tags/tag24.xml"/><Relationship Id="rId15" Type="http://schemas.openxmlformats.org/officeDocument/2006/relationships/tags" Target="../tags/tag23.xml"/><Relationship Id="rId14" Type="http://schemas.openxmlformats.org/officeDocument/2006/relationships/tags" Target="../tags/tag22.xml"/><Relationship Id="rId13" Type="http://schemas.openxmlformats.org/officeDocument/2006/relationships/tags" Target="../tags/tag21.xml"/><Relationship Id="rId12" Type="http://schemas.openxmlformats.org/officeDocument/2006/relationships/tags" Target="../tags/tag20.xml"/><Relationship Id="rId11" Type="http://schemas.openxmlformats.org/officeDocument/2006/relationships/tags" Target="../tags/tag19.xml"/><Relationship Id="rId10" Type="http://schemas.openxmlformats.org/officeDocument/2006/relationships/tags" Target="../tags/tag18.xml"/><Relationship Id="rId1" Type="http://schemas.openxmlformats.org/officeDocument/2006/relationships/tags" Target="../tags/tag9.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3.xml"/><Relationship Id="rId2" Type="http://schemas.openxmlformats.org/officeDocument/2006/relationships/tags" Target="../tags/tag118.xml"/><Relationship Id="rId1" Type="http://schemas.openxmlformats.org/officeDocument/2006/relationships/tags" Target="../tags/tag1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8.xml"/><Relationship Id="rId1" Type="http://schemas.openxmlformats.org/officeDocument/2006/relationships/tags" Target="../tags/tag5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tags" Target="../tags/tag66.xml"/><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6" Type="http://schemas.openxmlformats.org/officeDocument/2006/relationships/slideLayout" Target="../slideLayouts/slideLayout3.xml"/><Relationship Id="rId15" Type="http://schemas.openxmlformats.org/officeDocument/2006/relationships/tags" Target="../tags/tag73.xml"/><Relationship Id="rId14" Type="http://schemas.openxmlformats.org/officeDocument/2006/relationships/tags" Target="../tags/tag72.xml"/><Relationship Id="rId13" Type="http://schemas.openxmlformats.org/officeDocument/2006/relationships/tags" Target="../tags/tag71.xml"/><Relationship Id="rId12" Type="http://schemas.openxmlformats.org/officeDocument/2006/relationships/tags" Target="../tags/tag70.xml"/><Relationship Id="rId11" Type="http://schemas.openxmlformats.org/officeDocument/2006/relationships/tags" Target="../tags/tag69.xml"/><Relationship Id="rId10" Type="http://schemas.openxmlformats.org/officeDocument/2006/relationships/tags" Target="../tags/tag68.xml"/><Relationship Id="rId1" Type="http://schemas.openxmlformats.org/officeDocument/2006/relationships/tags" Target="../tags/tag5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8"/>
          <p:cNvSpPr txBox="1"/>
          <p:nvPr/>
        </p:nvSpPr>
        <p:spPr>
          <a:xfrm>
            <a:off x="3502660" y="1998345"/>
            <a:ext cx="5665470" cy="1076325"/>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r>
              <a:rPr kumimoji="1" lang="zh-CN" altLang="en-US" sz="5400" b="1" i="0" u="none" strike="noStrike" kern="1200" cap="none" spc="0" normalizeH="0" baseline="0" noProof="0" dirty="0">
                <a:ln>
                  <a:noFill/>
                </a:ln>
                <a:solidFill>
                  <a:schemeClr val="tx1">
                    <a:lumMod val="75000"/>
                    <a:lumOff val="25000"/>
                  </a:schemeClr>
                </a:solidFill>
                <a:effectLst/>
                <a:uLnTx/>
                <a:uFillTx/>
                <a:cs typeface="+mn-ea"/>
                <a:sym typeface="+mn-lt"/>
              </a:rPr>
              <a:t>责信险产品概述</a:t>
            </a:r>
            <a:endParaRPr kumimoji="1" lang="zh-CN" altLang="en-US" sz="5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7" name="文本框 3"/>
          <p:cNvSpPr txBox="1"/>
          <p:nvPr/>
        </p:nvSpPr>
        <p:spPr>
          <a:xfrm>
            <a:off x="3346450" y="5040918"/>
            <a:ext cx="5737860" cy="6451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chemeClr val="tx1">
                    <a:lumMod val="50000"/>
                    <a:lumOff val="50000"/>
                  </a:schemeClr>
                </a:solidFill>
                <a:effectLst/>
                <a:uLnTx/>
                <a:uFillTx/>
                <a:cs typeface="+mn-ea"/>
                <a:sym typeface="+mn-lt"/>
              </a:rPr>
              <a:t>东方大地保险经纪公司</a:t>
            </a:r>
            <a:endParaRPr kumimoji="0" lang="zh-CN" altLang="en-US" sz="1800" b="1" i="0" u="none" strike="noStrike" kern="1200" cap="none" spc="0" normalizeH="0" baseline="0" noProof="0" dirty="0">
              <a:ln>
                <a:noFill/>
              </a:ln>
              <a:solidFill>
                <a:schemeClr val="tx1">
                  <a:lumMod val="50000"/>
                  <a:lumOff val="50000"/>
                </a:schemeClr>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schemeClr val="tx1">
                    <a:lumMod val="50000"/>
                    <a:lumOff val="50000"/>
                  </a:schemeClr>
                </a:solidFill>
                <a:effectLst/>
                <a:uLnTx/>
                <a:uFillTx/>
                <a:cs typeface="+mn-ea"/>
                <a:sym typeface="+mn-lt"/>
              </a:rPr>
              <a:t>2024</a:t>
            </a:r>
            <a:r>
              <a:rPr kumimoji="0" lang="zh-CN" altLang="en-US" sz="1800" b="1" i="0" u="none" strike="noStrike" kern="1200" cap="none" spc="0" normalizeH="0" baseline="0" noProof="0" dirty="0">
                <a:ln>
                  <a:noFill/>
                </a:ln>
                <a:solidFill>
                  <a:schemeClr val="tx1">
                    <a:lumMod val="50000"/>
                    <a:lumOff val="50000"/>
                  </a:schemeClr>
                </a:solidFill>
                <a:effectLst/>
                <a:uLnTx/>
                <a:uFillTx/>
                <a:cs typeface="+mn-ea"/>
                <a:sym typeface="+mn-lt"/>
              </a:rPr>
              <a:t>年</a:t>
            </a:r>
            <a:r>
              <a:rPr kumimoji="0" lang="en-US" altLang="zh-CN" sz="1800" b="1" i="0" u="none" strike="noStrike" kern="1200" cap="none" spc="0" normalizeH="0" baseline="0" noProof="0" dirty="0">
                <a:ln>
                  <a:noFill/>
                </a:ln>
                <a:solidFill>
                  <a:schemeClr val="tx1">
                    <a:lumMod val="50000"/>
                    <a:lumOff val="50000"/>
                  </a:schemeClr>
                </a:solidFill>
                <a:effectLst/>
                <a:uLnTx/>
                <a:uFillTx/>
                <a:cs typeface="+mn-ea"/>
                <a:sym typeface="+mn-lt"/>
              </a:rPr>
              <a:t>3</a:t>
            </a:r>
            <a:r>
              <a:rPr kumimoji="0" lang="zh-CN" altLang="en-US" sz="1800" b="1" i="0" u="none" strike="noStrike" kern="1200" cap="none" spc="0" normalizeH="0" baseline="0" noProof="0" dirty="0">
                <a:ln>
                  <a:noFill/>
                </a:ln>
                <a:solidFill>
                  <a:schemeClr val="tx1">
                    <a:lumMod val="50000"/>
                    <a:lumOff val="50000"/>
                  </a:schemeClr>
                </a:solidFill>
                <a:effectLst/>
                <a:uLnTx/>
                <a:uFillTx/>
                <a:cs typeface="+mn-ea"/>
                <a:sym typeface="+mn-lt"/>
              </a:rPr>
              <a:t>月</a:t>
            </a:r>
            <a:r>
              <a:rPr kumimoji="0" lang="en-US" altLang="zh-CN" sz="1800" b="1" i="0" u="none" strike="noStrike" kern="1200" cap="none" spc="0" normalizeH="0" baseline="0" noProof="0" dirty="0">
                <a:ln>
                  <a:noFill/>
                </a:ln>
                <a:solidFill>
                  <a:schemeClr val="tx1">
                    <a:lumMod val="50000"/>
                    <a:lumOff val="50000"/>
                  </a:schemeClr>
                </a:solidFill>
                <a:effectLst/>
                <a:uLnTx/>
                <a:uFillTx/>
                <a:cs typeface="+mn-ea"/>
                <a:sym typeface="+mn-lt"/>
              </a:rPr>
              <a:t>27</a:t>
            </a:r>
            <a:r>
              <a:rPr kumimoji="0" lang="zh-CN" altLang="en-US" sz="1800" b="1" i="0" u="none" strike="noStrike" kern="1200" cap="none" spc="0" normalizeH="0" baseline="0" noProof="0" dirty="0">
                <a:ln>
                  <a:noFill/>
                </a:ln>
                <a:solidFill>
                  <a:schemeClr val="tx1">
                    <a:lumMod val="50000"/>
                    <a:lumOff val="50000"/>
                  </a:schemeClr>
                </a:solidFill>
                <a:effectLst/>
                <a:uLnTx/>
                <a:uFillTx/>
                <a:cs typeface="+mn-ea"/>
                <a:sym typeface="+mn-lt"/>
              </a:rPr>
              <a:t>日</a:t>
            </a:r>
            <a:endParaRPr kumimoji="0" lang="zh-CN" altLang="en-US" sz="1800" b="1" i="0" u="none" strike="noStrike" kern="1200" cap="none" spc="0" normalizeH="0" baseline="0" noProof="0" dirty="0">
              <a:ln>
                <a:noFill/>
              </a:ln>
              <a:solidFill>
                <a:schemeClr val="tx1">
                  <a:lumMod val="50000"/>
                  <a:lumOff val="50000"/>
                </a:schemeClr>
              </a:solidFill>
              <a:effectLst/>
              <a:uLnTx/>
              <a:uFillTx/>
              <a:cs typeface="+mn-ea"/>
              <a:sym typeface="+mn-lt"/>
            </a:endParaRPr>
          </a:p>
        </p:txBody>
      </p:sp>
      <p:grpSp>
        <p:nvGrpSpPr>
          <p:cNvPr id="9" name="组合 8"/>
          <p:cNvGrpSpPr/>
          <p:nvPr/>
        </p:nvGrpSpPr>
        <p:grpSpPr>
          <a:xfrm>
            <a:off x="2025015" y="878840"/>
            <a:ext cx="8141970" cy="4968875"/>
            <a:chOff x="2063111" y="930360"/>
            <a:chExt cx="8065769" cy="5446338"/>
          </a:xfrm>
        </p:grpSpPr>
        <p:sp>
          <p:nvSpPr>
            <p:cNvPr id="10" name="椭圆 9"/>
            <p:cNvSpPr/>
            <p:nvPr/>
          </p:nvSpPr>
          <p:spPr>
            <a:xfrm>
              <a:off x="2063111" y="930360"/>
              <a:ext cx="340938" cy="340938"/>
            </a:xfrm>
            <a:prstGeom prst="ellipse">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1" name="椭圆 10"/>
            <p:cNvSpPr/>
            <p:nvPr/>
          </p:nvSpPr>
          <p:spPr>
            <a:xfrm>
              <a:off x="9787942" y="6035760"/>
              <a:ext cx="340938" cy="340938"/>
            </a:xfrm>
            <a:prstGeom prst="ellipse">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12" name="自由: 形状 34"/>
          <p:cNvSpPr/>
          <p:nvPr/>
        </p:nvSpPr>
        <p:spPr>
          <a:xfrm rot="2700000">
            <a:off x="6145376" y="5876946"/>
            <a:ext cx="140300" cy="140300"/>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 name="椭圆 2"/>
          <p:cNvSpPr/>
          <p:nvPr/>
        </p:nvSpPr>
        <p:spPr>
          <a:xfrm>
            <a:off x="2828925" y="2519680"/>
            <a:ext cx="518160" cy="554990"/>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cs typeface="+mn-ea"/>
              <a:sym typeface="+mn-lt"/>
            </a:endParaRPr>
          </a:p>
        </p:txBody>
      </p:sp>
      <p:sp>
        <p:nvSpPr>
          <p:cNvPr id="4" name="椭圆 3"/>
          <p:cNvSpPr/>
          <p:nvPr/>
        </p:nvSpPr>
        <p:spPr>
          <a:xfrm>
            <a:off x="5335905" y="3569335"/>
            <a:ext cx="521970" cy="547370"/>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pic>
        <p:nvPicPr>
          <p:cNvPr id="5" name="图片 4"/>
          <p:cNvPicPr>
            <a:picLocks noChangeAspect="1"/>
          </p:cNvPicPr>
          <p:nvPr/>
        </p:nvPicPr>
        <p:blipFill>
          <a:blip r:embed="rId1"/>
          <a:stretch>
            <a:fillRect/>
          </a:stretch>
        </p:blipFill>
        <p:spPr>
          <a:xfrm>
            <a:off x="8567420" y="3074670"/>
            <a:ext cx="600710" cy="7321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accel="50000" decel="50000" fill="hold" nodeType="withEffect">
                                  <p:stCondLst>
                                    <p:cond delay="0"/>
                                  </p:stCondLst>
                                  <p:childTnLst>
                                    <p:animRot by="10800000">
                                      <p:cBhvr>
                                        <p:cTn id="6" dur="2000" fill="hold"/>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b="1"/>
              <a:t>责任保险主要产品介绍</a:t>
            </a:r>
            <a:endParaRPr lang="zh-CN" altLang="en-US" b="1"/>
          </a:p>
        </p:txBody>
      </p:sp>
      <p:sp>
        <p:nvSpPr>
          <p:cNvPr id="9" name="任意多边形: 形状 8"/>
          <p:cNvSpPr>
            <a:spLocks noChangeAspect="1"/>
          </p:cNvSpPr>
          <p:nvPr>
            <p:custDataLst>
              <p:tags r:id="rId2"/>
            </p:custDataLst>
          </p:nvPr>
        </p:nvSpPr>
        <p:spPr>
          <a:xfrm>
            <a:off x="-22225" y="1909445"/>
            <a:ext cx="12205335" cy="4947920"/>
          </a:xfrm>
          <a:custGeom>
            <a:avLst/>
            <a:gdLst>
              <a:gd name="connsiteX0" fmla="*/ 0 w 12205318"/>
              <a:gd name="connsiteY0" fmla="*/ 0 h 4440466"/>
              <a:gd name="connsiteX1" fmla="*/ 1378933 w 12205318"/>
              <a:gd name="connsiteY1" fmla="*/ 0 h 4440466"/>
              <a:gd name="connsiteX2" fmla="*/ 1388136 w 12205318"/>
              <a:gd name="connsiteY2" fmla="*/ 60299 h 4440466"/>
              <a:gd name="connsiteX3" fmla="*/ 2146411 w 12205318"/>
              <a:gd name="connsiteY3" fmla="*/ 678311 h 4440466"/>
              <a:gd name="connsiteX4" fmla="*/ 2904686 w 12205318"/>
              <a:gd name="connsiteY4" fmla="*/ 60299 h 4440466"/>
              <a:gd name="connsiteX5" fmla="*/ 2913889 w 12205318"/>
              <a:gd name="connsiteY5" fmla="*/ 0 h 4440466"/>
              <a:gd name="connsiteX6" fmla="*/ 5341841 w 12205318"/>
              <a:gd name="connsiteY6" fmla="*/ 0 h 4440466"/>
              <a:gd name="connsiteX7" fmla="*/ 5351044 w 12205318"/>
              <a:gd name="connsiteY7" fmla="*/ 60299 h 4440466"/>
              <a:gd name="connsiteX8" fmla="*/ 6109319 w 12205318"/>
              <a:gd name="connsiteY8" fmla="*/ 678311 h 4440466"/>
              <a:gd name="connsiteX9" fmla="*/ 6867594 w 12205318"/>
              <a:gd name="connsiteY9" fmla="*/ 60299 h 4440466"/>
              <a:gd name="connsiteX10" fmla="*/ 6876797 w 12205318"/>
              <a:gd name="connsiteY10" fmla="*/ 0 h 4440466"/>
              <a:gd name="connsiteX11" fmla="*/ 9304749 w 12205318"/>
              <a:gd name="connsiteY11" fmla="*/ 0 h 4440466"/>
              <a:gd name="connsiteX12" fmla="*/ 9313952 w 12205318"/>
              <a:gd name="connsiteY12" fmla="*/ 60299 h 4440466"/>
              <a:gd name="connsiteX13" fmla="*/ 10072227 w 12205318"/>
              <a:gd name="connsiteY13" fmla="*/ 678311 h 4440466"/>
              <a:gd name="connsiteX14" fmla="*/ 10830502 w 12205318"/>
              <a:gd name="connsiteY14" fmla="*/ 60299 h 4440466"/>
              <a:gd name="connsiteX15" fmla="*/ 10839705 w 12205318"/>
              <a:gd name="connsiteY15" fmla="*/ 0 h 4440466"/>
              <a:gd name="connsiteX16" fmla="*/ 12205318 w 12205318"/>
              <a:gd name="connsiteY16" fmla="*/ 0 h 4440466"/>
              <a:gd name="connsiteX17" fmla="*/ 12205318 w 12205318"/>
              <a:gd name="connsiteY17" fmla="*/ 4440466 h 4440466"/>
              <a:gd name="connsiteX18" fmla="*/ 0 w 12205318"/>
              <a:gd name="connsiteY18" fmla="*/ 4440466 h 4440466"/>
              <a:gd name="connsiteX19" fmla="*/ 0 w 12205318"/>
              <a:gd name="connsiteY19" fmla="*/ 0 h 4440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205318" h="4440466">
                <a:moveTo>
                  <a:pt x="0" y="0"/>
                </a:moveTo>
                <a:lnTo>
                  <a:pt x="1378933" y="0"/>
                </a:lnTo>
                <a:lnTo>
                  <a:pt x="1388136" y="60299"/>
                </a:lnTo>
                <a:cubicBezTo>
                  <a:pt x="1460309" y="412998"/>
                  <a:pt x="1772377" y="678311"/>
                  <a:pt x="2146411" y="678311"/>
                </a:cubicBezTo>
                <a:cubicBezTo>
                  <a:pt x="2520446" y="678311"/>
                  <a:pt x="2832514" y="412998"/>
                  <a:pt x="2904686" y="60299"/>
                </a:cubicBezTo>
                <a:lnTo>
                  <a:pt x="2913889" y="0"/>
                </a:lnTo>
                <a:lnTo>
                  <a:pt x="5341841" y="0"/>
                </a:lnTo>
                <a:lnTo>
                  <a:pt x="5351044" y="60299"/>
                </a:lnTo>
                <a:cubicBezTo>
                  <a:pt x="5423217" y="412998"/>
                  <a:pt x="5735285" y="678311"/>
                  <a:pt x="6109319" y="678311"/>
                </a:cubicBezTo>
                <a:cubicBezTo>
                  <a:pt x="6483354" y="678311"/>
                  <a:pt x="6795422" y="412998"/>
                  <a:pt x="6867594" y="60299"/>
                </a:cubicBezTo>
                <a:lnTo>
                  <a:pt x="6876797" y="0"/>
                </a:lnTo>
                <a:lnTo>
                  <a:pt x="9304749" y="0"/>
                </a:lnTo>
                <a:lnTo>
                  <a:pt x="9313952" y="60299"/>
                </a:lnTo>
                <a:cubicBezTo>
                  <a:pt x="9386125" y="412998"/>
                  <a:pt x="9698193" y="678311"/>
                  <a:pt x="10072227" y="678311"/>
                </a:cubicBezTo>
                <a:cubicBezTo>
                  <a:pt x="10446261" y="678311"/>
                  <a:pt x="10758329" y="412998"/>
                  <a:pt x="10830502" y="60299"/>
                </a:cubicBezTo>
                <a:lnTo>
                  <a:pt x="10839705" y="0"/>
                </a:lnTo>
                <a:lnTo>
                  <a:pt x="12205318" y="0"/>
                </a:lnTo>
                <a:lnTo>
                  <a:pt x="12205318" y="4440466"/>
                </a:lnTo>
                <a:lnTo>
                  <a:pt x="0" y="4440466"/>
                </a:lnTo>
                <a:lnTo>
                  <a:pt x="0" y="0"/>
                </a:lnTo>
                <a:close/>
              </a:path>
            </a:pathLst>
          </a:custGeom>
          <a:gradFill>
            <a:gsLst>
              <a:gs pos="0">
                <a:schemeClr val="accent1"/>
              </a:gs>
              <a:gs pos="100000">
                <a:schemeClr val="accent1">
                  <a:alpha val="80000"/>
                </a:schemeClr>
              </a:gs>
            </a:gsLst>
            <a:lin ang="14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矩形 5"/>
          <p:cNvSpPr/>
          <p:nvPr>
            <p:custDataLst>
              <p:tags r:id="rId3"/>
            </p:custDataLst>
          </p:nvPr>
        </p:nvSpPr>
        <p:spPr>
          <a:xfrm>
            <a:off x="7898130" y="3429000"/>
            <a:ext cx="4243705" cy="3201670"/>
          </a:xfrm>
          <a:prstGeom prst="rect">
            <a:avLst/>
          </a:prstGeom>
        </p:spPr>
        <p:txBody>
          <a:bodyPr wrap="square" lIns="0" tIns="0" rIns="0" bIns="0" anchor="t" anchorCtr="0">
            <a:noAutofit/>
          </a:bodyPr>
          <a:lstStyle/>
          <a:p>
            <a:pPr algn="l">
              <a:lnSpc>
                <a:spcPct val="140000"/>
              </a:lnSpc>
              <a:spcBef>
                <a:spcPct val="0"/>
              </a:spcBef>
              <a:spcAft>
                <a:spcPct val="0"/>
              </a:spcAft>
            </a:pPr>
            <a:r>
              <a:rPr lang="en-US" altLang="zh-CN" sz="1000">
                <a:solidFill>
                  <a:srgbClr val="FFFFFF"/>
                </a:solidFill>
                <a:latin typeface="+mn-ea"/>
                <a:cs typeface="+mn-ea"/>
              </a:rPr>
              <a:t>1</a:t>
            </a:r>
            <a:r>
              <a:rPr lang="zh-CN" altLang="en-US" sz="1000">
                <a:solidFill>
                  <a:srgbClr val="FFFFFF"/>
                </a:solidFill>
                <a:latin typeface="+mn-ea"/>
                <a:cs typeface="+mn-ea"/>
              </a:rPr>
              <a:t>、危险货物赔偿责任：运输车辆在中国境内运输和装卸保险单载明的危险货物时，因下列原因造成运输车辆上装载的危险货物毁损、灭失，应由被保险人承担的经济赔偿责任，保险人按照本保险合同的约定负责赔偿：</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（一）火灾、爆炸；</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（二）运输车辆发生碰撞、倾覆；</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（三）碰撞、挤压导致包装破裂或容器损坏。</a:t>
            </a:r>
            <a:endParaRPr lang="zh-CN" altLang="en-US" sz="1000">
              <a:solidFill>
                <a:srgbClr val="FFFFFF"/>
              </a:solidFill>
              <a:latin typeface="+mn-ea"/>
              <a:cs typeface="+mn-ea"/>
            </a:endParaRPr>
          </a:p>
          <a:p>
            <a:pPr algn="l">
              <a:lnSpc>
                <a:spcPct val="140000"/>
              </a:lnSpc>
              <a:spcBef>
                <a:spcPct val="0"/>
              </a:spcBef>
              <a:spcAft>
                <a:spcPct val="0"/>
              </a:spcAft>
            </a:pPr>
            <a:r>
              <a:rPr lang="en-US" altLang="zh-CN" sz="1000">
                <a:solidFill>
                  <a:srgbClr val="FFFFFF"/>
                </a:solidFill>
                <a:latin typeface="+mn-ea"/>
                <a:cs typeface="+mn-ea"/>
              </a:rPr>
              <a:t>2</a:t>
            </a:r>
            <a:r>
              <a:rPr lang="zh-CN" altLang="en-US" sz="1000">
                <a:solidFill>
                  <a:srgbClr val="FFFFFF"/>
                </a:solidFill>
                <a:latin typeface="+mn-ea"/>
                <a:cs typeface="+mn-ea"/>
              </a:rPr>
              <a:t>、第三者赔偿责任：因第一条列明的原因，造成第三者人身损害或财产损失。</a:t>
            </a:r>
            <a:endParaRPr lang="zh-CN" altLang="en-US" sz="1000">
              <a:solidFill>
                <a:srgbClr val="FFFFFF"/>
              </a:solidFill>
              <a:latin typeface="+mn-ea"/>
              <a:cs typeface="+mn-ea"/>
            </a:endParaRPr>
          </a:p>
          <a:p>
            <a:pPr algn="l">
              <a:lnSpc>
                <a:spcPct val="140000"/>
              </a:lnSpc>
              <a:spcBef>
                <a:spcPct val="0"/>
              </a:spcBef>
              <a:spcAft>
                <a:spcPct val="0"/>
              </a:spcAft>
            </a:pPr>
            <a:r>
              <a:rPr lang="en-US" altLang="zh-CN" sz="1000">
                <a:solidFill>
                  <a:srgbClr val="FFFFFF"/>
                </a:solidFill>
                <a:latin typeface="+mn-ea"/>
                <a:cs typeface="+mn-ea"/>
              </a:rPr>
              <a:t>3</a:t>
            </a:r>
            <a:r>
              <a:rPr lang="zh-CN" altLang="en-US" sz="1000">
                <a:solidFill>
                  <a:srgbClr val="FFFFFF"/>
                </a:solidFill>
                <a:latin typeface="+mn-ea"/>
                <a:cs typeface="+mn-ea"/>
              </a:rPr>
              <a:t>、除污费用赔偿责任：在保险期间内，因第一条列明的原因，造成环境污染危害，为排除该危害而支付的合理的、必要的除污费用。</a:t>
            </a:r>
            <a:endParaRPr lang="zh-CN" altLang="en-US" sz="1000">
              <a:solidFill>
                <a:srgbClr val="FFFFFF"/>
              </a:solidFill>
              <a:latin typeface="+mn-ea"/>
              <a:cs typeface="+mn-ea"/>
            </a:endParaRPr>
          </a:p>
          <a:p>
            <a:pPr algn="l">
              <a:lnSpc>
                <a:spcPct val="140000"/>
              </a:lnSpc>
              <a:spcBef>
                <a:spcPct val="0"/>
              </a:spcBef>
              <a:spcAft>
                <a:spcPct val="0"/>
              </a:spcAft>
            </a:pPr>
            <a:r>
              <a:rPr lang="en-US" altLang="zh-CN" sz="1000">
                <a:solidFill>
                  <a:srgbClr val="FFFFFF"/>
                </a:solidFill>
                <a:latin typeface="+mn-ea"/>
                <a:cs typeface="+mn-ea"/>
              </a:rPr>
              <a:t>4</a:t>
            </a:r>
            <a:r>
              <a:rPr lang="zh-CN" altLang="en-US" sz="1000">
                <a:solidFill>
                  <a:srgbClr val="FFFFFF"/>
                </a:solidFill>
                <a:latin typeface="+mn-ea"/>
                <a:cs typeface="+mn-ea"/>
              </a:rPr>
              <a:t>、施救费用赔偿责任：发生保险事故后，被保险人为防止或者减少损失所依法支付的必要的、合理的施救费用，保险人按照本保险合同的约定负责赔偿。</a:t>
            </a:r>
            <a:endParaRPr lang="zh-CN" altLang="en-US" sz="1000">
              <a:solidFill>
                <a:srgbClr val="FFFFFF"/>
              </a:solidFill>
              <a:latin typeface="+mn-ea"/>
              <a:cs typeface="+mn-ea"/>
            </a:endParaRPr>
          </a:p>
          <a:p>
            <a:pPr algn="l">
              <a:lnSpc>
                <a:spcPct val="140000"/>
              </a:lnSpc>
              <a:spcBef>
                <a:spcPct val="0"/>
              </a:spcBef>
              <a:spcAft>
                <a:spcPct val="0"/>
              </a:spcAft>
            </a:pPr>
            <a:r>
              <a:rPr lang="en-US" altLang="zh-CN" sz="1000">
                <a:solidFill>
                  <a:srgbClr val="FFFFFF"/>
                </a:solidFill>
                <a:latin typeface="+mn-ea"/>
                <a:cs typeface="+mn-ea"/>
              </a:rPr>
              <a:t>5</a:t>
            </a:r>
            <a:r>
              <a:rPr lang="zh-CN" altLang="en-US" sz="1000">
                <a:solidFill>
                  <a:srgbClr val="FFFFFF"/>
                </a:solidFill>
                <a:latin typeface="+mn-ea"/>
                <a:cs typeface="+mn-ea"/>
              </a:rPr>
              <a:t>、法律费用赔偿责任：因保险事故而被提起仲裁或诉讼的，对应由被保险人支付的仲裁费、诉讼费、鉴定费、评估费、公证费，以及经保险人书面同意支付的律师费等其他必要的、合理的费用。</a:t>
            </a:r>
            <a:endParaRPr lang="zh-CN" altLang="en-US" sz="1000">
              <a:solidFill>
                <a:srgbClr val="FFFFFF"/>
              </a:solidFill>
              <a:latin typeface="+mn-ea"/>
              <a:cs typeface="+mn-ea"/>
            </a:endParaRPr>
          </a:p>
        </p:txBody>
      </p:sp>
      <p:sp>
        <p:nvSpPr>
          <p:cNvPr id="8" name="矩形 7"/>
          <p:cNvSpPr/>
          <p:nvPr>
            <p:custDataLst>
              <p:tags r:id="rId4"/>
            </p:custDataLst>
          </p:nvPr>
        </p:nvSpPr>
        <p:spPr>
          <a:xfrm>
            <a:off x="7792085" y="2585720"/>
            <a:ext cx="4218305" cy="581025"/>
          </a:xfrm>
          <a:prstGeom prst="rect">
            <a:avLst/>
          </a:prstGeom>
        </p:spPr>
        <p:txBody>
          <a:bodyPr wrap="square" anchor="t" anchorCtr="0">
            <a:noAutofit/>
          </a:bodyPr>
          <a:lstStyle/>
          <a:p>
            <a:pPr algn="ctr">
              <a:spcBef>
                <a:spcPct val="0"/>
              </a:spcBef>
              <a:spcAft>
                <a:spcPct val="0"/>
              </a:spcAft>
            </a:pPr>
            <a:r>
              <a:rPr lang="zh-CN" altLang="en-US" sz="2400" b="1">
                <a:solidFill>
                  <a:srgbClr val="FFFFFF"/>
                </a:solidFill>
                <a:latin typeface="+mn-ea"/>
                <a:cs typeface="+mn-ea"/>
              </a:rPr>
              <a:t>道路危险货物运输承运人责任保险</a:t>
            </a:r>
            <a:endParaRPr lang="zh-CN" altLang="en-US" sz="2400" b="1">
              <a:solidFill>
                <a:srgbClr val="FFFFFF"/>
              </a:solidFill>
              <a:latin typeface="+mn-ea"/>
              <a:cs typeface="+mn-ea"/>
            </a:endParaRPr>
          </a:p>
        </p:txBody>
      </p:sp>
      <p:sp>
        <p:nvSpPr>
          <p:cNvPr id="10" name="椭圆 9"/>
          <p:cNvSpPr>
            <a:spLocks noChangeAspect="1"/>
          </p:cNvSpPr>
          <p:nvPr>
            <p:custDataLst>
              <p:tags r:id="rId5"/>
            </p:custDataLst>
          </p:nvPr>
        </p:nvSpPr>
        <p:spPr>
          <a:xfrm>
            <a:off x="9492034" y="1243061"/>
            <a:ext cx="1116000" cy="1116000"/>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1" name="矩形 10"/>
          <p:cNvSpPr/>
          <p:nvPr>
            <p:custDataLst>
              <p:tags r:id="rId6"/>
            </p:custDataLst>
          </p:nvPr>
        </p:nvSpPr>
        <p:spPr>
          <a:xfrm>
            <a:off x="215900" y="2817495"/>
            <a:ext cx="3479800" cy="2959100"/>
          </a:xfrm>
          <a:prstGeom prst="rect">
            <a:avLst/>
          </a:prstGeom>
        </p:spPr>
        <p:txBody>
          <a:bodyPr wrap="square" lIns="0" tIns="0" rIns="0" bIns="0" anchor="t" anchorCtr="0">
            <a:noAutofit/>
          </a:bodyPr>
          <a:lstStyle/>
          <a:p>
            <a:pPr algn="ctr">
              <a:lnSpc>
                <a:spcPct val="140000"/>
              </a:lnSpc>
              <a:spcBef>
                <a:spcPct val="0"/>
              </a:spcBef>
              <a:spcAft>
                <a:spcPct val="0"/>
              </a:spcAft>
            </a:pP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 （一）第三者人身伤亡或财产损失；</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 （二）事先经保险人书面同意的诉讼费用；</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 （三）发生保险责任事故后，被保险人为缩小或减少对第三者人身伤亡或财产损失的赔偿责任所支付的必要的、合理的费用。</a:t>
            </a:r>
            <a:endParaRPr lang="zh-CN" altLang="en-US" sz="1000">
              <a:solidFill>
                <a:srgbClr val="FFFFFF"/>
              </a:solidFill>
              <a:latin typeface="+mn-ea"/>
              <a:cs typeface="+mn-ea"/>
            </a:endParaRPr>
          </a:p>
        </p:txBody>
      </p:sp>
      <p:sp>
        <p:nvSpPr>
          <p:cNvPr id="12" name="矩形 11"/>
          <p:cNvSpPr/>
          <p:nvPr>
            <p:custDataLst>
              <p:tags r:id="rId7"/>
            </p:custDataLst>
          </p:nvPr>
        </p:nvSpPr>
        <p:spPr>
          <a:xfrm>
            <a:off x="470623" y="2586645"/>
            <a:ext cx="3308460" cy="581057"/>
          </a:xfrm>
          <a:prstGeom prst="rect">
            <a:avLst/>
          </a:prstGeom>
        </p:spPr>
        <p:txBody>
          <a:bodyPr wrap="square" anchor="t" anchorCtr="0">
            <a:noAutofit/>
          </a:bodyPr>
          <a:lstStyle/>
          <a:p>
            <a:pPr algn="ctr">
              <a:spcBef>
                <a:spcPct val="0"/>
              </a:spcBef>
              <a:spcAft>
                <a:spcPct val="0"/>
              </a:spcAft>
            </a:pPr>
            <a:r>
              <a:rPr lang="zh-CN" altLang="en-US" sz="2400" b="1">
                <a:solidFill>
                  <a:srgbClr val="FFFFFF"/>
                </a:solidFill>
                <a:latin typeface="+mn-ea"/>
                <a:cs typeface="+mn-ea"/>
              </a:rPr>
              <a:t>公众责任险</a:t>
            </a:r>
            <a:endParaRPr lang="zh-CN" altLang="en-US" sz="2400" b="1">
              <a:solidFill>
                <a:srgbClr val="FFFFFF"/>
              </a:solidFill>
              <a:latin typeface="+mn-ea"/>
              <a:cs typeface="+mn-ea"/>
            </a:endParaRPr>
          </a:p>
        </p:txBody>
      </p:sp>
      <p:sp>
        <p:nvSpPr>
          <p:cNvPr id="13" name="椭圆 12"/>
          <p:cNvSpPr>
            <a:spLocks noChangeAspect="1"/>
          </p:cNvSpPr>
          <p:nvPr>
            <p:custDataLst>
              <p:tags r:id="rId8"/>
            </p:custDataLst>
          </p:nvPr>
        </p:nvSpPr>
        <p:spPr>
          <a:xfrm>
            <a:off x="1566218" y="1243061"/>
            <a:ext cx="1116000" cy="1116000"/>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4" name="矩形 13"/>
          <p:cNvSpPr/>
          <p:nvPr>
            <p:custDataLst>
              <p:tags r:id="rId9"/>
            </p:custDataLst>
          </p:nvPr>
        </p:nvSpPr>
        <p:spPr>
          <a:xfrm>
            <a:off x="3778885" y="3166745"/>
            <a:ext cx="4036060" cy="3463925"/>
          </a:xfrm>
          <a:prstGeom prst="rect">
            <a:avLst/>
          </a:prstGeom>
        </p:spPr>
        <p:txBody>
          <a:bodyPr wrap="square" lIns="0" tIns="0" rIns="0" bIns="0" anchor="t" anchorCtr="0">
            <a:noAutofit/>
          </a:bodyPr>
          <a:lstStyle/>
          <a:p>
            <a:pPr algn="l">
              <a:lnSpc>
                <a:spcPct val="140000"/>
              </a:lnSpc>
              <a:spcBef>
                <a:spcPct val="0"/>
              </a:spcBef>
              <a:spcAft>
                <a:spcPct val="0"/>
              </a:spcAft>
            </a:pPr>
            <a:r>
              <a:rPr lang="zh-CN" altLang="en-US" sz="1000">
                <a:solidFill>
                  <a:srgbClr val="FFFFFF"/>
                </a:solidFill>
                <a:latin typeface="+mn-ea"/>
                <a:cs typeface="+mn-ea"/>
              </a:rPr>
              <a:t>（一）在工作时间和工作场所内，因工作原因受到事故伤害；</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（二）工作时间前后在工作场所内，从事与工作有关的预备性或者收尾性工作受到事故伤害；</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（三）在工作时间和工作场所内，因履行工作职责受到暴力等意外伤害；</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（四）因工外出期间，由于工作原因受到伤害或者发生事故下落不明；</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（五）在上下班途中，受到非本人主要责任的交通事故或者城市轨道交通、客运轮渡、火车事故伤害；</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（六）在工作时间和工作岗位，突发疾病死亡或者在48小时之内经抢救无效死亡；</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（七）在抢险救灾等维护国家利益、公共利益活动中受到伤害；</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（八）原在军队服役，因战、因公负伤致残，已取得革命伤残军人证，到用人单位后旧伤复发；</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（九）法律、行政法规规定应当认定为工伤的其他情形。</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（十）被保险人因保险事故而被提起仲裁或者诉讼的，对应由被保险人支付的仲裁或诉讼费用以及事先经保险人书面同意支付的其他必要的、合理的费用。</a:t>
            </a:r>
            <a:endParaRPr lang="zh-CN" altLang="en-US" sz="1000">
              <a:solidFill>
                <a:srgbClr val="FFFFFF"/>
              </a:solidFill>
              <a:latin typeface="+mn-ea"/>
              <a:cs typeface="+mn-ea"/>
            </a:endParaRPr>
          </a:p>
        </p:txBody>
      </p:sp>
      <p:sp>
        <p:nvSpPr>
          <p:cNvPr id="15" name="矩形 14"/>
          <p:cNvSpPr/>
          <p:nvPr>
            <p:custDataLst>
              <p:tags r:id="rId10"/>
            </p:custDataLst>
          </p:nvPr>
        </p:nvSpPr>
        <p:spPr>
          <a:xfrm>
            <a:off x="4432896" y="2586010"/>
            <a:ext cx="3308460" cy="581057"/>
          </a:xfrm>
          <a:prstGeom prst="rect">
            <a:avLst/>
          </a:prstGeom>
        </p:spPr>
        <p:txBody>
          <a:bodyPr wrap="square" anchor="t" anchorCtr="0">
            <a:noAutofit/>
          </a:bodyPr>
          <a:lstStyle/>
          <a:p>
            <a:pPr algn="ctr">
              <a:spcBef>
                <a:spcPct val="0"/>
              </a:spcBef>
              <a:spcAft>
                <a:spcPct val="0"/>
              </a:spcAft>
            </a:pPr>
            <a:r>
              <a:rPr lang="zh-CN" altLang="en-US" sz="2400" b="1">
                <a:solidFill>
                  <a:srgbClr val="FFFFFF"/>
                </a:solidFill>
                <a:latin typeface="+mn-ea"/>
                <a:cs typeface="+mn-ea"/>
              </a:rPr>
              <a:t>雇主责任险</a:t>
            </a:r>
            <a:endParaRPr lang="zh-CN" altLang="en-US" sz="2400" b="1">
              <a:solidFill>
                <a:srgbClr val="FFFFFF"/>
              </a:solidFill>
              <a:latin typeface="+mn-ea"/>
              <a:cs typeface="+mn-ea"/>
            </a:endParaRPr>
          </a:p>
        </p:txBody>
      </p:sp>
      <p:sp>
        <p:nvSpPr>
          <p:cNvPr id="16" name="椭圆 15"/>
          <p:cNvSpPr>
            <a:spLocks noChangeAspect="1"/>
          </p:cNvSpPr>
          <p:nvPr>
            <p:custDataLst>
              <p:tags r:id="rId11"/>
            </p:custDataLst>
          </p:nvPr>
        </p:nvSpPr>
        <p:spPr>
          <a:xfrm>
            <a:off x="5529126" y="1243061"/>
            <a:ext cx="1116000" cy="1116000"/>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任意多边形: 形状 2"/>
          <p:cNvSpPr/>
          <p:nvPr>
            <p:custDataLst>
              <p:tags r:id="rId12"/>
            </p:custDataLst>
          </p:nvPr>
        </p:nvSpPr>
        <p:spPr>
          <a:xfrm>
            <a:off x="9816033" y="1588333"/>
            <a:ext cx="467999" cy="425454"/>
          </a:xfrm>
          <a:custGeom>
            <a:avLst/>
            <a:gdLst>
              <a:gd name="connsiteX0" fmla="*/ 411103 w 467999"/>
              <a:gd name="connsiteY0" fmla="*/ -400 h 425454"/>
              <a:gd name="connsiteX1" fmla="*/ 56129 w 467999"/>
              <a:gd name="connsiteY1" fmla="*/ -400 h 425454"/>
              <a:gd name="connsiteX2" fmla="*/ -384 w 467999"/>
              <a:gd name="connsiteY2" fmla="*/ 57570 h 425454"/>
              <a:gd name="connsiteX3" fmla="*/ -384 w 467999"/>
              <a:gd name="connsiteY3" fmla="*/ 289653 h 425454"/>
              <a:gd name="connsiteX4" fmla="*/ 54032 w 467999"/>
              <a:gd name="connsiteY4" fmla="*/ 346660 h 425454"/>
              <a:gd name="connsiteX5" fmla="*/ 108450 w 467999"/>
              <a:gd name="connsiteY5" fmla="*/ 346660 h 425454"/>
              <a:gd name="connsiteX6" fmla="*/ 101751 w 467999"/>
              <a:gd name="connsiteY6" fmla="*/ 405693 h 425454"/>
              <a:gd name="connsiteX7" fmla="*/ 111699 w 467999"/>
              <a:gd name="connsiteY7" fmla="*/ 422717 h 425454"/>
              <a:gd name="connsiteX8" fmla="*/ 131026 w 467999"/>
              <a:gd name="connsiteY8" fmla="*/ 421771 h 425454"/>
              <a:gd name="connsiteX9" fmla="*/ 239060 w 467999"/>
              <a:gd name="connsiteY9" fmla="*/ 346674 h 425454"/>
              <a:gd name="connsiteX10" fmla="*/ 413199 w 467999"/>
              <a:gd name="connsiteY10" fmla="*/ 346674 h 425454"/>
              <a:gd name="connsiteX11" fmla="*/ 467616 w 467999"/>
              <a:gd name="connsiteY11" fmla="*/ 289667 h 425454"/>
              <a:gd name="connsiteX12" fmla="*/ 467616 w 467999"/>
              <a:gd name="connsiteY12" fmla="*/ 57570 h 425454"/>
              <a:gd name="connsiteX13" fmla="*/ 411103 w 467999"/>
              <a:gd name="connsiteY13" fmla="*/ -400 h 425454"/>
              <a:gd name="connsiteX14" fmla="*/ 124896 w 467999"/>
              <a:gd name="connsiteY14" fmla="*/ 201160 h 425454"/>
              <a:gd name="connsiteX15" fmla="*/ 99505 w 467999"/>
              <a:gd name="connsiteY15" fmla="*/ 184026 h 425454"/>
              <a:gd name="connsiteX16" fmla="*/ 105284 w 467999"/>
              <a:gd name="connsiteY16" fmla="*/ 153482 h 425454"/>
              <a:gd name="connsiteX17" fmla="*/ 138254 w 467999"/>
              <a:gd name="connsiteY17" fmla="*/ 148897 h 425454"/>
              <a:gd name="connsiteX18" fmla="*/ 151157 w 467999"/>
              <a:gd name="connsiteY18" fmla="*/ 180264 h 425454"/>
              <a:gd name="connsiteX19" fmla="*/ 124896 w 467999"/>
              <a:gd name="connsiteY19" fmla="*/ 201160 h 425454"/>
              <a:gd name="connsiteX20" fmla="*/ 233559 w 467999"/>
              <a:gd name="connsiteY20" fmla="*/ 201160 h 425454"/>
              <a:gd name="connsiteX21" fmla="*/ 208333 w 467999"/>
              <a:gd name="connsiteY21" fmla="*/ 183908 h 425454"/>
              <a:gd name="connsiteX22" fmla="*/ 214226 w 467999"/>
              <a:gd name="connsiteY22" fmla="*/ 153463 h 425454"/>
              <a:gd name="connsiteX23" fmla="*/ 243978 w 467999"/>
              <a:gd name="connsiteY23" fmla="*/ 147344 h 425454"/>
              <a:gd name="connsiteX24" fmla="*/ 260286 w 467999"/>
              <a:gd name="connsiteY24" fmla="*/ 178610 h 425454"/>
              <a:gd name="connsiteX25" fmla="*/ 233559 w 467999"/>
              <a:gd name="connsiteY25" fmla="*/ 201160 h 425454"/>
              <a:gd name="connsiteX26" fmla="*/ 342377 w 467999"/>
              <a:gd name="connsiteY26" fmla="*/ 201160 h 425454"/>
              <a:gd name="connsiteX27" fmla="*/ 317152 w 467999"/>
              <a:gd name="connsiteY27" fmla="*/ 183908 h 425454"/>
              <a:gd name="connsiteX28" fmla="*/ 323046 w 467999"/>
              <a:gd name="connsiteY28" fmla="*/ 153463 h 425454"/>
              <a:gd name="connsiteX29" fmla="*/ 352797 w 467999"/>
              <a:gd name="connsiteY29" fmla="*/ 147344 h 425454"/>
              <a:gd name="connsiteX30" fmla="*/ 369155 w 467999"/>
              <a:gd name="connsiteY30" fmla="*/ 167716 h 425454"/>
              <a:gd name="connsiteX31" fmla="*/ 361703 w 467999"/>
              <a:gd name="connsiteY31" fmla="*/ 192954 h 425454"/>
              <a:gd name="connsiteX32" fmla="*/ 342377 w 467999"/>
              <a:gd name="connsiteY32" fmla="*/ 201160 h 425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67999" h="425454">
                <a:moveTo>
                  <a:pt x="411103" y="-400"/>
                </a:moveTo>
                <a:lnTo>
                  <a:pt x="56129" y="-400"/>
                </a:lnTo>
                <a:cubicBezTo>
                  <a:pt x="18116" y="-400"/>
                  <a:pt x="-384" y="18959"/>
                  <a:pt x="-384" y="57570"/>
                </a:cubicBezTo>
                <a:lnTo>
                  <a:pt x="-384" y="289653"/>
                </a:lnTo>
                <a:cubicBezTo>
                  <a:pt x="-384" y="328367"/>
                  <a:pt x="16975" y="346660"/>
                  <a:pt x="54032" y="346660"/>
                </a:cubicBezTo>
                <a:lnTo>
                  <a:pt x="108450" y="346660"/>
                </a:lnTo>
                <a:lnTo>
                  <a:pt x="101751" y="405693"/>
                </a:lnTo>
                <a:cubicBezTo>
                  <a:pt x="101751" y="412806"/>
                  <a:pt x="105569" y="419365"/>
                  <a:pt x="111699" y="422717"/>
                </a:cubicBezTo>
                <a:cubicBezTo>
                  <a:pt x="117799" y="426144"/>
                  <a:pt x="125282" y="425779"/>
                  <a:pt x="131026" y="421771"/>
                </a:cubicBezTo>
                <a:lnTo>
                  <a:pt x="239060" y="346674"/>
                </a:lnTo>
                <a:lnTo>
                  <a:pt x="413199" y="346674"/>
                </a:lnTo>
                <a:cubicBezTo>
                  <a:pt x="450882" y="346674"/>
                  <a:pt x="467616" y="328382"/>
                  <a:pt x="467616" y="289667"/>
                </a:cubicBezTo>
                <a:lnTo>
                  <a:pt x="467616" y="57570"/>
                </a:lnTo>
                <a:cubicBezTo>
                  <a:pt x="467616" y="18959"/>
                  <a:pt x="448787" y="-371"/>
                  <a:pt x="411103" y="-400"/>
                </a:cubicBezTo>
                <a:moveTo>
                  <a:pt x="124896" y="201160"/>
                </a:moveTo>
                <a:cubicBezTo>
                  <a:pt x="113823" y="201229"/>
                  <a:pt x="103798" y="194467"/>
                  <a:pt x="99505" y="184026"/>
                </a:cubicBezTo>
                <a:cubicBezTo>
                  <a:pt x="95211" y="173587"/>
                  <a:pt x="97492" y="161529"/>
                  <a:pt x="105284" y="153482"/>
                </a:cubicBezTo>
                <a:cubicBezTo>
                  <a:pt x="113997" y="144506"/>
                  <a:pt x="127516" y="142628"/>
                  <a:pt x="138254" y="148897"/>
                </a:cubicBezTo>
                <a:cubicBezTo>
                  <a:pt x="148994" y="155167"/>
                  <a:pt x="154283" y="168027"/>
                  <a:pt x="151157" y="180264"/>
                </a:cubicBezTo>
                <a:cubicBezTo>
                  <a:pt x="148028" y="192499"/>
                  <a:pt x="137263" y="201066"/>
                  <a:pt x="124896" y="201160"/>
                </a:cubicBezTo>
                <a:moveTo>
                  <a:pt x="233559" y="201160"/>
                </a:moveTo>
                <a:cubicBezTo>
                  <a:pt x="222515" y="201150"/>
                  <a:pt x="212561" y="194343"/>
                  <a:pt x="208333" y="183908"/>
                </a:cubicBezTo>
                <a:cubicBezTo>
                  <a:pt x="204104" y="173474"/>
                  <a:pt x="206429" y="161461"/>
                  <a:pt x="214226" y="153463"/>
                </a:cubicBezTo>
                <a:cubicBezTo>
                  <a:pt x="222025" y="145464"/>
                  <a:pt x="233763" y="143052"/>
                  <a:pt x="243978" y="147344"/>
                </a:cubicBezTo>
                <a:cubicBezTo>
                  <a:pt x="255994" y="152470"/>
                  <a:pt x="262816" y="165547"/>
                  <a:pt x="260286" y="178610"/>
                </a:cubicBezTo>
                <a:cubicBezTo>
                  <a:pt x="257756" y="191672"/>
                  <a:pt x="246579" y="201103"/>
                  <a:pt x="233559" y="201160"/>
                </a:cubicBezTo>
                <a:moveTo>
                  <a:pt x="342377" y="201160"/>
                </a:moveTo>
                <a:cubicBezTo>
                  <a:pt x="331333" y="201150"/>
                  <a:pt x="321380" y="194343"/>
                  <a:pt x="317152" y="183908"/>
                </a:cubicBezTo>
                <a:cubicBezTo>
                  <a:pt x="312921" y="173474"/>
                  <a:pt x="315248" y="161461"/>
                  <a:pt x="323046" y="153463"/>
                </a:cubicBezTo>
                <a:cubicBezTo>
                  <a:pt x="330843" y="145464"/>
                  <a:pt x="342582" y="143052"/>
                  <a:pt x="352797" y="147344"/>
                </a:cubicBezTo>
                <a:cubicBezTo>
                  <a:pt x="361231" y="150920"/>
                  <a:pt x="367366" y="158560"/>
                  <a:pt x="369155" y="167716"/>
                </a:cubicBezTo>
                <a:cubicBezTo>
                  <a:pt x="370944" y="176873"/>
                  <a:pt x="368150" y="186340"/>
                  <a:pt x="361703" y="192954"/>
                </a:cubicBezTo>
                <a:cubicBezTo>
                  <a:pt x="356574" y="198187"/>
                  <a:pt x="349631" y="201160"/>
                  <a:pt x="342377" y="201160"/>
                </a:cubicBezTo>
              </a:path>
            </a:pathLst>
          </a:custGeom>
          <a:solidFill>
            <a:schemeClr val="accent1"/>
          </a:solidFill>
          <a:ln w="663" cap="flat">
            <a:noFill/>
            <a:prstDash val="solid"/>
            <a:miter/>
          </a:ln>
        </p:spPr>
        <p:txBody>
          <a:bodyPr rtlCol="0" anchor="ctr"/>
          <a:lstStyle/>
          <a:p>
            <a:endParaRPr lang="zh-CN" altLang="en-US"/>
          </a:p>
        </p:txBody>
      </p:sp>
      <p:sp>
        <p:nvSpPr>
          <p:cNvPr id="18" name="任意多边形: 形状 3"/>
          <p:cNvSpPr/>
          <p:nvPr>
            <p:custDataLst>
              <p:tags r:id="rId13"/>
            </p:custDataLst>
          </p:nvPr>
        </p:nvSpPr>
        <p:spPr>
          <a:xfrm>
            <a:off x="1890218" y="1583829"/>
            <a:ext cx="467999" cy="434462"/>
          </a:xfrm>
          <a:custGeom>
            <a:avLst/>
            <a:gdLst>
              <a:gd name="connsiteX0" fmla="*/ 413196 w 467999"/>
              <a:gd name="connsiteY0" fmla="*/ 115 h 434462"/>
              <a:gd name="connsiteX1" fmla="*/ 53838 w 467999"/>
              <a:gd name="connsiteY1" fmla="*/ 115 h 434462"/>
              <a:gd name="connsiteX2" fmla="*/ 114 w 467999"/>
              <a:gd name="connsiteY2" fmla="*/ 54272 h 434462"/>
              <a:gd name="connsiteX3" fmla="*/ 114 w 467999"/>
              <a:gd name="connsiteY3" fmla="*/ 287751 h 434462"/>
              <a:gd name="connsiteX4" fmla="*/ 53838 w 467999"/>
              <a:gd name="connsiteY4" fmla="*/ 341908 h 434462"/>
              <a:gd name="connsiteX5" fmla="*/ 188747 w 467999"/>
              <a:gd name="connsiteY5" fmla="*/ 341908 h 434462"/>
              <a:gd name="connsiteX6" fmla="*/ 188747 w 467999"/>
              <a:gd name="connsiteY6" fmla="*/ 408101 h 434462"/>
              <a:gd name="connsiteX7" fmla="*/ 114726 w 467999"/>
              <a:gd name="connsiteY7" fmla="*/ 408101 h 434462"/>
              <a:gd name="connsiteX8" fmla="*/ 101594 w 467999"/>
              <a:gd name="connsiteY8" fmla="*/ 421339 h 434462"/>
              <a:gd name="connsiteX9" fmla="*/ 114726 w 467999"/>
              <a:gd name="connsiteY9" fmla="*/ 434578 h 434462"/>
              <a:gd name="connsiteX10" fmla="*/ 342757 w 467999"/>
              <a:gd name="connsiteY10" fmla="*/ 434578 h 434462"/>
              <a:gd name="connsiteX11" fmla="*/ 355890 w 467999"/>
              <a:gd name="connsiteY11" fmla="*/ 421339 h 434462"/>
              <a:gd name="connsiteX12" fmla="*/ 342757 w 467999"/>
              <a:gd name="connsiteY12" fmla="*/ 408101 h 434462"/>
              <a:gd name="connsiteX13" fmla="*/ 269931 w 467999"/>
              <a:gd name="connsiteY13" fmla="*/ 408101 h 434462"/>
              <a:gd name="connsiteX14" fmla="*/ 269931 w 467999"/>
              <a:gd name="connsiteY14" fmla="*/ 341908 h 434462"/>
              <a:gd name="connsiteX15" fmla="*/ 414389 w 467999"/>
              <a:gd name="connsiteY15" fmla="*/ 341908 h 434462"/>
              <a:gd name="connsiteX16" fmla="*/ 468114 w 467999"/>
              <a:gd name="connsiteY16" fmla="*/ 287751 h 434462"/>
              <a:gd name="connsiteX17" fmla="*/ 468114 w 467999"/>
              <a:gd name="connsiteY17" fmla="*/ 54272 h 434462"/>
              <a:gd name="connsiteX18" fmla="*/ 413196 w 467999"/>
              <a:gd name="connsiteY18" fmla="*/ 115 h 434462"/>
              <a:gd name="connsiteX19" fmla="*/ 389317 w 467999"/>
              <a:gd name="connsiteY19" fmla="*/ 80749 h 434462"/>
              <a:gd name="connsiteX20" fmla="*/ 389317 w 467999"/>
              <a:gd name="connsiteY20" fmla="*/ 80749 h 434462"/>
              <a:gd name="connsiteX21" fmla="*/ 389317 w 467999"/>
              <a:gd name="connsiteY21" fmla="*/ 81953 h 434462"/>
              <a:gd name="connsiteX22" fmla="*/ 255605 w 467999"/>
              <a:gd name="connsiteY22" fmla="*/ 261275 h 434462"/>
              <a:gd name="connsiteX23" fmla="*/ 252023 w 467999"/>
              <a:gd name="connsiteY23" fmla="*/ 258867 h 434462"/>
              <a:gd name="connsiteX24" fmla="*/ 146961 w 467999"/>
              <a:gd name="connsiteY24" fmla="*/ 181844 h 434462"/>
              <a:gd name="connsiteX25" fmla="*/ 109951 w 467999"/>
              <a:gd name="connsiteY25" fmla="*/ 229983 h 434462"/>
              <a:gd name="connsiteX26" fmla="*/ 93236 w 467999"/>
              <a:gd name="connsiteY26" fmla="*/ 236001 h 434462"/>
              <a:gd name="connsiteX27" fmla="*/ 84879 w 467999"/>
              <a:gd name="connsiteY27" fmla="*/ 217948 h 434462"/>
              <a:gd name="connsiteX28" fmla="*/ 86073 w 467999"/>
              <a:gd name="connsiteY28" fmla="*/ 215541 h 434462"/>
              <a:gd name="connsiteX29" fmla="*/ 136216 w 467999"/>
              <a:gd name="connsiteY29" fmla="*/ 149349 h 434462"/>
              <a:gd name="connsiteX30" fmla="*/ 140992 w 467999"/>
              <a:gd name="connsiteY30" fmla="*/ 143331 h 434462"/>
              <a:gd name="connsiteX31" fmla="*/ 249634 w 467999"/>
              <a:gd name="connsiteY31" fmla="*/ 223966 h 434462"/>
              <a:gd name="connsiteX32" fmla="*/ 367829 w 467999"/>
              <a:gd name="connsiteY32" fmla="*/ 66307 h 434462"/>
              <a:gd name="connsiteX33" fmla="*/ 382154 w 467999"/>
              <a:gd name="connsiteY33" fmla="*/ 63900 h 434462"/>
              <a:gd name="connsiteX34" fmla="*/ 389317 w 467999"/>
              <a:gd name="connsiteY34" fmla="*/ 80749 h 434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67999" h="434462">
                <a:moveTo>
                  <a:pt x="413196" y="115"/>
                </a:moveTo>
                <a:lnTo>
                  <a:pt x="53838" y="115"/>
                </a:lnTo>
                <a:cubicBezTo>
                  <a:pt x="23992" y="115"/>
                  <a:pt x="114" y="24185"/>
                  <a:pt x="114" y="54272"/>
                </a:cubicBezTo>
                <a:lnTo>
                  <a:pt x="114" y="287751"/>
                </a:lnTo>
                <a:cubicBezTo>
                  <a:pt x="114" y="317838"/>
                  <a:pt x="23992" y="341908"/>
                  <a:pt x="53838" y="341908"/>
                </a:cubicBezTo>
                <a:lnTo>
                  <a:pt x="188747" y="341908"/>
                </a:lnTo>
                <a:lnTo>
                  <a:pt x="188747" y="408101"/>
                </a:lnTo>
                <a:lnTo>
                  <a:pt x="114726" y="408101"/>
                </a:lnTo>
                <a:cubicBezTo>
                  <a:pt x="107563" y="408101"/>
                  <a:pt x="101594" y="414119"/>
                  <a:pt x="101594" y="421339"/>
                </a:cubicBezTo>
                <a:cubicBezTo>
                  <a:pt x="101594" y="428561"/>
                  <a:pt x="107563" y="434578"/>
                  <a:pt x="114726" y="434578"/>
                </a:cubicBezTo>
                <a:lnTo>
                  <a:pt x="342757" y="434578"/>
                </a:lnTo>
                <a:cubicBezTo>
                  <a:pt x="349921" y="434578"/>
                  <a:pt x="355890" y="428561"/>
                  <a:pt x="355890" y="421339"/>
                </a:cubicBezTo>
                <a:cubicBezTo>
                  <a:pt x="355890" y="414119"/>
                  <a:pt x="349921" y="408101"/>
                  <a:pt x="342757" y="408101"/>
                </a:cubicBezTo>
                <a:lnTo>
                  <a:pt x="269931" y="408101"/>
                </a:lnTo>
                <a:lnTo>
                  <a:pt x="269931" y="341908"/>
                </a:lnTo>
                <a:lnTo>
                  <a:pt x="414389" y="341908"/>
                </a:lnTo>
                <a:cubicBezTo>
                  <a:pt x="444237" y="341908"/>
                  <a:pt x="468114" y="317838"/>
                  <a:pt x="468114" y="287751"/>
                </a:cubicBezTo>
                <a:lnTo>
                  <a:pt x="468114" y="54272"/>
                </a:lnTo>
                <a:cubicBezTo>
                  <a:pt x="466920" y="25388"/>
                  <a:pt x="443042" y="115"/>
                  <a:pt x="413196" y="115"/>
                </a:cubicBezTo>
                <a:moveTo>
                  <a:pt x="389317" y="80749"/>
                </a:moveTo>
                <a:cubicBezTo>
                  <a:pt x="389317" y="80749"/>
                  <a:pt x="389317" y="81953"/>
                  <a:pt x="389317" y="80749"/>
                </a:cubicBezTo>
                <a:lnTo>
                  <a:pt x="389317" y="81953"/>
                </a:lnTo>
                <a:lnTo>
                  <a:pt x="255605" y="261275"/>
                </a:lnTo>
                <a:lnTo>
                  <a:pt x="252023" y="258867"/>
                </a:lnTo>
                <a:lnTo>
                  <a:pt x="146961" y="181844"/>
                </a:lnTo>
                <a:lnTo>
                  <a:pt x="109951" y="229983"/>
                </a:lnTo>
                <a:cubicBezTo>
                  <a:pt x="106369" y="236001"/>
                  <a:pt x="99206" y="238408"/>
                  <a:pt x="93236" y="236001"/>
                </a:cubicBezTo>
                <a:cubicBezTo>
                  <a:pt x="86073" y="233593"/>
                  <a:pt x="82491" y="225169"/>
                  <a:pt x="84879" y="217948"/>
                </a:cubicBezTo>
                <a:cubicBezTo>
                  <a:pt x="84879" y="216746"/>
                  <a:pt x="84879" y="216746"/>
                  <a:pt x="86073" y="215541"/>
                </a:cubicBezTo>
                <a:lnTo>
                  <a:pt x="136216" y="149349"/>
                </a:lnTo>
                <a:lnTo>
                  <a:pt x="140992" y="143331"/>
                </a:lnTo>
                <a:lnTo>
                  <a:pt x="249634" y="223966"/>
                </a:lnTo>
                <a:lnTo>
                  <a:pt x="367829" y="66307"/>
                </a:lnTo>
                <a:cubicBezTo>
                  <a:pt x="371411" y="62697"/>
                  <a:pt x="377380" y="61493"/>
                  <a:pt x="382154" y="63900"/>
                </a:cubicBezTo>
                <a:cubicBezTo>
                  <a:pt x="389317" y="66307"/>
                  <a:pt x="392899" y="73528"/>
                  <a:pt x="389317" y="80749"/>
                </a:cubicBezTo>
              </a:path>
            </a:pathLst>
          </a:custGeom>
          <a:solidFill>
            <a:schemeClr val="accent1"/>
          </a:solidFill>
          <a:ln w="16682" cap="flat">
            <a:noFill/>
            <a:prstDash val="solid"/>
            <a:miter/>
          </a:ln>
        </p:spPr>
        <p:txBody>
          <a:bodyPr rtlCol="0" anchor="ctr"/>
          <a:lstStyle/>
          <a:p>
            <a:endParaRPr lang="zh-CN" altLang="en-US"/>
          </a:p>
        </p:txBody>
      </p:sp>
      <p:sp>
        <p:nvSpPr>
          <p:cNvPr id="19" name="任意多边形: 形状 4"/>
          <p:cNvSpPr/>
          <p:nvPr>
            <p:custDataLst>
              <p:tags r:id="rId14"/>
            </p:custDataLst>
          </p:nvPr>
        </p:nvSpPr>
        <p:spPr>
          <a:xfrm>
            <a:off x="5853220" y="1567061"/>
            <a:ext cx="467811" cy="467999"/>
          </a:xfrm>
          <a:custGeom>
            <a:avLst/>
            <a:gdLst>
              <a:gd name="connsiteX0" fmla="*/ 424917 w 467811"/>
              <a:gd name="connsiteY0" fmla="*/ 114 h 467999"/>
              <a:gd name="connsiteX1" fmla="*/ 341919 w 467811"/>
              <a:gd name="connsiteY1" fmla="*/ 114 h 467999"/>
              <a:gd name="connsiteX2" fmla="*/ 339655 w 467811"/>
              <a:gd name="connsiteY2" fmla="*/ 114 h 467999"/>
              <a:gd name="connsiteX3" fmla="*/ 73304 w 467811"/>
              <a:gd name="connsiteY3" fmla="*/ 870 h 467999"/>
              <a:gd name="connsiteX4" fmla="*/ 31050 w 467811"/>
              <a:gd name="connsiteY4" fmla="*/ 43209 h 467999"/>
              <a:gd name="connsiteX5" fmla="*/ 31050 w 467811"/>
              <a:gd name="connsiteY5" fmla="*/ 106718 h 467999"/>
              <a:gd name="connsiteX6" fmla="*/ 79340 w 467811"/>
              <a:gd name="connsiteY6" fmla="*/ 106718 h 467999"/>
              <a:gd name="connsiteX7" fmla="*/ 95185 w 467811"/>
              <a:gd name="connsiteY7" fmla="*/ 122595 h 467999"/>
              <a:gd name="connsiteX8" fmla="*/ 95185 w 467811"/>
              <a:gd name="connsiteY8" fmla="*/ 133180 h 467999"/>
              <a:gd name="connsiteX9" fmla="*/ 79340 w 467811"/>
              <a:gd name="connsiteY9" fmla="*/ 149058 h 467999"/>
              <a:gd name="connsiteX10" fmla="*/ 74059 w 467811"/>
              <a:gd name="connsiteY10" fmla="*/ 149058 h 467999"/>
              <a:gd name="connsiteX11" fmla="*/ 74059 w 467811"/>
              <a:gd name="connsiteY11" fmla="*/ 143765 h 467999"/>
              <a:gd name="connsiteX12" fmla="*/ 58213 w 467811"/>
              <a:gd name="connsiteY12" fmla="*/ 127888 h 467999"/>
              <a:gd name="connsiteX13" fmla="*/ 14450 w 467811"/>
              <a:gd name="connsiteY13" fmla="*/ 127888 h 467999"/>
              <a:gd name="connsiteX14" fmla="*/ 869 w 467811"/>
              <a:gd name="connsiteY14" fmla="*/ 138473 h 467999"/>
              <a:gd name="connsiteX15" fmla="*/ 114 w 467811"/>
              <a:gd name="connsiteY15" fmla="*/ 143765 h 467999"/>
              <a:gd name="connsiteX16" fmla="*/ 114 w 467811"/>
              <a:gd name="connsiteY16" fmla="*/ 154350 h 467999"/>
              <a:gd name="connsiteX17" fmla="*/ 15959 w 467811"/>
              <a:gd name="connsiteY17" fmla="*/ 170226 h 467999"/>
              <a:gd name="connsiteX18" fmla="*/ 31804 w 467811"/>
              <a:gd name="connsiteY18" fmla="*/ 170226 h 467999"/>
              <a:gd name="connsiteX19" fmla="*/ 31804 w 467811"/>
              <a:gd name="connsiteY19" fmla="*/ 287416 h 467999"/>
              <a:gd name="connsiteX20" fmla="*/ 80095 w 467811"/>
              <a:gd name="connsiteY20" fmla="*/ 287416 h 467999"/>
              <a:gd name="connsiteX21" fmla="*/ 95940 w 467811"/>
              <a:gd name="connsiteY21" fmla="*/ 303294 h 467999"/>
              <a:gd name="connsiteX22" fmla="*/ 95940 w 467811"/>
              <a:gd name="connsiteY22" fmla="*/ 313877 h 467999"/>
              <a:gd name="connsiteX23" fmla="*/ 80095 w 467811"/>
              <a:gd name="connsiteY23" fmla="*/ 329756 h 467999"/>
              <a:gd name="connsiteX24" fmla="*/ 74813 w 467811"/>
              <a:gd name="connsiteY24" fmla="*/ 329756 h 467999"/>
              <a:gd name="connsiteX25" fmla="*/ 74813 w 467811"/>
              <a:gd name="connsiteY25" fmla="*/ 325220 h 467999"/>
              <a:gd name="connsiteX26" fmla="*/ 58968 w 467811"/>
              <a:gd name="connsiteY26" fmla="*/ 309342 h 467999"/>
              <a:gd name="connsiteX27" fmla="*/ 15205 w 467811"/>
              <a:gd name="connsiteY27" fmla="*/ 309342 h 467999"/>
              <a:gd name="connsiteX28" fmla="*/ 1623 w 467811"/>
              <a:gd name="connsiteY28" fmla="*/ 319927 h 467999"/>
              <a:gd name="connsiteX29" fmla="*/ 869 w 467811"/>
              <a:gd name="connsiteY29" fmla="*/ 325220 h 467999"/>
              <a:gd name="connsiteX30" fmla="*/ 869 w 467811"/>
              <a:gd name="connsiteY30" fmla="*/ 335803 h 467999"/>
              <a:gd name="connsiteX31" fmla="*/ 16714 w 467811"/>
              <a:gd name="connsiteY31" fmla="*/ 351681 h 467999"/>
              <a:gd name="connsiteX32" fmla="*/ 32559 w 467811"/>
              <a:gd name="connsiteY32" fmla="*/ 351681 h 467999"/>
              <a:gd name="connsiteX33" fmla="*/ 32559 w 467811"/>
              <a:gd name="connsiteY33" fmla="*/ 425776 h 467999"/>
              <a:gd name="connsiteX34" fmla="*/ 74813 w 467811"/>
              <a:gd name="connsiteY34" fmla="*/ 468113 h 467999"/>
              <a:gd name="connsiteX35" fmla="*/ 425672 w 467811"/>
              <a:gd name="connsiteY35" fmla="*/ 468113 h 467999"/>
              <a:gd name="connsiteX36" fmla="*/ 467926 w 467811"/>
              <a:gd name="connsiteY36" fmla="*/ 425776 h 467999"/>
              <a:gd name="connsiteX37" fmla="*/ 467926 w 467811"/>
              <a:gd name="connsiteY37" fmla="*/ 42453 h 467999"/>
              <a:gd name="connsiteX38" fmla="*/ 424917 w 467811"/>
              <a:gd name="connsiteY38" fmla="*/ 114 h 467999"/>
              <a:gd name="connsiteX39" fmla="*/ 393982 w 467811"/>
              <a:gd name="connsiteY39" fmla="*/ 346388 h 467999"/>
              <a:gd name="connsiteX40" fmla="*/ 393228 w 467811"/>
              <a:gd name="connsiteY40" fmla="*/ 348658 h 467999"/>
              <a:gd name="connsiteX41" fmla="*/ 388701 w 467811"/>
              <a:gd name="connsiteY41" fmla="*/ 353949 h 467999"/>
              <a:gd name="connsiteX42" fmla="*/ 384173 w 467811"/>
              <a:gd name="connsiteY42" fmla="*/ 356217 h 467999"/>
              <a:gd name="connsiteX43" fmla="*/ 381154 w 467811"/>
              <a:gd name="connsiteY43" fmla="*/ 356973 h 467999"/>
              <a:gd name="connsiteX44" fmla="*/ 153285 w 467811"/>
              <a:gd name="connsiteY44" fmla="*/ 356973 h 467999"/>
              <a:gd name="connsiteX45" fmla="*/ 148003 w 467811"/>
              <a:gd name="connsiteY45" fmla="*/ 354705 h 467999"/>
              <a:gd name="connsiteX46" fmla="*/ 144230 w 467811"/>
              <a:gd name="connsiteY46" fmla="*/ 349414 h 467999"/>
              <a:gd name="connsiteX47" fmla="*/ 143476 w 467811"/>
              <a:gd name="connsiteY47" fmla="*/ 347144 h 467999"/>
              <a:gd name="connsiteX48" fmla="*/ 143476 w 467811"/>
              <a:gd name="connsiteY48" fmla="*/ 325976 h 467999"/>
              <a:gd name="connsiteX49" fmla="*/ 143476 w 467811"/>
              <a:gd name="connsiteY49" fmla="*/ 325220 h 467999"/>
              <a:gd name="connsiteX50" fmla="*/ 144230 w 467811"/>
              <a:gd name="connsiteY50" fmla="*/ 324462 h 467999"/>
              <a:gd name="connsiteX51" fmla="*/ 189503 w 467811"/>
              <a:gd name="connsiteY51" fmla="*/ 293465 h 467999"/>
              <a:gd name="connsiteX52" fmla="*/ 234020 w 467811"/>
              <a:gd name="connsiteY52" fmla="*/ 260955 h 467999"/>
              <a:gd name="connsiteX53" fmla="*/ 234020 w 467811"/>
              <a:gd name="connsiteY53" fmla="*/ 256417 h 467999"/>
              <a:gd name="connsiteX54" fmla="*/ 231757 w 467811"/>
              <a:gd name="connsiteY54" fmla="*/ 251126 h 467999"/>
              <a:gd name="connsiteX55" fmla="*/ 207612 w 467811"/>
              <a:gd name="connsiteY55" fmla="*/ 189884 h 467999"/>
              <a:gd name="connsiteX56" fmla="*/ 268728 w 467811"/>
              <a:gd name="connsiteY56" fmla="*/ 112767 h 467999"/>
              <a:gd name="connsiteX57" fmla="*/ 329846 w 467811"/>
              <a:gd name="connsiteY57" fmla="*/ 189884 h 467999"/>
              <a:gd name="connsiteX58" fmla="*/ 305701 w 467811"/>
              <a:gd name="connsiteY58" fmla="*/ 251126 h 467999"/>
              <a:gd name="connsiteX59" fmla="*/ 303438 w 467811"/>
              <a:gd name="connsiteY59" fmla="*/ 256417 h 467999"/>
              <a:gd name="connsiteX60" fmla="*/ 303438 w 467811"/>
              <a:gd name="connsiteY60" fmla="*/ 260955 h 467999"/>
              <a:gd name="connsiteX61" fmla="*/ 347955 w 467811"/>
              <a:gd name="connsiteY61" fmla="*/ 293465 h 467999"/>
              <a:gd name="connsiteX62" fmla="*/ 393228 w 467811"/>
              <a:gd name="connsiteY62" fmla="*/ 324462 h 467999"/>
              <a:gd name="connsiteX63" fmla="*/ 393982 w 467811"/>
              <a:gd name="connsiteY63" fmla="*/ 325220 h 467999"/>
              <a:gd name="connsiteX64" fmla="*/ 393982 w 467811"/>
              <a:gd name="connsiteY64" fmla="*/ 325976 h 467999"/>
              <a:gd name="connsiteX65" fmla="*/ 393982 w 467811"/>
              <a:gd name="connsiteY65" fmla="*/ 346388 h 46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67811" h="467999">
                <a:moveTo>
                  <a:pt x="424917" y="114"/>
                </a:moveTo>
                <a:lnTo>
                  <a:pt x="341919" y="114"/>
                </a:lnTo>
                <a:lnTo>
                  <a:pt x="339655" y="114"/>
                </a:lnTo>
                <a:lnTo>
                  <a:pt x="73304" y="870"/>
                </a:lnTo>
                <a:cubicBezTo>
                  <a:pt x="49913" y="870"/>
                  <a:pt x="31050" y="19772"/>
                  <a:pt x="31050" y="43209"/>
                </a:cubicBezTo>
                <a:lnTo>
                  <a:pt x="31050" y="106718"/>
                </a:lnTo>
                <a:lnTo>
                  <a:pt x="79340" y="106718"/>
                </a:lnTo>
                <a:cubicBezTo>
                  <a:pt x="88395" y="106718"/>
                  <a:pt x="95185" y="113523"/>
                  <a:pt x="95185" y="122595"/>
                </a:cubicBezTo>
                <a:lnTo>
                  <a:pt x="95185" y="133180"/>
                </a:lnTo>
                <a:cubicBezTo>
                  <a:pt x="95185" y="142253"/>
                  <a:pt x="88395" y="149058"/>
                  <a:pt x="79340" y="149058"/>
                </a:cubicBezTo>
                <a:lnTo>
                  <a:pt x="74059" y="149058"/>
                </a:lnTo>
                <a:lnTo>
                  <a:pt x="74059" y="143765"/>
                </a:lnTo>
                <a:cubicBezTo>
                  <a:pt x="74059" y="134692"/>
                  <a:pt x="67268" y="127888"/>
                  <a:pt x="58213" y="127888"/>
                </a:cubicBezTo>
                <a:lnTo>
                  <a:pt x="14450" y="127888"/>
                </a:lnTo>
                <a:cubicBezTo>
                  <a:pt x="8414" y="128644"/>
                  <a:pt x="3132" y="132424"/>
                  <a:pt x="869" y="138473"/>
                </a:cubicBezTo>
                <a:cubicBezTo>
                  <a:pt x="114" y="139985"/>
                  <a:pt x="114" y="142253"/>
                  <a:pt x="114" y="143765"/>
                </a:cubicBezTo>
                <a:lnTo>
                  <a:pt x="114" y="154350"/>
                </a:lnTo>
                <a:cubicBezTo>
                  <a:pt x="114" y="163423"/>
                  <a:pt x="6905" y="170226"/>
                  <a:pt x="15959" y="170226"/>
                </a:cubicBezTo>
                <a:lnTo>
                  <a:pt x="31804" y="170226"/>
                </a:lnTo>
                <a:lnTo>
                  <a:pt x="31804" y="287416"/>
                </a:lnTo>
                <a:lnTo>
                  <a:pt x="80095" y="287416"/>
                </a:lnTo>
                <a:cubicBezTo>
                  <a:pt x="89149" y="287416"/>
                  <a:pt x="95940" y="294221"/>
                  <a:pt x="95940" y="303294"/>
                </a:cubicBezTo>
                <a:lnTo>
                  <a:pt x="95940" y="313877"/>
                </a:lnTo>
                <a:cubicBezTo>
                  <a:pt x="95940" y="322951"/>
                  <a:pt x="89149" y="329756"/>
                  <a:pt x="80095" y="329756"/>
                </a:cubicBezTo>
                <a:lnTo>
                  <a:pt x="74813" y="329756"/>
                </a:lnTo>
                <a:lnTo>
                  <a:pt x="74813" y="325220"/>
                </a:lnTo>
                <a:cubicBezTo>
                  <a:pt x="74813" y="316147"/>
                  <a:pt x="68022" y="309342"/>
                  <a:pt x="58968" y="309342"/>
                </a:cubicBezTo>
                <a:lnTo>
                  <a:pt x="15205" y="309342"/>
                </a:lnTo>
                <a:cubicBezTo>
                  <a:pt x="9168" y="310098"/>
                  <a:pt x="3887" y="313877"/>
                  <a:pt x="1623" y="319927"/>
                </a:cubicBezTo>
                <a:cubicBezTo>
                  <a:pt x="869" y="321439"/>
                  <a:pt x="869" y="323706"/>
                  <a:pt x="869" y="325220"/>
                </a:cubicBezTo>
                <a:lnTo>
                  <a:pt x="869" y="335803"/>
                </a:lnTo>
                <a:cubicBezTo>
                  <a:pt x="869" y="344876"/>
                  <a:pt x="7659" y="351681"/>
                  <a:pt x="16714" y="351681"/>
                </a:cubicBezTo>
                <a:lnTo>
                  <a:pt x="32559" y="351681"/>
                </a:lnTo>
                <a:lnTo>
                  <a:pt x="32559" y="425776"/>
                </a:lnTo>
                <a:cubicBezTo>
                  <a:pt x="32559" y="449213"/>
                  <a:pt x="51422" y="468113"/>
                  <a:pt x="74813" y="468113"/>
                </a:cubicBezTo>
                <a:lnTo>
                  <a:pt x="425672" y="468113"/>
                </a:lnTo>
                <a:cubicBezTo>
                  <a:pt x="449062" y="468113"/>
                  <a:pt x="467926" y="449213"/>
                  <a:pt x="467926" y="425776"/>
                </a:cubicBezTo>
                <a:lnTo>
                  <a:pt x="467926" y="42453"/>
                </a:lnTo>
                <a:cubicBezTo>
                  <a:pt x="467172" y="19015"/>
                  <a:pt x="448308" y="114"/>
                  <a:pt x="424917" y="114"/>
                </a:cubicBezTo>
                <a:moveTo>
                  <a:pt x="393982" y="346388"/>
                </a:moveTo>
                <a:cubicBezTo>
                  <a:pt x="393982" y="346388"/>
                  <a:pt x="393228" y="347902"/>
                  <a:pt x="393228" y="348658"/>
                </a:cubicBezTo>
                <a:cubicBezTo>
                  <a:pt x="392472" y="350169"/>
                  <a:pt x="390209" y="352437"/>
                  <a:pt x="388701" y="353949"/>
                </a:cubicBezTo>
                <a:lnTo>
                  <a:pt x="384173" y="356217"/>
                </a:lnTo>
                <a:lnTo>
                  <a:pt x="381154" y="356973"/>
                </a:lnTo>
                <a:lnTo>
                  <a:pt x="153285" y="356973"/>
                </a:lnTo>
                <a:cubicBezTo>
                  <a:pt x="151776" y="356217"/>
                  <a:pt x="149512" y="355461"/>
                  <a:pt x="148003" y="354705"/>
                </a:cubicBezTo>
                <a:cubicBezTo>
                  <a:pt x="146494" y="353949"/>
                  <a:pt x="144985" y="351681"/>
                  <a:pt x="144230" y="349414"/>
                </a:cubicBezTo>
                <a:cubicBezTo>
                  <a:pt x="144230" y="348658"/>
                  <a:pt x="143476" y="347144"/>
                  <a:pt x="143476" y="347144"/>
                </a:cubicBezTo>
                <a:cubicBezTo>
                  <a:pt x="142721" y="346388"/>
                  <a:pt x="140458" y="336561"/>
                  <a:pt x="143476" y="325976"/>
                </a:cubicBezTo>
                <a:lnTo>
                  <a:pt x="143476" y="325220"/>
                </a:lnTo>
                <a:lnTo>
                  <a:pt x="144230" y="324462"/>
                </a:lnTo>
                <a:cubicBezTo>
                  <a:pt x="151776" y="314635"/>
                  <a:pt x="169885" y="304050"/>
                  <a:pt x="189503" y="293465"/>
                </a:cubicBezTo>
                <a:cubicBezTo>
                  <a:pt x="207612" y="283636"/>
                  <a:pt x="234020" y="268514"/>
                  <a:pt x="234020" y="260955"/>
                </a:cubicBezTo>
                <a:lnTo>
                  <a:pt x="234020" y="256417"/>
                </a:lnTo>
                <a:cubicBezTo>
                  <a:pt x="234020" y="254150"/>
                  <a:pt x="233265" y="252638"/>
                  <a:pt x="231757" y="251126"/>
                </a:cubicBezTo>
                <a:cubicBezTo>
                  <a:pt x="215911" y="235248"/>
                  <a:pt x="207612" y="213322"/>
                  <a:pt x="207612" y="189884"/>
                </a:cubicBezTo>
                <a:cubicBezTo>
                  <a:pt x="207612" y="152082"/>
                  <a:pt x="215156" y="112767"/>
                  <a:pt x="268728" y="112767"/>
                </a:cubicBezTo>
                <a:cubicBezTo>
                  <a:pt x="322301" y="112767"/>
                  <a:pt x="329846" y="151326"/>
                  <a:pt x="329846" y="189884"/>
                </a:cubicBezTo>
                <a:cubicBezTo>
                  <a:pt x="329846" y="213322"/>
                  <a:pt x="321547" y="235248"/>
                  <a:pt x="305701" y="251126"/>
                </a:cubicBezTo>
                <a:cubicBezTo>
                  <a:pt x="304192" y="252638"/>
                  <a:pt x="303438" y="254150"/>
                  <a:pt x="303438" y="256417"/>
                </a:cubicBezTo>
                <a:lnTo>
                  <a:pt x="303438" y="260955"/>
                </a:lnTo>
                <a:cubicBezTo>
                  <a:pt x="303438" y="268514"/>
                  <a:pt x="330600" y="283636"/>
                  <a:pt x="347955" y="293465"/>
                </a:cubicBezTo>
                <a:cubicBezTo>
                  <a:pt x="367573" y="304050"/>
                  <a:pt x="385682" y="314635"/>
                  <a:pt x="393228" y="324462"/>
                </a:cubicBezTo>
                <a:lnTo>
                  <a:pt x="393982" y="325220"/>
                </a:lnTo>
                <a:lnTo>
                  <a:pt x="393982" y="325976"/>
                </a:lnTo>
                <a:cubicBezTo>
                  <a:pt x="397755" y="335803"/>
                  <a:pt x="394736" y="345632"/>
                  <a:pt x="393982" y="346388"/>
                </a:cubicBezTo>
              </a:path>
            </a:pathLst>
          </a:custGeom>
          <a:solidFill>
            <a:schemeClr val="accent1"/>
          </a:solidFill>
          <a:ln w="16678" cap="flat">
            <a:noFill/>
            <a:prstDash val="solid"/>
            <a:miter/>
          </a:ln>
        </p:spPr>
        <p:txBody>
          <a:bodyPr rtlCol="0" anchor="ctr"/>
          <a:lstStyle/>
          <a:p>
            <a:endParaRPr lang="zh-CN" altLang="en-US"/>
          </a:p>
        </p:txBody>
      </p:sp>
    </p:spTree>
    <p:custDataLst>
      <p:tags r:id="rId15"/>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b="1"/>
              <a:t>责任保险主要产品介绍</a:t>
            </a:r>
            <a:endParaRPr lang="zh-CN" altLang="en-US" b="1"/>
          </a:p>
        </p:txBody>
      </p:sp>
      <p:sp>
        <p:nvSpPr>
          <p:cNvPr id="9" name="任意多边形: 形状 8"/>
          <p:cNvSpPr>
            <a:spLocks noChangeAspect="1"/>
          </p:cNvSpPr>
          <p:nvPr>
            <p:custDataLst>
              <p:tags r:id="rId2"/>
            </p:custDataLst>
          </p:nvPr>
        </p:nvSpPr>
        <p:spPr>
          <a:xfrm>
            <a:off x="-13303" y="2315850"/>
            <a:ext cx="12205318" cy="4440466"/>
          </a:xfrm>
          <a:custGeom>
            <a:avLst/>
            <a:gdLst>
              <a:gd name="connsiteX0" fmla="*/ 0 w 12205318"/>
              <a:gd name="connsiteY0" fmla="*/ 0 h 4440466"/>
              <a:gd name="connsiteX1" fmla="*/ 1378933 w 12205318"/>
              <a:gd name="connsiteY1" fmla="*/ 0 h 4440466"/>
              <a:gd name="connsiteX2" fmla="*/ 1388136 w 12205318"/>
              <a:gd name="connsiteY2" fmla="*/ 60299 h 4440466"/>
              <a:gd name="connsiteX3" fmla="*/ 2146411 w 12205318"/>
              <a:gd name="connsiteY3" fmla="*/ 678311 h 4440466"/>
              <a:gd name="connsiteX4" fmla="*/ 2904686 w 12205318"/>
              <a:gd name="connsiteY4" fmla="*/ 60299 h 4440466"/>
              <a:gd name="connsiteX5" fmla="*/ 2913889 w 12205318"/>
              <a:gd name="connsiteY5" fmla="*/ 0 h 4440466"/>
              <a:gd name="connsiteX6" fmla="*/ 5341841 w 12205318"/>
              <a:gd name="connsiteY6" fmla="*/ 0 h 4440466"/>
              <a:gd name="connsiteX7" fmla="*/ 5351044 w 12205318"/>
              <a:gd name="connsiteY7" fmla="*/ 60299 h 4440466"/>
              <a:gd name="connsiteX8" fmla="*/ 6109319 w 12205318"/>
              <a:gd name="connsiteY8" fmla="*/ 678311 h 4440466"/>
              <a:gd name="connsiteX9" fmla="*/ 6867594 w 12205318"/>
              <a:gd name="connsiteY9" fmla="*/ 60299 h 4440466"/>
              <a:gd name="connsiteX10" fmla="*/ 6876797 w 12205318"/>
              <a:gd name="connsiteY10" fmla="*/ 0 h 4440466"/>
              <a:gd name="connsiteX11" fmla="*/ 9304749 w 12205318"/>
              <a:gd name="connsiteY11" fmla="*/ 0 h 4440466"/>
              <a:gd name="connsiteX12" fmla="*/ 9313952 w 12205318"/>
              <a:gd name="connsiteY12" fmla="*/ 60299 h 4440466"/>
              <a:gd name="connsiteX13" fmla="*/ 10072227 w 12205318"/>
              <a:gd name="connsiteY13" fmla="*/ 678311 h 4440466"/>
              <a:gd name="connsiteX14" fmla="*/ 10830502 w 12205318"/>
              <a:gd name="connsiteY14" fmla="*/ 60299 h 4440466"/>
              <a:gd name="connsiteX15" fmla="*/ 10839705 w 12205318"/>
              <a:gd name="connsiteY15" fmla="*/ 0 h 4440466"/>
              <a:gd name="connsiteX16" fmla="*/ 12205318 w 12205318"/>
              <a:gd name="connsiteY16" fmla="*/ 0 h 4440466"/>
              <a:gd name="connsiteX17" fmla="*/ 12205318 w 12205318"/>
              <a:gd name="connsiteY17" fmla="*/ 4440466 h 4440466"/>
              <a:gd name="connsiteX18" fmla="*/ 0 w 12205318"/>
              <a:gd name="connsiteY18" fmla="*/ 4440466 h 4440466"/>
              <a:gd name="connsiteX19" fmla="*/ 0 w 12205318"/>
              <a:gd name="connsiteY19" fmla="*/ 0 h 4440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205318" h="4440466">
                <a:moveTo>
                  <a:pt x="0" y="0"/>
                </a:moveTo>
                <a:lnTo>
                  <a:pt x="1378933" y="0"/>
                </a:lnTo>
                <a:lnTo>
                  <a:pt x="1388136" y="60299"/>
                </a:lnTo>
                <a:cubicBezTo>
                  <a:pt x="1460309" y="412998"/>
                  <a:pt x="1772377" y="678311"/>
                  <a:pt x="2146411" y="678311"/>
                </a:cubicBezTo>
                <a:cubicBezTo>
                  <a:pt x="2520446" y="678311"/>
                  <a:pt x="2832514" y="412998"/>
                  <a:pt x="2904686" y="60299"/>
                </a:cubicBezTo>
                <a:lnTo>
                  <a:pt x="2913889" y="0"/>
                </a:lnTo>
                <a:lnTo>
                  <a:pt x="5341841" y="0"/>
                </a:lnTo>
                <a:lnTo>
                  <a:pt x="5351044" y="60299"/>
                </a:lnTo>
                <a:cubicBezTo>
                  <a:pt x="5423217" y="412998"/>
                  <a:pt x="5735285" y="678311"/>
                  <a:pt x="6109319" y="678311"/>
                </a:cubicBezTo>
                <a:cubicBezTo>
                  <a:pt x="6483354" y="678311"/>
                  <a:pt x="6795422" y="412998"/>
                  <a:pt x="6867594" y="60299"/>
                </a:cubicBezTo>
                <a:lnTo>
                  <a:pt x="6876797" y="0"/>
                </a:lnTo>
                <a:lnTo>
                  <a:pt x="9304749" y="0"/>
                </a:lnTo>
                <a:lnTo>
                  <a:pt x="9313952" y="60299"/>
                </a:lnTo>
                <a:cubicBezTo>
                  <a:pt x="9386125" y="412998"/>
                  <a:pt x="9698193" y="678311"/>
                  <a:pt x="10072227" y="678311"/>
                </a:cubicBezTo>
                <a:cubicBezTo>
                  <a:pt x="10446261" y="678311"/>
                  <a:pt x="10758329" y="412998"/>
                  <a:pt x="10830502" y="60299"/>
                </a:cubicBezTo>
                <a:lnTo>
                  <a:pt x="10839705" y="0"/>
                </a:lnTo>
                <a:lnTo>
                  <a:pt x="12205318" y="0"/>
                </a:lnTo>
                <a:lnTo>
                  <a:pt x="12205318" y="4440466"/>
                </a:lnTo>
                <a:lnTo>
                  <a:pt x="0" y="4440466"/>
                </a:lnTo>
                <a:lnTo>
                  <a:pt x="0" y="0"/>
                </a:lnTo>
                <a:close/>
              </a:path>
            </a:pathLst>
          </a:custGeom>
          <a:gradFill>
            <a:gsLst>
              <a:gs pos="0">
                <a:schemeClr val="accent1"/>
              </a:gs>
              <a:gs pos="100000">
                <a:schemeClr val="accent1">
                  <a:alpha val="80000"/>
                </a:schemeClr>
              </a:gs>
            </a:gsLst>
            <a:lin ang="14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矩形 5"/>
          <p:cNvSpPr/>
          <p:nvPr>
            <p:custDataLst>
              <p:tags r:id="rId3"/>
            </p:custDataLst>
          </p:nvPr>
        </p:nvSpPr>
        <p:spPr>
          <a:xfrm>
            <a:off x="8404694" y="3871057"/>
            <a:ext cx="3308460" cy="2599440"/>
          </a:xfrm>
          <a:prstGeom prst="rect">
            <a:avLst/>
          </a:prstGeom>
        </p:spPr>
        <p:txBody>
          <a:bodyPr wrap="square" lIns="0" tIns="0" rIns="0" bIns="0" anchor="t" anchorCtr="0">
            <a:noAutofit/>
          </a:bodyPr>
          <a:lstStyle/>
          <a:p>
            <a:pPr algn="l">
              <a:lnSpc>
                <a:spcPct val="140000"/>
              </a:lnSpc>
              <a:spcBef>
                <a:spcPct val="0"/>
              </a:spcBef>
              <a:spcAft>
                <a:spcPct val="0"/>
              </a:spcAft>
            </a:pPr>
            <a:r>
              <a:rPr lang="zh-CN" altLang="en-US" sz="800">
                <a:solidFill>
                  <a:srgbClr val="FFFFFF"/>
                </a:solidFill>
                <a:latin typeface="+mn-ea"/>
                <a:cs typeface="+mn-ea"/>
              </a:rPr>
              <a:t>。</a:t>
            </a:r>
            <a:endParaRPr lang="zh-CN" altLang="en-US" sz="800">
              <a:solidFill>
                <a:srgbClr val="FFFFFF"/>
              </a:solidFill>
              <a:latin typeface="+mn-ea"/>
              <a:cs typeface="+mn-ea"/>
            </a:endParaRPr>
          </a:p>
        </p:txBody>
      </p:sp>
      <p:sp>
        <p:nvSpPr>
          <p:cNvPr id="8" name="矩形 7"/>
          <p:cNvSpPr/>
          <p:nvPr>
            <p:custDataLst>
              <p:tags r:id="rId4"/>
            </p:custDataLst>
          </p:nvPr>
        </p:nvSpPr>
        <p:spPr>
          <a:xfrm>
            <a:off x="7800975" y="3119120"/>
            <a:ext cx="4218305" cy="581025"/>
          </a:xfrm>
          <a:prstGeom prst="rect">
            <a:avLst/>
          </a:prstGeom>
        </p:spPr>
        <p:txBody>
          <a:bodyPr wrap="square" anchor="t" anchorCtr="0">
            <a:noAutofit/>
          </a:bodyPr>
          <a:lstStyle/>
          <a:p>
            <a:pPr algn="ctr">
              <a:spcBef>
                <a:spcPct val="0"/>
              </a:spcBef>
              <a:spcAft>
                <a:spcPct val="0"/>
              </a:spcAft>
            </a:pPr>
            <a:r>
              <a:rPr lang="zh-CN" altLang="en-US" sz="2400" b="1">
                <a:solidFill>
                  <a:srgbClr val="FFFFFF"/>
                </a:solidFill>
                <a:latin typeface="+mn-ea"/>
                <a:cs typeface="+mn-ea"/>
              </a:rPr>
              <a:t>组织者责任险</a:t>
            </a:r>
            <a:endParaRPr lang="zh-CN" altLang="en-US" sz="2400" b="1">
              <a:solidFill>
                <a:srgbClr val="FFFFFF"/>
              </a:solidFill>
              <a:latin typeface="+mn-ea"/>
              <a:cs typeface="+mn-ea"/>
            </a:endParaRPr>
          </a:p>
        </p:txBody>
      </p:sp>
      <p:sp>
        <p:nvSpPr>
          <p:cNvPr id="10" name="椭圆 9"/>
          <p:cNvSpPr>
            <a:spLocks noChangeAspect="1"/>
          </p:cNvSpPr>
          <p:nvPr>
            <p:custDataLst>
              <p:tags r:id="rId5"/>
            </p:custDataLst>
          </p:nvPr>
        </p:nvSpPr>
        <p:spPr>
          <a:xfrm>
            <a:off x="9500924" y="1649461"/>
            <a:ext cx="1116000" cy="1116000"/>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1" name="矩形 10"/>
          <p:cNvSpPr/>
          <p:nvPr>
            <p:custDataLst>
              <p:tags r:id="rId6"/>
            </p:custDataLst>
          </p:nvPr>
        </p:nvSpPr>
        <p:spPr>
          <a:xfrm>
            <a:off x="242570" y="3526155"/>
            <a:ext cx="4198620" cy="2835910"/>
          </a:xfrm>
          <a:prstGeom prst="rect">
            <a:avLst/>
          </a:prstGeom>
        </p:spPr>
        <p:txBody>
          <a:bodyPr wrap="square" lIns="0" tIns="0" rIns="0" bIns="0" anchor="t" anchorCtr="0">
            <a:noAutofit/>
          </a:bodyPr>
          <a:lstStyle/>
          <a:p>
            <a:pPr algn="ctr">
              <a:lnSpc>
                <a:spcPct val="140000"/>
              </a:lnSpc>
              <a:spcBef>
                <a:spcPct val="0"/>
              </a:spcBef>
              <a:spcAft>
                <a:spcPct val="0"/>
              </a:spcAft>
            </a:pP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 （一）投保食品存在病毒、细菌、真菌、寄生虫及天然毒素污染;</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（二）投保食品存在农药、兽药污染；</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（三）投保食品存在超量、超范围使用的食品添加剂，或者非食物用添加物；</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（四）投保食品混有异物、掺假掺杂；</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（五）投保食品导致食源性人畜共患病、传染病；</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（六）投保食品遭第三人恶意投毒；</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（七）投保食品存在其他超过食品安全标准限量的危害人体健康物质。</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第四条 发生本保险条款第三条约定的食品安全事故后，应由被保险人承担的问题食品鉴定费用、受害人健康检查费用，保险人按照本保险合同约定负责赔偿。</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第五条 保险事故发生后，被保险人因保险事故而被提起仲裁或者诉讼的，对应由被保险人支付的仲裁或诉讼费用以及事先经保险人书面同意支付的其他必要的、合理的费用（以下简称“法律费用”），保险人按照本保险合同约定也负责赔偿。</a:t>
            </a:r>
            <a:endParaRPr lang="zh-CN" altLang="en-US" sz="1000">
              <a:solidFill>
                <a:srgbClr val="FFFFFF"/>
              </a:solidFill>
              <a:latin typeface="+mn-ea"/>
              <a:cs typeface="+mn-ea"/>
            </a:endParaRPr>
          </a:p>
        </p:txBody>
      </p:sp>
      <p:sp>
        <p:nvSpPr>
          <p:cNvPr id="12" name="矩形 11"/>
          <p:cNvSpPr/>
          <p:nvPr>
            <p:custDataLst>
              <p:tags r:id="rId7"/>
            </p:custDataLst>
          </p:nvPr>
        </p:nvSpPr>
        <p:spPr>
          <a:xfrm>
            <a:off x="478878" y="3119410"/>
            <a:ext cx="3308460" cy="581057"/>
          </a:xfrm>
          <a:prstGeom prst="rect">
            <a:avLst/>
          </a:prstGeom>
        </p:spPr>
        <p:txBody>
          <a:bodyPr wrap="square" anchor="t" anchorCtr="0">
            <a:noAutofit/>
          </a:bodyPr>
          <a:lstStyle/>
          <a:p>
            <a:pPr algn="ctr">
              <a:spcBef>
                <a:spcPct val="0"/>
              </a:spcBef>
              <a:spcAft>
                <a:spcPct val="0"/>
              </a:spcAft>
            </a:pPr>
            <a:r>
              <a:rPr lang="zh-CN" altLang="en-US" sz="2400" b="1">
                <a:solidFill>
                  <a:srgbClr val="FFFFFF"/>
                </a:solidFill>
                <a:latin typeface="+mn-ea"/>
                <a:cs typeface="+mn-ea"/>
              </a:rPr>
              <a:t>食品安全责任险</a:t>
            </a:r>
            <a:endParaRPr lang="zh-CN" altLang="en-US" sz="2400" b="1">
              <a:solidFill>
                <a:srgbClr val="FFFFFF"/>
              </a:solidFill>
              <a:latin typeface="+mn-ea"/>
              <a:cs typeface="+mn-ea"/>
            </a:endParaRPr>
          </a:p>
        </p:txBody>
      </p:sp>
      <p:sp>
        <p:nvSpPr>
          <p:cNvPr id="13" name="椭圆 12"/>
          <p:cNvSpPr>
            <a:spLocks noChangeAspect="1"/>
          </p:cNvSpPr>
          <p:nvPr>
            <p:custDataLst>
              <p:tags r:id="rId8"/>
            </p:custDataLst>
          </p:nvPr>
        </p:nvSpPr>
        <p:spPr>
          <a:xfrm>
            <a:off x="1575108" y="1649461"/>
            <a:ext cx="1116000" cy="1116000"/>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4" name="矩形 13"/>
          <p:cNvSpPr/>
          <p:nvPr>
            <p:custDataLst>
              <p:tags r:id="rId9"/>
            </p:custDataLst>
          </p:nvPr>
        </p:nvSpPr>
        <p:spPr>
          <a:xfrm>
            <a:off x="4848186" y="3683097"/>
            <a:ext cx="3308460" cy="2599440"/>
          </a:xfrm>
          <a:prstGeom prst="rect">
            <a:avLst/>
          </a:prstGeom>
        </p:spPr>
        <p:txBody>
          <a:bodyPr wrap="square" lIns="0" tIns="0" rIns="0" bIns="0" anchor="t" anchorCtr="0">
            <a:noAutofit/>
          </a:bodyPr>
          <a:lstStyle/>
          <a:p>
            <a:pPr algn="l">
              <a:lnSpc>
                <a:spcPct val="140000"/>
              </a:lnSpc>
              <a:spcBef>
                <a:spcPct val="0"/>
              </a:spcBef>
              <a:spcAft>
                <a:spcPct val="0"/>
              </a:spcAft>
            </a:pPr>
            <a:r>
              <a:rPr lang="zh-CN" altLang="en-US" sz="1000">
                <a:solidFill>
                  <a:srgbClr val="FFFFFF"/>
                </a:solidFill>
                <a:latin typeface="+mn-ea"/>
                <a:cs typeface="+mn-ea"/>
              </a:rPr>
              <a:t>（一）火灾、爆炸；</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（二）运输工具发生碰撞、出轨、倾覆、坠落、搁浅、触礁、沉没，或隧道、桥梁、码头坍塌；</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（三）碰撞、挤压导致包装破裂或容器损坏； </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（四）符合安全运输规定而遭受雨淋；</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（五）装卸人员违反操作规程进行装卸、搬运。</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第五条 下列费用，保险人根据保险合同的约定负责赔偿：</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保险事故发生后，被保险人因保险事故而被提起仲裁或者诉讼所支付的仲裁费用、诉讼费用以及事先经保险人书面同意支付的其他必要的、合理的费用（以下简称“法律费用”）。</a:t>
            </a:r>
            <a:endParaRPr lang="zh-CN" altLang="en-US" sz="1000">
              <a:solidFill>
                <a:srgbClr val="FFFFFF"/>
              </a:solidFill>
              <a:latin typeface="+mn-ea"/>
              <a:cs typeface="+mn-ea"/>
            </a:endParaRPr>
          </a:p>
        </p:txBody>
      </p:sp>
      <p:sp>
        <p:nvSpPr>
          <p:cNvPr id="15" name="矩形 14"/>
          <p:cNvSpPr/>
          <p:nvPr>
            <p:custDataLst>
              <p:tags r:id="rId10"/>
            </p:custDataLst>
          </p:nvPr>
        </p:nvSpPr>
        <p:spPr>
          <a:xfrm>
            <a:off x="4763096" y="3101630"/>
            <a:ext cx="3308460" cy="581057"/>
          </a:xfrm>
          <a:prstGeom prst="rect">
            <a:avLst/>
          </a:prstGeom>
        </p:spPr>
        <p:txBody>
          <a:bodyPr wrap="square" anchor="t" anchorCtr="0">
            <a:noAutofit/>
          </a:bodyPr>
          <a:lstStyle/>
          <a:p>
            <a:pPr algn="ctr">
              <a:spcBef>
                <a:spcPct val="0"/>
              </a:spcBef>
              <a:spcAft>
                <a:spcPct val="0"/>
              </a:spcAft>
            </a:pPr>
            <a:r>
              <a:rPr lang="zh-CN" altLang="en-US" sz="2400" b="1">
                <a:solidFill>
                  <a:srgbClr val="FFFFFF"/>
                </a:solidFill>
                <a:latin typeface="+mn-ea"/>
                <a:cs typeface="+mn-ea"/>
              </a:rPr>
              <a:t>物流责任险</a:t>
            </a:r>
            <a:endParaRPr lang="zh-CN" altLang="en-US" sz="2400" b="1">
              <a:solidFill>
                <a:srgbClr val="FFFFFF"/>
              </a:solidFill>
              <a:latin typeface="+mn-ea"/>
              <a:cs typeface="+mn-ea"/>
            </a:endParaRPr>
          </a:p>
        </p:txBody>
      </p:sp>
      <p:sp>
        <p:nvSpPr>
          <p:cNvPr id="16" name="椭圆 15"/>
          <p:cNvSpPr>
            <a:spLocks noChangeAspect="1"/>
          </p:cNvSpPr>
          <p:nvPr>
            <p:custDataLst>
              <p:tags r:id="rId11"/>
            </p:custDataLst>
          </p:nvPr>
        </p:nvSpPr>
        <p:spPr>
          <a:xfrm>
            <a:off x="5538016" y="1649461"/>
            <a:ext cx="1116000" cy="1116000"/>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任意多边形: 形状 2"/>
          <p:cNvSpPr/>
          <p:nvPr>
            <p:custDataLst>
              <p:tags r:id="rId12"/>
            </p:custDataLst>
          </p:nvPr>
        </p:nvSpPr>
        <p:spPr>
          <a:xfrm>
            <a:off x="9824923" y="1994733"/>
            <a:ext cx="467999" cy="425454"/>
          </a:xfrm>
          <a:custGeom>
            <a:avLst/>
            <a:gdLst>
              <a:gd name="connsiteX0" fmla="*/ 411103 w 467999"/>
              <a:gd name="connsiteY0" fmla="*/ -400 h 425454"/>
              <a:gd name="connsiteX1" fmla="*/ 56129 w 467999"/>
              <a:gd name="connsiteY1" fmla="*/ -400 h 425454"/>
              <a:gd name="connsiteX2" fmla="*/ -384 w 467999"/>
              <a:gd name="connsiteY2" fmla="*/ 57570 h 425454"/>
              <a:gd name="connsiteX3" fmla="*/ -384 w 467999"/>
              <a:gd name="connsiteY3" fmla="*/ 289653 h 425454"/>
              <a:gd name="connsiteX4" fmla="*/ 54032 w 467999"/>
              <a:gd name="connsiteY4" fmla="*/ 346660 h 425454"/>
              <a:gd name="connsiteX5" fmla="*/ 108450 w 467999"/>
              <a:gd name="connsiteY5" fmla="*/ 346660 h 425454"/>
              <a:gd name="connsiteX6" fmla="*/ 101751 w 467999"/>
              <a:gd name="connsiteY6" fmla="*/ 405693 h 425454"/>
              <a:gd name="connsiteX7" fmla="*/ 111699 w 467999"/>
              <a:gd name="connsiteY7" fmla="*/ 422717 h 425454"/>
              <a:gd name="connsiteX8" fmla="*/ 131026 w 467999"/>
              <a:gd name="connsiteY8" fmla="*/ 421771 h 425454"/>
              <a:gd name="connsiteX9" fmla="*/ 239060 w 467999"/>
              <a:gd name="connsiteY9" fmla="*/ 346674 h 425454"/>
              <a:gd name="connsiteX10" fmla="*/ 413199 w 467999"/>
              <a:gd name="connsiteY10" fmla="*/ 346674 h 425454"/>
              <a:gd name="connsiteX11" fmla="*/ 467616 w 467999"/>
              <a:gd name="connsiteY11" fmla="*/ 289667 h 425454"/>
              <a:gd name="connsiteX12" fmla="*/ 467616 w 467999"/>
              <a:gd name="connsiteY12" fmla="*/ 57570 h 425454"/>
              <a:gd name="connsiteX13" fmla="*/ 411103 w 467999"/>
              <a:gd name="connsiteY13" fmla="*/ -400 h 425454"/>
              <a:gd name="connsiteX14" fmla="*/ 124896 w 467999"/>
              <a:gd name="connsiteY14" fmla="*/ 201160 h 425454"/>
              <a:gd name="connsiteX15" fmla="*/ 99505 w 467999"/>
              <a:gd name="connsiteY15" fmla="*/ 184026 h 425454"/>
              <a:gd name="connsiteX16" fmla="*/ 105284 w 467999"/>
              <a:gd name="connsiteY16" fmla="*/ 153482 h 425454"/>
              <a:gd name="connsiteX17" fmla="*/ 138254 w 467999"/>
              <a:gd name="connsiteY17" fmla="*/ 148897 h 425454"/>
              <a:gd name="connsiteX18" fmla="*/ 151157 w 467999"/>
              <a:gd name="connsiteY18" fmla="*/ 180264 h 425454"/>
              <a:gd name="connsiteX19" fmla="*/ 124896 w 467999"/>
              <a:gd name="connsiteY19" fmla="*/ 201160 h 425454"/>
              <a:gd name="connsiteX20" fmla="*/ 233559 w 467999"/>
              <a:gd name="connsiteY20" fmla="*/ 201160 h 425454"/>
              <a:gd name="connsiteX21" fmla="*/ 208333 w 467999"/>
              <a:gd name="connsiteY21" fmla="*/ 183908 h 425454"/>
              <a:gd name="connsiteX22" fmla="*/ 214226 w 467999"/>
              <a:gd name="connsiteY22" fmla="*/ 153463 h 425454"/>
              <a:gd name="connsiteX23" fmla="*/ 243978 w 467999"/>
              <a:gd name="connsiteY23" fmla="*/ 147344 h 425454"/>
              <a:gd name="connsiteX24" fmla="*/ 260286 w 467999"/>
              <a:gd name="connsiteY24" fmla="*/ 178610 h 425454"/>
              <a:gd name="connsiteX25" fmla="*/ 233559 w 467999"/>
              <a:gd name="connsiteY25" fmla="*/ 201160 h 425454"/>
              <a:gd name="connsiteX26" fmla="*/ 342377 w 467999"/>
              <a:gd name="connsiteY26" fmla="*/ 201160 h 425454"/>
              <a:gd name="connsiteX27" fmla="*/ 317152 w 467999"/>
              <a:gd name="connsiteY27" fmla="*/ 183908 h 425454"/>
              <a:gd name="connsiteX28" fmla="*/ 323046 w 467999"/>
              <a:gd name="connsiteY28" fmla="*/ 153463 h 425454"/>
              <a:gd name="connsiteX29" fmla="*/ 352797 w 467999"/>
              <a:gd name="connsiteY29" fmla="*/ 147344 h 425454"/>
              <a:gd name="connsiteX30" fmla="*/ 369155 w 467999"/>
              <a:gd name="connsiteY30" fmla="*/ 167716 h 425454"/>
              <a:gd name="connsiteX31" fmla="*/ 361703 w 467999"/>
              <a:gd name="connsiteY31" fmla="*/ 192954 h 425454"/>
              <a:gd name="connsiteX32" fmla="*/ 342377 w 467999"/>
              <a:gd name="connsiteY32" fmla="*/ 201160 h 425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67999" h="425454">
                <a:moveTo>
                  <a:pt x="411103" y="-400"/>
                </a:moveTo>
                <a:lnTo>
                  <a:pt x="56129" y="-400"/>
                </a:lnTo>
                <a:cubicBezTo>
                  <a:pt x="18116" y="-400"/>
                  <a:pt x="-384" y="18959"/>
                  <a:pt x="-384" y="57570"/>
                </a:cubicBezTo>
                <a:lnTo>
                  <a:pt x="-384" y="289653"/>
                </a:lnTo>
                <a:cubicBezTo>
                  <a:pt x="-384" y="328367"/>
                  <a:pt x="16975" y="346660"/>
                  <a:pt x="54032" y="346660"/>
                </a:cubicBezTo>
                <a:lnTo>
                  <a:pt x="108450" y="346660"/>
                </a:lnTo>
                <a:lnTo>
                  <a:pt x="101751" y="405693"/>
                </a:lnTo>
                <a:cubicBezTo>
                  <a:pt x="101751" y="412806"/>
                  <a:pt x="105569" y="419365"/>
                  <a:pt x="111699" y="422717"/>
                </a:cubicBezTo>
                <a:cubicBezTo>
                  <a:pt x="117799" y="426144"/>
                  <a:pt x="125282" y="425779"/>
                  <a:pt x="131026" y="421771"/>
                </a:cubicBezTo>
                <a:lnTo>
                  <a:pt x="239060" y="346674"/>
                </a:lnTo>
                <a:lnTo>
                  <a:pt x="413199" y="346674"/>
                </a:lnTo>
                <a:cubicBezTo>
                  <a:pt x="450882" y="346674"/>
                  <a:pt x="467616" y="328382"/>
                  <a:pt x="467616" y="289667"/>
                </a:cubicBezTo>
                <a:lnTo>
                  <a:pt x="467616" y="57570"/>
                </a:lnTo>
                <a:cubicBezTo>
                  <a:pt x="467616" y="18959"/>
                  <a:pt x="448787" y="-371"/>
                  <a:pt x="411103" y="-400"/>
                </a:cubicBezTo>
                <a:moveTo>
                  <a:pt x="124896" y="201160"/>
                </a:moveTo>
                <a:cubicBezTo>
                  <a:pt x="113823" y="201229"/>
                  <a:pt x="103798" y="194467"/>
                  <a:pt x="99505" y="184026"/>
                </a:cubicBezTo>
                <a:cubicBezTo>
                  <a:pt x="95211" y="173587"/>
                  <a:pt x="97492" y="161529"/>
                  <a:pt x="105284" y="153482"/>
                </a:cubicBezTo>
                <a:cubicBezTo>
                  <a:pt x="113997" y="144506"/>
                  <a:pt x="127516" y="142628"/>
                  <a:pt x="138254" y="148897"/>
                </a:cubicBezTo>
                <a:cubicBezTo>
                  <a:pt x="148994" y="155167"/>
                  <a:pt x="154283" y="168027"/>
                  <a:pt x="151157" y="180264"/>
                </a:cubicBezTo>
                <a:cubicBezTo>
                  <a:pt x="148028" y="192499"/>
                  <a:pt x="137263" y="201066"/>
                  <a:pt x="124896" y="201160"/>
                </a:cubicBezTo>
                <a:moveTo>
                  <a:pt x="233559" y="201160"/>
                </a:moveTo>
                <a:cubicBezTo>
                  <a:pt x="222515" y="201150"/>
                  <a:pt x="212561" y="194343"/>
                  <a:pt x="208333" y="183908"/>
                </a:cubicBezTo>
                <a:cubicBezTo>
                  <a:pt x="204104" y="173474"/>
                  <a:pt x="206429" y="161461"/>
                  <a:pt x="214226" y="153463"/>
                </a:cubicBezTo>
                <a:cubicBezTo>
                  <a:pt x="222025" y="145464"/>
                  <a:pt x="233763" y="143052"/>
                  <a:pt x="243978" y="147344"/>
                </a:cubicBezTo>
                <a:cubicBezTo>
                  <a:pt x="255994" y="152470"/>
                  <a:pt x="262816" y="165547"/>
                  <a:pt x="260286" y="178610"/>
                </a:cubicBezTo>
                <a:cubicBezTo>
                  <a:pt x="257756" y="191672"/>
                  <a:pt x="246579" y="201103"/>
                  <a:pt x="233559" y="201160"/>
                </a:cubicBezTo>
                <a:moveTo>
                  <a:pt x="342377" y="201160"/>
                </a:moveTo>
                <a:cubicBezTo>
                  <a:pt x="331333" y="201150"/>
                  <a:pt x="321380" y="194343"/>
                  <a:pt x="317152" y="183908"/>
                </a:cubicBezTo>
                <a:cubicBezTo>
                  <a:pt x="312921" y="173474"/>
                  <a:pt x="315248" y="161461"/>
                  <a:pt x="323046" y="153463"/>
                </a:cubicBezTo>
                <a:cubicBezTo>
                  <a:pt x="330843" y="145464"/>
                  <a:pt x="342582" y="143052"/>
                  <a:pt x="352797" y="147344"/>
                </a:cubicBezTo>
                <a:cubicBezTo>
                  <a:pt x="361231" y="150920"/>
                  <a:pt x="367366" y="158560"/>
                  <a:pt x="369155" y="167716"/>
                </a:cubicBezTo>
                <a:cubicBezTo>
                  <a:pt x="370944" y="176873"/>
                  <a:pt x="368150" y="186340"/>
                  <a:pt x="361703" y="192954"/>
                </a:cubicBezTo>
                <a:cubicBezTo>
                  <a:pt x="356574" y="198187"/>
                  <a:pt x="349631" y="201160"/>
                  <a:pt x="342377" y="201160"/>
                </a:cubicBezTo>
              </a:path>
            </a:pathLst>
          </a:custGeom>
          <a:solidFill>
            <a:schemeClr val="accent1"/>
          </a:solidFill>
          <a:ln w="663" cap="flat">
            <a:noFill/>
            <a:prstDash val="solid"/>
            <a:miter/>
          </a:ln>
        </p:spPr>
        <p:txBody>
          <a:bodyPr rtlCol="0" anchor="ctr"/>
          <a:lstStyle/>
          <a:p>
            <a:endParaRPr lang="zh-CN" altLang="en-US"/>
          </a:p>
        </p:txBody>
      </p:sp>
      <p:sp>
        <p:nvSpPr>
          <p:cNvPr id="18" name="任意多边形: 形状 3"/>
          <p:cNvSpPr/>
          <p:nvPr>
            <p:custDataLst>
              <p:tags r:id="rId13"/>
            </p:custDataLst>
          </p:nvPr>
        </p:nvSpPr>
        <p:spPr>
          <a:xfrm>
            <a:off x="1899108" y="1990229"/>
            <a:ext cx="467999" cy="434462"/>
          </a:xfrm>
          <a:custGeom>
            <a:avLst/>
            <a:gdLst>
              <a:gd name="connsiteX0" fmla="*/ 413196 w 467999"/>
              <a:gd name="connsiteY0" fmla="*/ 115 h 434462"/>
              <a:gd name="connsiteX1" fmla="*/ 53838 w 467999"/>
              <a:gd name="connsiteY1" fmla="*/ 115 h 434462"/>
              <a:gd name="connsiteX2" fmla="*/ 114 w 467999"/>
              <a:gd name="connsiteY2" fmla="*/ 54272 h 434462"/>
              <a:gd name="connsiteX3" fmla="*/ 114 w 467999"/>
              <a:gd name="connsiteY3" fmla="*/ 287751 h 434462"/>
              <a:gd name="connsiteX4" fmla="*/ 53838 w 467999"/>
              <a:gd name="connsiteY4" fmla="*/ 341908 h 434462"/>
              <a:gd name="connsiteX5" fmla="*/ 188747 w 467999"/>
              <a:gd name="connsiteY5" fmla="*/ 341908 h 434462"/>
              <a:gd name="connsiteX6" fmla="*/ 188747 w 467999"/>
              <a:gd name="connsiteY6" fmla="*/ 408101 h 434462"/>
              <a:gd name="connsiteX7" fmla="*/ 114726 w 467999"/>
              <a:gd name="connsiteY7" fmla="*/ 408101 h 434462"/>
              <a:gd name="connsiteX8" fmla="*/ 101594 w 467999"/>
              <a:gd name="connsiteY8" fmla="*/ 421339 h 434462"/>
              <a:gd name="connsiteX9" fmla="*/ 114726 w 467999"/>
              <a:gd name="connsiteY9" fmla="*/ 434578 h 434462"/>
              <a:gd name="connsiteX10" fmla="*/ 342757 w 467999"/>
              <a:gd name="connsiteY10" fmla="*/ 434578 h 434462"/>
              <a:gd name="connsiteX11" fmla="*/ 355890 w 467999"/>
              <a:gd name="connsiteY11" fmla="*/ 421339 h 434462"/>
              <a:gd name="connsiteX12" fmla="*/ 342757 w 467999"/>
              <a:gd name="connsiteY12" fmla="*/ 408101 h 434462"/>
              <a:gd name="connsiteX13" fmla="*/ 269931 w 467999"/>
              <a:gd name="connsiteY13" fmla="*/ 408101 h 434462"/>
              <a:gd name="connsiteX14" fmla="*/ 269931 w 467999"/>
              <a:gd name="connsiteY14" fmla="*/ 341908 h 434462"/>
              <a:gd name="connsiteX15" fmla="*/ 414389 w 467999"/>
              <a:gd name="connsiteY15" fmla="*/ 341908 h 434462"/>
              <a:gd name="connsiteX16" fmla="*/ 468114 w 467999"/>
              <a:gd name="connsiteY16" fmla="*/ 287751 h 434462"/>
              <a:gd name="connsiteX17" fmla="*/ 468114 w 467999"/>
              <a:gd name="connsiteY17" fmla="*/ 54272 h 434462"/>
              <a:gd name="connsiteX18" fmla="*/ 413196 w 467999"/>
              <a:gd name="connsiteY18" fmla="*/ 115 h 434462"/>
              <a:gd name="connsiteX19" fmla="*/ 389317 w 467999"/>
              <a:gd name="connsiteY19" fmla="*/ 80749 h 434462"/>
              <a:gd name="connsiteX20" fmla="*/ 389317 w 467999"/>
              <a:gd name="connsiteY20" fmla="*/ 80749 h 434462"/>
              <a:gd name="connsiteX21" fmla="*/ 389317 w 467999"/>
              <a:gd name="connsiteY21" fmla="*/ 81953 h 434462"/>
              <a:gd name="connsiteX22" fmla="*/ 255605 w 467999"/>
              <a:gd name="connsiteY22" fmla="*/ 261275 h 434462"/>
              <a:gd name="connsiteX23" fmla="*/ 252023 w 467999"/>
              <a:gd name="connsiteY23" fmla="*/ 258867 h 434462"/>
              <a:gd name="connsiteX24" fmla="*/ 146961 w 467999"/>
              <a:gd name="connsiteY24" fmla="*/ 181844 h 434462"/>
              <a:gd name="connsiteX25" fmla="*/ 109951 w 467999"/>
              <a:gd name="connsiteY25" fmla="*/ 229983 h 434462"/>
              <a:gd name="connsiteX26" fmla="*/ 93236 w 467999"/>
              <a:gd name="connsiteY26" fmla="*/ 236001 h 434462"/>
              <a:gd name="connsiteX27" fmla="*/ 84879 w 467999"/>
              <a:gd name="connsiteY27" fmla="*/ 217948 h 434462"/>
              <a:gd name="connsiteX28" fmla="*/ 86073 w 467999"/>
              <a:gd name="connsiteY28" fmla="*/ 215541 h 434462"/>
              <a:gd name="connsiteX29" fmla="*/ 136216 w 467999"/>
              <a:gd name="connsiteY29" fmla="*/ 149349 h 434462"/>
              <a:gd name="connsiteX30" fmla="*/ 140992 w 467999"/>
              <a:gd name="connsiteY30" fmla="*/ 143331 h 434462"/>
              <a:gd name="connsiteX31" fmla="*/ 249634 w 467999"/>
              <a:gd name="connsiteY31" fmla="*/ 223966 h 434462"/>
              <a:gd name="connsiteX32" fmla="*/ 367829 w 467999"/>
              <a:gd name="connsiteY32" fmla="*/ 66307 h 434462"/>
              <a:gd name="connsiteX33" fmla="*/ 382154 w 467999"/>
              <a:gd name="connsiteY33" fmla="*/ 63900 h 434462"/>
              <a:gd name="connsiteX34" fmla="*/ 389317 w 467999"/>
              <a:gd name="connsiteY34" fmla="*/ 80749 h 434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67999" h="434462">
                <a:moveTo>
                  <a:pt x="413196" y="115"/>
                </a:moveTo>
                <a:lnTo>
                  <a:pt x="53838" y="115"/>
                </a:lnTo>
                <a:cubicBezTo>
                  <a:pt x="23992" y="115"/>
                  <a:pt x="114" y="24185"/>
                  <a:pt x="114" y="54272"/>
                </a:cubicBezTo>
                <a:lnTo>
                  <a:pt x="114" y="287751"/>
                </a:lnTo>
                <a:cubicBezTo>
                  <a:pt x="114" y="317838"/>
                  <a:pt x="23992" y="341908"/>
                  <a:pt x="53838" y="341908"/>
                </a:cubicBezTo>
                <a:lnTo>
                  <a:pt x="188747" y="341908"/>
                </a:lnTo>
                <a:lnTo>
                  <a:pt x="188747" y="408101"/>
                </a:lnTo>
                <a:lnTo>
                  <a:pt x="114726" y="408101"/>
                </a:lnTo>
                <a:cubicBezTo>
                  <a:pt x="107563" y="408101"/>
                  <a:pt x="101594" y="414119"/>
                  <a:pt x="101594" y="421339"/>
                </a:cubicBezTo>
                <a:cubicBezTo>
                  <a:pt x="101594" y="428561"/>
                  <a:pt x="107563" y="434578"/>
                  <a:pt x="114726" y="434578"/>
                </a:cubicBezTo>
                <a:lnTo>
                  <a:pt x="342757" y="434578"/>
                </a:lnTo>
                <a:cubicBezTo>
                  <a:pt x="349921" y="434578"/>
                  <a:pt x="355890" y="428561"/>
                  <a:pt x="355890" y="421339"/>
                </a:cubicBezTo>
                <a:cubicBezTo>
                  <a:pt x="355890" y="414119"/>
                  <a:pt x="349921" y="408101"/>
                  <a:pt x="342757" y="408101"/>
                </a:cubicBezTo>
                <a:lnTo>
                  <a:pt x="269931" y="408101"/>
                </a:lnTo>
                <a:lnTo>
                  <a:pt x="269931" y="341908"/>
                </a:lnTo>
                <a:lnTo>
                  <a:pt x="414389" y="341908"/>
                </a:lnTo>
                <a:cubicBezTo>
                  <a:pt x="444237" y="341908"/>
                  <a:pt x="468114" y="317838"/>
                  <a:pt x="468114" y="287751"/>
                </a:cubicBezTo>
                <a:lnTo>
                  <a:pt x="468114" y="54272"/>
                </a:lnTo>
                <a:cubicBezTo>
                  <a:pt x="466920" y="25388"/>
                  <a:pt x="443042" y="115"/>
                  <a:pt x="413196" y="115"/>
                </a:cubicBezTo>
                <a:moveTo>
                  <a:pt x="389317" y="80749"/>
                </a:moveTo>
                <a:cubicBezTo>
                  <a:pt x="389317" y="80749"/>
                  <a:pt x="389317" y="81953"/>
                  <a:pt x="389317" y="80749"/>
                </a:cubicBezTo>
                <a:lnTo>
                  <a:pt x="389317" y="81953"/>
                </a:lnTo>
                <a:lnTo>
                  <a:pt x="255605" y="261275"/>
                </a:lnTo>
                <a:lnTo>
                  <a:pt x="252023" y="258867"/>
                </a:lnTo>
                <a:lnTo>
                  <a:pt x="146961" y="181844"/>
                </a:lnTo>
                <a:lnTo>
                  <a:pt x="109951" y="229983"/>
                </a:lnTo>
                <a:cubicBezTo>
                  <a:pt x="106369" y="236001"/>
                  <a:pt x="99206" y="238408"/>
                  <a:pt x="93236" y="236001"/>
                </a:cubicBezTo>
                <a:cubicBezTo>
                  <a:pt x="86073" y="233593"/>
                  <a:pt x="82491" y="225169"/>
                  <a:pt x="84879" y="217948"/>
                </a:cubicBezTo>
                <a:cubicBezTo>
                  <a:pt x="84879" y="216746"/>
                  <a:pt x="84879" y="216746"/>
                  <a:pt x="86073" y="215541"/>
                </a:cubicBezTo>
                <a:lnTo>
                  <a:pt x="136216" y="149349"/>
                </a:lnTo>
                <a:lnTo>
                  <a:pt x="140992" y="143331"/>
                </a:lnTo>
                <a:lnTo>
                  <a:pt x="249634" y="223966"/>
                </a:lnTo>
                <a:lnTo>
                  <a:pt x="367829" y="66307"/>
                </a:lnTo>
                <a:cubicBezTo>
                  <a:pt x="371411" y="62697"/>
                  <a:pt x="377380" y="61493"/>
                  <a:pt x="382154" y="63900"/>
                </a:cubicBezTo>
                <a:cubicBezTo>
                  <a:pt x="389317" y="66307"/>
                  <a:pt x="392899" y="73528"/>
                  <a:pt x="389317" y="80749"/>
                </a:cubicBezTo>
              </a:path>
            </a:pathLst>
          </a:custGeom>
          <a:solidFill>
            <a:schemeClr val="accent1"/>
          </a:solidFill>
          <a:ln w="16682" cap="flat">
            <a:noFill/>
            <a:prstDash val="solid"/>
            <a:miter/>
          </a:ln>
        </p:spPr>
        <p:txBody>
          <a:bodyPr rtlCol="0" anchor="ctr"/>
          <a:lstStyle/>
          <a:p>
            <a:endParaRPr lang="zh-CN" altLang="en-US"/>
          </a:p>
        </p:txBody>
      </p:sp>
      <p:sp>
        <p:nvSpPr>
          <p:cNvPr id="19" name="任意多边形: 形状 4"/>
          <p:cNvSpPr/>
          <p:nvPr>
            <p:custDataLst>
              <p:tags r:id="rId14"/>
            </p:custDataLst>
          </p:nvPr>
        </p:nvSpPr>
        <p:spPr>
          <a:xfrm>
            <a:off x="5862110" y="1973461"/>
            <a:ext cx="467811" cy="467999"/>
          </a:xfrm>
          <a:custGeom>
            <a:avLst/>
            <a:gdLst>
              <a:gd name="connsiteX0" fmla="*/ 424917 w 467811"/>
              <a:gd name="connsiteY0" fmla="*/ 114 h 467999"/>
              <a:gd name="connsiteX1" fmla="*/ 341919 w 467811"/>
              <a:gd name="connsiteY1" fmla="*/ 114 h 467999"/>
              <a:gd name="connsiteX2" fmla="*/ 339655 w 467811"/>
              <a:gd name="connsiteY2" fmla="*/ 114 h 467999"/>
              <a:gd name="connsiteX3" fmla="*/ 73304 w 467811"/>
              <a:gd name="connsiteY3" fmla="*/ 870 h 467999"/>
              <a:gd name="connsiteX4" fmla="*/ 31050 w 467811"/>
              <a:gd name="connsiteY4" fmla="*/ 43209 h 467999"/>
              <a:gd name="connsiteX5" fmla="*/ 31050 w 467811"/>
              <a:gd name="connsiteY5" fmla="*/ 106718 h 467999"/>
              <a:gd name="connsiteX6" fmla="*/ 79340 w 467811"/>
              <a:gd name="connsiteY6" fmla="*/ 106718 h 467999"/>
              <a:gd name="connsiteX7" fmla="*/ 95185 w 467811"/>
              <a:gd name="connsiteY7" fmla="*/ 122595 h 467999"/>
              <a:gd name="connsiteX8" fmla="*/ 95185 w 467811"/>
              <a:gd name="connsiteY8" fmla="*/ 133180 h 467999"/>
              <a:gd name="connsiteX9" fmla="*/ 79340 w 467811"/>
              <a:gd name="connsiteY9" fmla="*/ 149058 h 467999"/>
              <a:gd name="connsiteX10" fmla="*/ 74059 w 467811"/>
              <a:gd name="connsiteY10" fmla="*/ 149058 h 467999"/>
              <a:gd name="connsiteX11" fmla="*/ 74059 w 467811"/>
              <a:gd name="connsiteY11" fmla="*/ 143765 h 467999"/>
              <a:gd name="connsiteX12" fmla="*/ 58213 w 467811"/>
              <a:gd name="connsiteY12" fmla="*/ 127888 h 467999"/>
              <a:gd name="connsiteX13" fmla="*/ 14450 w 467811"/>
              <a:gd name="connsiteY13" fmla="*/ 127888 h 467999"/>
              <a:gd name="connsiteX14" fmla="*/ 869 w 467811"/>
              <a:gd name="connsiteY14" fmla="*/ 138473 h 467999"/>
              <a:gd name="connsiteX15" fmla="*/ 114 w 467811"/>
              <a:gd name="connsiteY15" fmla="*/ 143765 h 467999"/>
              <a:gd name="connsiteX16" fmla="*/ 114 w 467811"/>
              <a:gd name="connsiteY16" fmla="*/ 154350 h 467999"/>
              <a:gd name="connsiteX17" fmla="*/ 15959 w 467811"/>
              <a:gd name="connsiteY17" fmla="*/ 170226 h 467999"/>
              <a:gd name="connsiteX18" fmla="*/ 31804 w 467811"/>
              <a:gd name="connsiteY18" fmla="*/ 170226 h 467999"/>
              <a:gd name="connsiteX19" fmla="*/ 31804 w 467811"/>
              <a:gd name="connsiteY19" fmla="*/ 287416 h 467999"/>
              <a:gd name="connsiteX20" fmla="*/ 80095 w 467811"/>
              <a:gd name="connsiteY20" fmla="*/ 287416 h 467999"/>
              <a:gd name="connsiteX21" fmla="*/ 95940 w 467811"/>
              <a:gd name="connsiteY21" fmla="*/ 303294 h 467999"/>
              <a:gd name="connsiteX22" fmla="*/ 95940 w 467811"/>
              <a:gd name="connsiteY22" fmla="*/ 313877 h 467999"/>
              <a:gd name="connsiteX23" fmla="*/ 80095 w 467811"/>
              <a:gd name="connsiteY23" fmla="*/ 329756 h 467999"/>
              <a:gd name="connsiteX24" fmla="*/ 74813 w 467811"/>
              <a:gd name="connsiteY24" fmla="*/ 329756 h 467999"/>
              <a:gd name="connsiteX25" fmla="*/ 74813 w 467811"/>
              <a:gd name="connsiteY25" fmla="*/ 325220 h 467999"/>
              <a:gd name="connsiteX26" fmla="*/ 58968 w 467811"/>
              <a:gd name="connsiteY26" fmla="*/ 309342 h 467999"/>
              <a:gd name="connsiteX27" fmla="*/ 15205 w 467811"/>
              <a:gd name="connsiteY27" fmla="*/ 309342 h 467999"/>
              <a:gd name="connsiteX28" fmla="*/ 1623 w 467811"/>
              <a:gd name="connsiteY28" fmla="*/ 319927 h 467999"/>
              <a:gd name="connsiteX29" fmla="*/ 869 w 467811"/>
              <a:gd name="connsiteY29" fmla="*/ 325220 h 467999"/>
              <a:gd name="connsiteX30" fmla="*/ 869 w 467811"/>
              <a:gd name="connsiteY30" fmla="*/ 335803 h 467999"/>
              <a:gd name="connsiteX31" fmla="*/ 16714 w 467811"/>
              <a:gd name="connsiteY31" fmla="*/ 351681 h 467999"/>
              <a:gd name="connsiteX32" fmla="*/ 32559 w 467811"/>
              <a:gd name="connsiteY32" fmla="*/ 351681 h 467999"/>
              <a:gd name="connsiteX33" fmla="*/ 32559 w 467811"/>
              <a:gd name="connsiteY33" fmla="*/ 425776 h 467999"/>
              <a:gd name="connsiteX34" fmla="*/ 74813 w 467811"/>
              <a:gd name="connsiteY34" fmla="*/ 468113 h 467999"/>
              <a:gd name="connsiteX35" fmla="*/ 425672 w 467811"/>
              <a:gd name="connsiteY35" fmla="*/ 468113 h 467999"/>
              <a:gd name="connsiteX36" fmla="*/ 467926 w 467811"/>
              <a:gd name="connsiteY36" fmla="*/ 425776 h 467999"/>
              <a:gd name="connsiteX37" fmla="*/ 467926 w 467811"/>
              <a:gd name="connsiteY37" fmla="*/ 42453 h 467999"/>
              <a:gd name="connsiteX38" fmla="*/ 424917 w 467811"/>
              <a:gd name="connsiteY38" fmla="*/ 114 h 467999"/>
              <a:gd name="connsiteX39" fmla="*/ 393982 w 467811"/>
              <a:gd name="connsiteY39" fmla="*/ 346388 h 467999"/>
              <a:gd name="connsiteX40" fmla="*/ 393228 w 467811"/>
              <a:gd name="connsiteY40" fmla="*/ 348658 h 467999"/>
              <a:gd name="connsiteX41" fmla="*/ 388701 w 467811"/>
              <a:gd name="connsiteY41" fmla="*/ 353949 h 467999"/>
              <a:gd name="connsiteX42" fmla="*/ 384173 w 467811"/>
              <a:gd name="connsiteY42" fmla="*/ 356217 h 467999"/>
              <a:gd name="connsiteX43" fmla="*/ 381154 w 467811"/>
              <a:gd name="connsiteY43" fmla="*/ 356973 h 467999"/>
              <a:gd name="connsiteX44" fmla="*/ 153285 w 467811"/>
              <a:gd name="connsiteY44" fmla="*/ 356973 h 467999"/>
              <a:gd name="connsiteX45" fmla="*/ 148003 w 467811"/>
              <a:gd name="connsiteY45" fmla="*/ 354705 h 467999"/>
              <a:gd name="connsiteX46" fmla="*/ 144230 w 467811"/>
              <a:gd name="connsiteY46" fmla="*/ 349414 h 467999"/>
              <a:gd name="connsiteX47" fmla="*/ 143476 w 467811"/>
              <a:gd name="connsiteY47" fmla="*/ 347144 h 467999"/>
              <a:gd name="connsiteX48" fmla="*/ 143476 w 467811"/>
              <a:gd name="connsiteY48" fmla="*/ 325976 h 467999"/>
              <a:gd name="connsiteX49" fmla="*/ 143476 w 467811"/>
              <a:gd name="connsiteY49" fmla="*/ 325220 h 467999"/>
              <a:gd name="connsiteX50" fmla="*/ 144230 w 467811"/>
              <a:gd name="connsiteY50" fmla="*/ 324462 h 467999"/>
              <a:gd name="connsiteX51" fmla="*/ 189503 w 467811"/>
              <a:gd name="connsiteY51" fmla="*/ 293465 h 467999"/>
              <a:gd name="connsiteX52" fmla="*/ 234020 w 467811"/>
              <a:gd name="connsiteY52" fmla="*/ 260955 h 467999"/>
              <a:gd name="connsiteX53" fmla="*/ 234020 w 467811"/>
              <a:gd name="connsiteY53" fmla="*/ 256417 h 467999"/>
              <a:gd name="connsiteX54" fmla="*/ 231757 w 467811"/>
              <a:gd name="connsiteY54" fmla="*/ 251126 h 467999"/>
              <a:gd name="connsiteX55" fmla="*/ 207612 w 467811"/>
              <a:gd name="connsiteY55" fmla="*/ 189884 h 467999"/>
              <a:gd name="connsiteX56" fmla="*/ 268728 w 467811"/>
              <a:gd name="connsiteY56" fmla="*/ 112767 h 467999"/>
              <a:gd name="connsiteX57" fmla="*/ 329846 w 467811"/>
              <a:gd name="connsiteY57" fmla="*/ 189884 h 467999"/>
              <a:gd name="connsiteX58" fmla="*/ 305701 w 467811"/>
              <a:gd name="connsiteY58" fmla="*/ 251126 h 467999"/>
              <a:gd name="connsiteX59" fmla="*/ 303438 w 467811"/>
              <a:gd name="connsiteY59" fmla="*/ 256417 h 467999"/>
              <a:gd name="connsiteX60" fmla="*/ 303438 w 467811"/>
              <a:gd name="connsiteY60" fmla="*/ 260955 h 467999"/>
              <a:gd name="connsiteX61" fmla="*/ 347955 w 467811"/>
              <a:gd name="connsiteY61" fmla="*/ 293465 h 467999"/>
              <a:gd name="connsiteX62" fmla="*/ 393228 w 467811"/>
              <a:gd name="connsiteY62" fmla="*/ 324462 h 467999"/>
              <a:gd name="connsiteX63" fmla="*/ 393982 w 467811"/>
              <a:gd name="connsiteY63" fmla="*/ 325220 h 467999"/>
              <a:gd name="connsiteX64" fmla="*/ 393982 w 467811"/>
              <a:gd name="connsiteY64" fmla="*/ 325976 h 467999"/>
              <a:gd name="connsiteX65" fmla="*/ 393982 w 467811"/>
              <a:gd name="connsiteY65" fmla="*/ 346388 h 46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67811" h="467999">
                <a:moveTo>
                  <a:pt x="424917" y="114"/>
                </a:moveTo>
                <a:lnTo>
                  <a:pt x="341919" y="114"/>
                </a:lnTo>
                <a:lnTo>
                  <a:pt x="339655" y="114"/>
                </a:lnTo>
                <a:lnTo>
                  <a:pt x="73304" y="870"/>
                </a:lnTo>
                <a:cubicBezTo>
                  <a:pt x="49913" y="870"/>
                  <a:pt x="31050" y="19772"/>
                  <a:pt x="31050" y="43209"/>
                </a:cubicBezTo>
                <a:lnTo>
                  <a:pt x="31050" y="106718"/>
                </a:lnTo>
                <a:lnTo>
                  <a:pt x="79340" y="106718"/>
                </a:lnTo>
                <a:cubicBezTo>
                  <a:pt x="88395" y="106718"/>
                  <a:pt x="95185" y="113523"/>
                  <a:pt x="95185" y="122595"/>
                </a:cubicBezTo>
                <a:lnTo>
                  <a:pt x="95185" y="133180"/>
                </a:lnTo>
                <a:cubicBezTo>
                  <a:pt x="95185" y="142253"/>
                  <a:pt x="88395" y="149058"/>
                  <a:pt x="79340" y="149058"/>
                </a:cubicBezTo>
                <a:lnTo>
                  <a:pt x="74059" y="149058"/>
                </a:lnTo>
                <a:lnTo>
                  <a:pt x="74059" y="143765"/>
                </a:lnTo>
                <a:cubicBezTo>
                  <a:pt x="74059" y="134692"/>
                  <a:pt x="67268" y="127888"/>
                  <a:pt x="58213" y="127888"/>
                </a:cubicBezTo>
                <a:lnTo>
                  <a:pt x="14450" y="127888"/>
                </a:lnTo>
                <a:cubicBezTo>
                  <a:pt x="8414" y="128644"/>
                  <a:pt x="3132" y="132424"/>
                  <a:pt x="869" y="138473"/>
                </a:cubicBezTo>
                <a:cubicBezTo>
                  <a:pt x="114" y="139985"/>
                  <a:pt x="114" y="142253"/>
                  <a:pt x="114" y="143765"/>
                </a:cubicBezTo>
                <a:lnTo>
                  <a:pt x="114" y="154350"/>
                </a:lnTo>
                <a:cubicBezTo>
                  <a:pt x="114" y="163423"/>
                  <a:pt x="6905" y="170226"/>
                  <a:pt x="15959" y="170226"/>
                </a:cubicBezTo>
                <a:lnTo>
                  <a:pt x="31804" y="170226"/>
                </a:lnTo>
                <a:lnTo>
                  <a:pt x="31804" y="287416"/>
                </a:lnTo>
                <a:lnTo>
                  <a:pt x="80095" y="287416"/>
                </a:lnTo>
                <a:cubicBezTo>
                  <a:pt x="89149" y="287416"/>
                  <a:pt x="95940" y="294221"/>
                  <a:pt x="95940" y="303294"/>
                </a:cubicBezTo>
                <a:lnTo>
                  <a:pt x="95940" y="313877"/>
                </a:lnTo>
                <a:cubicBezTo>
                  <a:pt x="95940" y="322951"/>
                  <a:pt x="89149" y="329756"/>
                  <a:pt x="80095" y="329756"/>
                </a:cubicBezTo>
                <a:lnTo>
                  <a:pt x="74813" y="329756"/>
                </a:lnTo>
                <a:lnTo>
                  <a:pt x="74813" y="325220"/>
                </a:lnTo>
                <a:cubicBezTo>
                  <a:pt x="74813" y="316147"/>
                  <a:pt x="68022" y="309342"/>
                  <a:pt x="58968" y="309342"/>
                </a:cubicBezTo>
                <a:lnTo>
                  <a:pt x="15205" y="309342"/>
                </a:lnTo>
                <a:cubicBezTo>
                  <a:pt x="9168" y="310098"/>
                  <a:pt x="3887" y="313877"/>
                  <a:pt x="1623" y="319927"/>
                </a:cubicBezTo>
                <a:cubicBezTo>
                  <a:pt x="869" y="321439"/>
                  <a:pt x="869" y="323706"/>
                  <a:pt x="869" y="325220"/>
                </a:cubicBezTo>
                <a:lnTo>
                  <a:pt x="869" y="335803"/>
                </a:lnTo>
                <a:cubicBezTo>
                  <a:pt x="869" y="344876"/>
                  <a:pt x="7659" y="351681"/>
                  <a:pt x="16714" y="351681"/>
                </a:cubicBezTo>
                <a:lnTo>
                  <a:pt x="32559" y="351681"/>
                </a:lnTo>
                <a:lnTo>
                  <a:pt x="32559" y="425776"/>
                </a:lnTo>
                <a:cubicBezTo>
                  <a:pt x="32559" y="449213"/>
                  <a:pt x="51422" y="468113"/>
                  <a:pt x="74813" y="468113"/>
                </a:cubicBezTo>
                <a:lnTo>
                  <a:pt x="425672" y="468113"/>
                </a:lnTo>
                <a:cubicBezTo>
                  <a:pt x="449062" y="468113"/>
                  <a:pt x="467926" y="449213"/>
                  <a:pt x="467926" y="425776"/>
                </a:cubicBezTo>
                <a:lnTo>
                  <a:pt x="467926" y="42453"/>
                </a:lnTo>
                <a:cubicBezTo>
                  <a:pt x="467172" y="19015"/>
                  <a:pt x="448308" y="114"/>
                  <a:pt x="424917" y="114"/>
                </a:cubicBezTo>
                <a:moveTo>
                  <a:pt x="393982" y="346388"/>
                </a:moveTo>
                <a:cubicBezTo>
                  <a:pt x="393982" y="346388"/>
                  <a:pt x="393228" y="347902"/>
                  <a:pt x="393228" y="348658"/>
                </a:cubicBezTo>
                <a:cubicBezTo>
                  <a:pt x="392472" y="350169"/>
                  <a:pt x="390209" y="352437"/>
                  <a:pt x="388701" y="353949"/>
                </a:cubicBezTo>
                <a:lnTo>
                  <a:pt x="384173" y="356217"/>
                </a:lnTo>
                <a:lnTo>
                  <a:pt x="381154" y="356973"/>
                </a:lnTo>
                <a:lnTo>
                  <a:pt x="153285" y="356973"/>
                </a:lnTo>
                <a:cubicBezTo>
                  <a:pt x="151776" y="356217"/>
                  <a:pt x="149512" y="355461"/>
                  <a:pt x="148003" y="354705"/>
                </a:cubicBezTo>
                <a:cubicBezTo>
                  <a:pt x="146494" y="353949"/>
                  <a:pt x="144985" y="351681"/>
                  <a:pt x="144230" y="349414"/>
                </a:cubicBezTo>
                <a:cubicBezTo>
                  <a:pt x="144230" y="348658"/>
                  <a:pt x="143476" y="347144"/>
                  <a:pt x="143476" y="347144"/>
                </a:cubicBezTo>
                <a:cubicBezTo>
                  <a:pt x="142721" y="346388"/>
                  <a:pt x="140458" y="336561"/>
                  <a:pt x="143476" y="325976"/>
                </a:cubicBezTo>
                <a:lnTo>
                  <a:pt x="143476" y="325220"/>
                </a:lnTo>
                <a:lnTo>
                  <a:pt x="144230" y="324462"/>
                </a:lnTo>
                <a:cubicBezTo>
                  <a:pt x="151776" y="314635"/>
                  <a:pt x="169885" y="304050"/>
                  <a:pt x="189503" y="293465"/>
                </a:cubicBezTo>
                <a:cubicBezTo>
                  <a:pt x="207612" y="283636"/>
                  <a:pt x="234020" y="268514"/>
                  <a:pt x="234020" y="260955"/>
                </a:cubicBezTo>
                <a:lnTo>
                  <a:pt x="234020" y="256417"/>
                </a:lnTo>
                <a:cubicBezTo>
                  <a:pt x="234020" y="254150"/>
                  <a:pt x="233265" y="252638"/>
                  <a:pt x="231757" y="251126"/>
                </a:cubicBezTo>
                <a:cubicBezTo>
                  <a:pt x="215911" y="235248"/>
                  <a:pt x="207612" y="213322"/>
                  <a:pt x="207612" y="189884"/>
                </a:cubicBezTo>
                <a:cubicBezTo>
                  <a:pt x="207612" y="152082"/>
                  <a:pt x="215156" y="112767"/>
                  <a:pt x="268728" y="112767"/>
                </a:cubicBezTo>
                <a:cubicBezTo>
                  <a:pt x="322301" y="112767"/>
                  <a:pt x="329846" y="151326"/>
                  <a:pt x="329846" y="189884"/>
                </a:cubicBezTo>
                <a:cubicBezTo>
                  <a:pt x="329846" y="213322"/>
                  <a:pt x="321547" y="235248"/>
                  <a:pt x="305701" y="251126"/>
                </a:cubicBezTo>
                <a:cubicBezTo>
                  <a:pt x="304192" y="252638"/>
                  <a:pt x="303438" y="254150"/>
                  <a:pt x="303438" y="256417"/>
                </a:cubicBezTo>
                <a:lnTo>
                  <a:pt x="303438" y="260955"/>
                </a:lnTo>
                <a:cubicBezTo>
                  <a:pt x="303438" y="268514"/>
                  <a:pt x="330600" y="283636"/>
                  <a:pt x="347955" y="293465"/>
                </a:cubicBezTo>
                <a:cubicBezTo>
                  <a:pt x="367573" y="304050"/>
                  <a:pt x="385682" y="314635"/>
                  <a:pt x="393228" y="324462"/>
                </a:cubicBezTo>
                <a:lnTo>
                  <a:pt x="393982" y="325220"/>
                </a:lnTo>
                <a:lnTo>
                  <a:pt x="393982" y="325976"/>
                </a:lnTo>
                <a:cubicBezTo>
                  <a:pt x="397755" y="335803"/>
                  <a:pt x="394736" y="345632"/>
                  <a:pt x="393982" y="346388"/>
                </a:cubicBezTo>
              </a:path>
            </a:pathLst>
          </a:custGeom>
          <a:solidFill>
            <a:schemeClr val="accent1"/>
          </a:solidFill>
          <a:ln w="16678" cap="flat">
            <a:noFill/>
            <a:prstDash val="solid"/>
            <a:miter/>
          </a:ln>
        </p:spPr>
        <p:txBody>
          <a:bodyPr rtlCol="0" anchor="ctr"/>
          <a:lstStyle/>
          <a:p>
            <a:endParaRPr lang="zh-CN" altLang="en-US"/>
          </a:p>
        </p:txBody>
      </p:sp>
      <p:sp>
        <p:nvSpPr>
          <p:cNvPr id="3" name="灯片编号占位符 2"/>
          <p:cNvSpPr>
            <a:spLocks noGrp="1"/>
          </p:cNvSpPr>
          <p:nvPr>
            <p:ph type="sldNum" sz="quarter" idx="12"/>
          </p:nvPr>
        </p:nvSpPr>
        <p:spPr>
          <a:xfrm>
            <a:off x="8679180" y="3700780"/>
            <a:ext cx="3218815" cy="2930525"/>
          </a:xfrm>
        </p:spPr>
        <p:txBody>
          <a:bodyPr>
            <a:normAutofit/>
          </a:bodyPr>
          <a:p>
            <a:pPr>
              <a:lnSpc>
                <a:spcPct val="150000"/>
              </a:lnSpc>
            </a:pPr>
            <a:r>
              <a:rPr lang="zh-CN" altLang="en-US" sz="1000">
                <a:solidFill>
                  <a:srgbClr val="FFFFFF"/>
                </a:solidFill>
                <a:latin typeface="+mn-ea"/>
                <a:cs typeface="+mn-ea"/>
              </a:rPr>
              <a:t>第三条 在保险期间内，被保险人在组织活动过程中，因疏忽或过失造成第三者人身伤亡或财产损失，依据中华人民共和国法律应由被保险人承担的经济赔偿责任，保险人按照本保险合同的约定负责赔偿。</a:t>
            </a:r>
            <a:endParaRPr lang="zh-CN" altLang="en-US" sz="1000">
              <a:solidFill>
                <a:srgbClr val="FFFFFF"/>
              </a:solidFill>
              <a:latin typeface="+mn-ea"/>
              <a:cs typeface="+mn-ea"/>
            </a:endParaRPr>
          </a:p>
          <a:p>
            <a:pPr>
              <a:lnSpc>
                <a:spcPct val="150000"/>
              </a:lnSpc>
            </a:pPr>
            <a:r>
              <a:rPr lang="zh-CN" altLang="en-US" sz="1000">
                <a:solidFill>
                  <a:srgbClr val="FFFFFF"/>
                </a:solidFill>
                <a:latin typeface="+mn-ea"/>
                <a:cs typeface="+mn-ea"/>
              </a:rPr>
              <a:t>第四条  保险事故发生后，被保险人因保险事故而被提起仲裁或者诉讼的，对应由被保险人支付的仲裁或诉讼费用以及其它必要的、合理的费用（以下简称“法律费用”），经保险人事先书面同意，保险人按照本保险合同约定也负责赔偿。</a:t>
            </a:r>
            <a:endParaRPr lang="zh-CN" altLang="en-US" sz="1000">
              <a:solidFill>
                <a:srgbClr val="FFFFFF"/>
              </a:solidFill>
              <a:latin typeface="+mn-ea"/>
              <a:cs typeface="+mn-ea"/>
            </a:endParaRPr>
          </a:p>
        </p:txBody>
      </p:sp>
    </p:spTree>
    <p:custDataLst>
      <p:tags r:id="rId15"/>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3" y="3424634"/>
            <a:ext cx="4689296" cy="46037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defRPr/>
            </a:pPr>
            <a:r>
              <a:rPr kumimoji="1" lang="en-US" altLang="zh-CN" sz="2400" dirty="0">
                <a:solidFill>
                  <a:schemeClr val="tx1">
                    <a:lumMod val="50000"/>
                    <a:lumOff val="50000"/>
                  </a:schemeClr>
                </a:solidFill>
                <a:cs typeface="+mn-ea"/>
                <a:sym typeface="+mn-lt"/>
              </a:rPr>
              <a:t>Accident insurance</a:t>
            </a:r>
            <a:endParaRPr kumimoji="1" lang="en-US" altLang="zh-CN" sz="2400" i="0" u="none" strike="noStrike" cap="none" spc="0" normalizeH="0" baseline="0" dirty="0">
              <a:solidFill>
                <a:schemeClr val="bg1">
                  <a:lumMod val="75000"/>
                </a:schemeClr>
              </a:solidFill>
              <a:cs typeface="+mn-ea"/>
              <a:sym typeface="+mn-lt"/>
            </a:endParaRPr>
          </a:p>
        </p:txBody>
      </p:sp>
      <p:sp>
        <p:nvSpPr>
          <p:cNvPr id="3" name="文本框 8"/>
          <p:cNvSpPr txBox="1"/>
          <p:nvPr/>
        </p:nvSpPr>
        <p:spPr>
          <a:xfrm>
            <a:off x="4585335" y="2527300"/>
            <a:ext cx="6516370" cy="897255"/>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信用保证保险</a:t>
            </a:r>
            <a:endPar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8000" dirty="0"/>
                <a:t>4</a:t>
              </a:r>
              <a:endParaRPr lang="en-US" altLang="zh-CN"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710565" y="401320"/>
            <a:ext cx="10570210" cy="5775960"/>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609600" algn="l" defTabSz="457200" rtl="0" eaLnBrk="1" fontAlgn="auto" latinLnBrk="0" hangingPunct="1">
              <a:lnSpc>
                <a:spcPct val="150000"/>
              </a:lnSpc>
              <a:spcBef>
                <a:spcPts val="0"/>
              </a:spcBef>
              <a:spcAft>
                <a:spcPts val="0"/>
              </a:spcAft>
              <a:buClrTx/>
              <a:buSzTx/>
              <a:buFontTx/>
              <a:buNone/>
              <a:defRPr/>
              <a:extLst>
                <a:ext uri="{35155182-B16C-46BC-9424-99874614C6A1}">
                  <wpsdc:indentchars xmlns:wpsdc="http://www.wps.cn/officeDocument/2017/drawingmlCustomData" val="200" checksum="4158780845"/>
                </a:ext>
              </a:extLst>
            </a:pPr>
            <a:endParaRPr kumimoji="1" lang="en-US" altLang="zh-CN" sz="2400" dirty="0">
              <a:solidFill>
                <a:schemeClr val="tx1"/>
              </a:solidFill>
              <a:cs typeface="+mn-ea"/>
              <a:sym typeface="+mn-lt"/>
            </a:endParaRPr>
          </a:p>
          <a:p>
            <a:pPr marL="457200" marR="0" lvl="0" indent="1219200" algn="l" defTabSz="4572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400" checksum="3018280789"/>
                  <wpsdc:marlchars xmlns:wpsdc="http://www.wps.cn/officeDocument/2017/drawingmlCustomData" val="200" checksum="2975741746"/>
                </a:ext>
              </a:extLst>
            </a:pPr>
            <a:r>
              <a:rPr kumimoji="1" lang="en-US" altLang="zh-CN" sz="2400" dirty="0">
                <a:solidFill>
                  <a:schemeClr val="tx1"/>
                </a:solidFill>
                <a:cs typeface="+mn-ea"/>
                <a:sym typeface="+mn-lt"/>
              </a:rPr>
              <a:t>信用保证保险</a:t>
            </a:r>
            <a:r>
              <a:rPr kumimoji="1" lang="en-US" altLang="zh-CN" sz="2000" dirty="0">
                <a:solidFill>
                  <a:schemeClr val="tx1"/>
                </a:solidFill>
                <a:cs typeface="+mn-ea"/>
                <a:sym typeface="+mn-lt"/>
              </a:rPr>
              <a:t>是以信用风险为保险标的的保险，它实际上是由保险人（保证人）为信用关系中的义务人（被保证人）提供信用担保的一类保险业务。在信用保证保险中，投保人是义务人，即投保人以自己的信用风险为保险标的向保险人投保；保险人是保证人，即保险人对投保人的信用风险进行承保。</a:t>
            </a:r>
            <a:endParaRPr kumimoji="1" lang="en-US" altLang="zh-CN" sz="2000" dirty="0">
              <a:solidFill>
                <a:schemeClr val="tx1"/>
              </a:solidFill>
              <a:cs typeface="+mn-ea"/>
              <a:sym typeface="+mn-lt"/>
            </a:endParaRPr>
          </a:p>
          <a:p>
            <a:pPr marL="457200" marR="0" lvl="0" indent="1016000" algn="l" defTabSz="4572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400" checksum="1189268203"/>
                  <wpsdc:marlchars xmlns:wpsdc="http://www.wps.cn/officeDocument/2017/drawingmlCustomData" val="200" checksum="2975741746"/>
                </a:ext>
              </a:extLst>
            </a:pPr>
            <a:r>
              <a:rPr kumimoji="1" lang="en-US" altLang="zh-CN" sz="2000" dirty="0">
                <a:solidFill>
                  <a:schemeClr val="tx1"/>
                </a:solidFill>
                <a:cs typeface="+mn-ea"/>
                <a:sym typeface="+mn-lt"/>
              </a:rPr>
              <a:t>信用保证保险的主要功能是保障企业或个人在信用交易中的利益，降低信用风险。当被保险人的债务人无法履行债务时，保险公司将按照保险合同的约定承担赔偿责任，从而减轻被保险人的损失。</a:t>
            </a:r>
            <a:endParaRPr kumimoji="1" lang="en-US" altLang="zh-CN" sz="2000" dirty="0">
              <a:solidFill>
                <a:schemeClr val="tx1"/>
              </a:solidFill>
              <a:cs typeface="+mn-ea"/>
              <a:sym typeface="+mn-lt"/>
            </a:endParaRPr>
          </a:p>
          <a:p>
            <a:pPr marL="0" marR="0" lvl="0" indent="508000" algn="l" defTabSz="457200" rtl="0" eaLnBrk="1" fontAlgn="auto" latinLnBrk="0" hangingPunct="1">
              <a:lnSpc>
                <a:spcPct val="150000"/>
              </a:lnSpc>
              <a:spcBef>
                <a:spcPts val="0"/>
              </a:spcBef>
              <a:spcAft>
                <a:spcPts val="0"/>
              </a:spcAft>
              <a:buClrTx/>
              <a:buSzTx/>
              <a:buFontTx/>
              <a:buNone/>
              <a:defRPr/>
              <a:extLst>
                <a:ext uri="{35155182-B16C-46BC-9424-99874614C6A1}">
                  <wpsdc:indentchars xmlns:wpsdc="http://www.wps.cn/officeDocument/2017/drawingmlCustomData" val="200" checksum="282533468"/>
                </a:ext>
              </a:extLst>
            </a:pPr>
            <a:endParaRPr kumimoji="1" lang="en-US" altLang="zh-CN" sz="2000" dirty="0">
              <a:solidFill>
                <a:schemeClr val="tx1"/>
              </a:solidFill>
              <a:cs typeface="+mn-ea"/>
              <a:sym typeface="+mn-lt"/>
            </a:endParaRPr>
          </a:p>
          <a:p>
            <a:pPr marL="0" marR="0" lvl="0" indent="508000" algn="l" defTabSz="457200" rtl="0" eaLnBrk="1" fontAlgn="auto" latinLnBrk="0" hangingPunct="1">
              <a:lnSpc>
                <a:spcPct val="150000"/>
              </a:lnSpc>
              <a:spcBef>
                <a:spcPts val="0"/>
              </a:spcBef>
              <a:spcAft>
                <a:spcPts val="0"/>
              </a:spcAft>
              <a:buClrTx/>
              <a:buSzTx/>
              <a:buFontTx/>
              <a:buNone/>
              <a:defRPr/>
              <a:extLst>
                <a:ext uri="{35155182-B16C-46BC-9424-99874614C6A1}">
                  <wpsdc:indentchars xmlns:wpsdc="http://www.wps.cn/officeDocument/2017/drawingmlCustomData" val="200" checksum="282533468"/>
                </a:ext>
              </a:extLst>
            </a:pPr>
            <a:r>
              <a:rPr kumimoji="1" lang="en-US" altLang="zh-CN" sz="2000" dirty="0">
                <a:solidFill>
                  <a:schemeClr val="tx1"/>
                </a:solidFill>
                <a:cs typeface="+mn-ea"/>
                <a:sym typeface="+mn-lt"/>
              </a:rPr>
              <a:t>信用保证保险可以分为</a:t>
            </a:r>
            <a:r>
              <a:rPr kumimoji="1" lang="en-US" altLang="zh-CN" sz="2000" dirty="0">
                <a:solidFill>
                  <a:srgbClr val="FF0000"/>
                </a:solidFill>
                <a:cs typeface="+mn-ea"/>
                <a:sym typeface="+mn-lt"/>
              </a:rPr>
              <a:t>信用保险</a:t>
            </a:r>
            <a:r>
              <a:rPr kumimoji="1" lang="en-US" altLang="zh-CN" sz="2000" dirty="0">
                <a:solidFill>
                  <a:schemeClr val="tx1"/>
                </a:solidFill>
                <a:cs typeface="+mn-ea"/>
                <a:sym typeface="+mn-lt"/>
              </a:rPr>
              <a:t>和</a:t>
            </a:r>
            <a:r>
              <a:rPr kumimoji="1" lang="en-US" altLang="zh-CN" sz="2000" dirty="0">
                <a:solidFill>
                  <a:srgbClr val="FF0000"/>
                </a:solidFill>
                <a:cs typeface="+mn-ea"/>
                <a:sym typeface="+mn-lt"/>
              </a:rPr>
              <a:t>保证保险</a:t>
            </a:r>
            <a:r>
              <a:rPr kumimoji="1" lang="en-US" altLang="zh-CN" sz="2000" dirty="0">
                <a:solidFill>
                  <a:schemeClr val="tx1"/>
                </a:solidFill>
                <a:cs typeface="+mn-ea"/>
                <a:sym typeface="+mn-lt"/>
              </a:rPr>
              <a:t>两类。</a:t>
            </a:r>
            <a:endParaRPr kumimoji="1" lang="en-US" altLang="zh-CN" sz="2000" dirty="0">
              <a:solidFill>
                <a:schemeClr val="tx1"/>
              </a:solidFill>
              <a:cs typeface="+mn-ea"/>
              <a:sym typeface="+mn-lt"/>
            </a:endParaRPr>
          </a:p>
          <a:p>
            <a:pPr marL="0" marR="0" lvl="0" indent="508000" algn="l" defTabSz="457200" rtl="0" eaLnBrk="1" fontAlgn="auto" latinLnBrk="0" hangingPunct="1">
              <a:lnSpc>
                <a:spcPct val="150000"/>
              </a:lnSpc>
              <a:spcBef>
                <a:spcPts val="0"/>
              </a:spcBef>
              <a:spcAft>
                <a:spcPts val="0"/>
              </a:spcAft>
              <a:buClrTx/>
              <a:buSzTx/>
              <a:buFontTx/>
              <a:buNone/>
              <a:defRPr/>
              <a:extLst>
                <a:ext uri="{35155182-B16C-46BC-9424-99874614C6A1}">
                  <wpsdc:indentchars xmlns:wpsdc="http://www.wps.cn/officeDocument/2017/drawingmlCustomData" val="200" checksum="282533468"/>
                </a:ext>
              </a:extLst>
            </a:pPr>
            <a:r>
              <a:rPr kumimoji="1" lang="en-US" altLang="zh-CN" sz="2000" dirty="0">
                <a:solidFill>
                  <a:schemeClr val="tx1"/>
                </a:solidFill>
                <a:cs typeface="+mn-ea"/>
                <a:sym typeface="+mn-lt"/>
              </a:rPr>
              <a:t>信用保险主要保障的是应收账款的安全，例如出口信用保险、国内贸易信用保险等。</a:t>
            </a:r>
            <a:endParaRPr kumimoji="1" lang="en-US" altLang="zh-CN" sz="2000" dirty="0">
              <a:solidFill>
                <a:schemeClr val="tx1"/>
              </a:solidFill>
              <a:cs typeface="+mn-ea"/>
              <a:sym typeface="+mn-lt"/>
            </a:endParaRPr>
          </a:p>
          <a:p>
            <a:pPr marL="0" marR="0" lvl="0" indent="508000" algn="l" defTabSz="457200" rtl="0" eaLnBrk="1" fontAlgn="auto" latinLnBrk="0" hangingPunct="1">
              <a:lnSpc>
                <a:spcPct val="150000"/>
              </a:lnSpc>
              <a:spcBef>
                <a:spcPts val="0"/>
              </a:spcBef>
              <a:spcAft>
                <a:spcPts val="0"/>
              </a:spcAft>
              <a:buClrTx/>
              <a:buSzTx/>
              <a:buFontTx/>
              <a:buNone/>
              <a:defRPr/>
              <a:extLst>
                <a:ext uri="{35155182-B16C-46BC-9424-99874614C6A1}">
                  <wpsdc:indentchars xmlns:wpsdc="http://www.wps.cn/officeDocument/2017/drawingmlCustomData" val="200" checksum="282533468"/>
                </a:ext>
              </a:extLst>
            </a:pPr>
            <a:r>
              <a:rPr kumimoji="1" lang="en-US" altLang="zh-CN" sz="2000" dirty="0">
                <a:solidFill>
                  <a:schemeClr val="tx1"/>
                </a:solidFill>
                <a:cs typeface="+mn-ea"/>
                <a:sym typeface="+mn-lt"/>
              </a:rPr>
              <a:t>保证保险则主要保障的是被保证人的履约能力，例如履约保证保险、贷款保证保险等。</a:t>
            </a:r>
            <a:endParaRPr kumimoji="1" lang="en-US" altLang="zh-CN" sz="2000" dirty="0">
              <a:solidFill>
                <a:schemeClr val="tx1"/>
              </a:solidFill>
              <a:cs typeface="+mn-ea"/>
              <a:sym typeface="+mn-lt"/>
            </a:endParaRPr>
          </a:p>
          <a:p>
            <a:pPr marL="0" marR="0" lvl="0" indent="508000" algn="l" defTabSz="457200" rtl="0" eaLnBrk="1" fontAlgn="auto" latinLnBrk="0" hangingPunct="1">
              <a:lnSpc>
                <a:spcPct val="150000"/>
              </a:lnSpc>
              <a:spcBef>
                <a:spcPts val="0"/>
              </a:spcBef>
              <a:spcAft>
                <a:spcPts val="0"/>
              </a:spcAft>
              <a:buClrTx/>
              <a:buSzTx/>
              <a:buFontTx/>
              <a:buNone/>
              <a:defRPr/>
              <a:extLst>
                <a:ext uri="{35155182-B16C-46BC-9424-99874614C6A1}">
                  <wpsdc:indentchars xmlns:wpsdc="http://www.wps.cn/officeDocument/2017/drawingmlCustomData" val="200" checksum="282533468"/>
                </a:ext>
              </a:extLst>
            </a:pPr>
            <a:r>
              <a:rPr kumimoji="1" lang="en-US" altLang="zh-CN" sz="2000" dirty="0">
                <a:solidFill>
                  <a:schemeClr val="tx1"/>
                </a:solidFill>
                <a:cs typeface="+mn-ea"/>
                <a:sym typeface="+mn-lt"/>
              </a:rPr>
              <a:t> </a:t>
            </a:r>
            <a:endParaRPr kumimoji="1" lang="en-US" altLang="zh-CN" sz="2000" dirty="0">
              <a:solidFill>
                <a:schemeClr val="tx1"/>
              </a:solidFill>
              <a:cs typeface="+mn-ea"/>
              <a:sym typeface="+mn-lt"/>
            </a:endParaRPr>
          </a:p>
          <a:p>
            <a:pPr marL="0" marR="0" lvl="0" indent="508000" algn="l" defTabSz="457200" rtl="0" eaLnBrk="1" fontAlgn="auto" latinLnBrk="0" hangingPunct="1">
              <a:lnSpc>
                <a:spcPct val="150000"/>
              </a:lnSpc>
              <a:spcBef>
                <a:spcPts val="0"/>
              </a:spcBef>
              <a:spcAft>
                <a:spcPts val="0"/>
              </a:spcAft>
              <a:buClrTx/>
              <a:buSzTx/>
              <a:buFontTx/>
              <a:buNone/>
              <a:defRPr/>
              <a:extLst>
                <a:ext uri="{35155182-B16C-46BC-9424-99874614C6A1}">
                  <wpsdc:indentchars xmlns:wpsdc="http://www.wps.cn/officeDocument/2017/drawingmlCustomData" val="200" checksum="282533468"/>
                </a:ext>
              </a:extLst>
            </a:pPr>
            <a:endParaRPr kumimoji="1" lang="en-US" altLang="zh-CN" sz="2000" dirty="0">
              <a:solidFill>
                <a:schemeClr val="tx1"/>
              </a:solidFill>
              <a:cs typeface="+mn-ea"/>
              <a:sym typeface="+mn-lt"/>
            </a:endParaRPr>
          </a:p>
        </p:txBody>
      </p:sp>
      <p:sp>
        <p:nvSpPr>
          <p:cNvPr id="19" name="任意多边形: 形状 4"/>
          <p:cNvSpPr/>
          <p:nvPr>
            <p:custDataLst>
              <p:tags r:id="rId1"/>
            </p:custDataLst>
          </p:nvPr>
        </p:nvSpPr>
        <p:spPr>
          <a:xfrm>
            <a:off x="1221042" y="875768"/>
            <a:ext cx="651447" cy="744033"/>
          </a:xfrm>
          <a:custGeom>
            <a:avLst/>
            <a:gdLst>
              <a:gd name="connsiteX0" fmla="*/ 424917 w 467811"/>
              <a:gd name="connsiteY0" fmla="*/ 114 h 467999"/>
              <a:gd name="connsiteX1" fmla="*/ 341919 w 467811"/>
              <a:gd name="connsiteY1" fmla="*/ 114 h 467999"/>
              <a:gd name="connsiteX2" fmla="*/ 339655 w 467811"/>
              <a:gd name="connsiteY2" fmla="*/ 114 h 467999"/>
              <a:gd name="connsiteX3" fmla="*/ 73304 w 467811"/>
              <a:gd name="connsiteY3" fmla="*/ 870 h 467999"/>
              <a:gd name="connsiteX4" fmla="*/ 31050 w 467811"/>
              <a:gd name="connsiteY4" fmla="*/ 43209 h 467999"/>
              <a:gd name="connsiteX5" fmla="*/ 31050 w 467811"/>
              <a:gd name="connsiteY5" fmla="*/ 106718 h 467999"/>
              <a:gd name="connsiteX6" fmla="*/ 79340 w 467811"/>
              <a:gd name="connsiteY6" fmla="*/ 106718 h 467999"/>
              <a:gd name="connsiteX7" fmla="*/ 95185 w 467811"/>
              <a:gd name="connsiteY7" fmla="*/ 122595 h 467999"/>
              <a:gd name="connsiteX8" fmla="*/ 95185 w 467811"/>
              <a:gd name="connsiteY8" fmla="*/ 133180 h 467999"/>
              <a:gd name="connsiteX9" fmla="*/ 79340 w 467811"/>
              <a:gd name="connsiteY9" fmla="*/ 149058 h 467999"/>
              <a:gd name="connsiteX10" fmla="*/ 74059 w 467811"/>
              <a:gd name="connsiteY10" fmla="*/ 149058 h 467999"/>
              <a:gd name="connsiteX11" fmla="*/ 74059 w 467811"/>
              <a:gd name="connsiteY11" fmla="*/ 143765 h 467999"/>
              <a:gd name="connsiteX12" fmla="*/ 58213 w 467811"/>
              <a:gd name="connsiteY12" fmla="*/ 127888 h 467999"/>
              <a:gd name="connsiteX13" fmla="*/ 14450 w 467811"/>
              <a:gd name="connsiteY13" fmla="*/ 127888 h 467999"/>
              <a:gd name="connsiteX14" fmla="*/ 869 w 467811"/>
              <a:gd name="connsiteY14" fmla="*/ 138473 h 467999"/>
              <a:gd name="connsiteX15" fmla="*/ 114 w 467811"/>
              <a:gd name="connsiteY15" fmla="*/ 143765 h 467999"/>
              <a:gd name="connsiteX16" fmla="*/ 114 w 467811"/>
              <a:gd name="connsiteY16" fmla="*/ 154350 h 467999"/>
              <a:gd name="connsiteX17" fmla="*/ 15959 w 467811"/>
              <a:gd name="connsiteY17" fmla="*/ 170226 h 467999"/>
              <a:gd name="connsiteX18" fmla="*/ 31804 w 467811"/>
              <a:gd name="connsiteY18" fmla="*/ 170226 h 467999"/>
              <a:gd name="connsiteX19" fmla="*/ 31804 w 467811"/>
              <a:gd name="connsiteY19" fmla="*/ 287416 h 467999"/>
              <a:gd name="connsiteX20" fmla="*/ 80095 w 467811"/>
              <a:gd name="connsiteY20" fmla="*/ 287416 h 467999"/>
              <a:gd name="connsiteX21" fmla="*/ 95940 w 467811"/>
              <a:gd name="connsiteY21" fmla="*/ 303294 h 467999"/>
              <a:gd name="connsiteX22" fmla="*/ 95940 w 467811"/>
              <a:gd name="connsiteY22" fmla="*/ 313877 h 467999"/>
              <a:gd name="connsiteX23" fmla="*/ 80095 w 467811"/>
              <a:gd name="connsiteY23" fmla="*/ 329756 h 467999"/>
              <a:gd name="connsiteX24" fmla="*/ 74813 w 467811"/>
              <a:gd name="connsiteY24" fmla="*/ 329756 h 467999"/>
              <a:gd name="connsiteX25" fmla="*/ 74813 w 467811"/>
              <a:gd name="connsiteY25" fmla="*/ 325220 h 467999"/>
              <a:gd name="connsiteX26" fmla="*/ 58968 w 467811"/>
              <a:gd name="connsiteY26" fmla="*/ 309342 h 467999"/>
              <a:gd name="connsiteX27" fmla="*/ 15205 w 467811"/>
              <a:gd name="connsiteY27" fmla="*/ 309342 h 467999"/>
              <a:gd name="connsiteX28" fmla="*/ 1623 w 467811"/>
              <a:gd name="connsiteY28" fmla="*/ 319927 h 467999"/>
              <a:gd name="connsiteX29" fmla="*/ 869 w 467811"/>
              <a:gd name="connsiteY29" fmla="*/ 325220 h 467999"/>
              <a:gd name="connsiteX30" fmla="*/ 869 w 467811"/>
              <a:gd name="connsiteY30" fmla="*/ 335803 h 467999"/>
              <a:gd name="connsiteX31" fmla="*/ 16714 w 467811"/>
              <a:gd name="connsiteY31" fmla="*/ 351681 h 467999"/>
              <a:gd name="connsiteX32" fmla="*/ 32559 w 467811"/>
              <a:gd name="connsiteY32" fmla="*/ 351681 h 467999"/>
              <a:gd name="connsiteX33" fmla="*/ 32559 w 467811"/>
              <a:gd name="connsiteY33" fmla="*/ 425776 h 467999"/>
              <a:gd name="connsiteX34" fmla="*/ 74813 w 467811"/>
              <a:gd name="connsiteY34" fmla="*/ 468113 h 467999"/>
              <a:gd name="connsiteX35" fmla="*/ 425672 w 467811"/>
              <a:gd name="connsiteY35" fmla="*/ 468113 h 467999"/>
              <a:gd name="connsiteX36" fmla="*/ 467926 w 467811"/>
              <a:gd name="connsiteY36" fmla="*/ 425776 h 467999"/>
              <a:gd name="connsiteX37" fmla="*/ 467926 w 467811"/>
              <a:gd name="connsiteY37" fmla="*/ 42453 h 467999"/>
              <a:gd name="connsiteX38" fmla="*/ 424917 w 467811"/>
              <a:gd name="connsiteY38" fmla="*/ 114 h 467999"/>
              <a:gd name="connsiteX39" fmla="*/ 393982 w 467811"/>
              <a:gd name="connsiteY39" fmla="*/ 346388 h 467999"/>
              <a:gd name="connsiteX40" fmla="*/ 393228 w 467811"/>
              <a:gd name="connsiteY40" fmla="*/ 348658 h 467999"/>
              <a:gd name="connsiteX41" fmla="*/ 388701 w 467811"/>
              <a:gd name="connsiteY41" fmla="*/ 353949 h 467999"/>
              <a:gd name="connsiteX42" fmla="*/ 384173 w 467811"/>
              <a:gd name="connsiteY42" fmla="*/ 356217 h 467999"/>
              <a:gd name="connsiteX43" fmla="*/ 381154 w 467811"/>
              <a:gd name="connsiteY43" fmla="*/ 356973 h 467999"/>
              <a:gd name="connsiteX44" fmla="*/ 153285 w 467811"/>
              <a:gd name="connsiteY44" fmla="*/ 356973 h 467999"/>
              <a:gd name="connsiteX45" fmla="*/ 148003 w 467811"/>
              <a:gd name="connsiteY45" fmla="*/ 354705 h 467999"/>
              <a:gd name="connsiteX46" fmla="*/ 144230 w 467811"/>
              <a:gd name="connsiteY46" fmla="*/ 349414 h 467999"/>
              <a:gd name="connsiteX47" fmla="*/ 143476 w 467811"/>
              <a:gd name="connsiteY47" fmla="*/ 347144 h 467999"/>
              <a:gd name="connsiteX48" fmla="*/ 143476 w 467811"/>
              <a:gd name="connsiteY48" fmla="*/ 325976 h 467999"/>
              <a:gd name="connsiteX49" fmla="*/ 143476 w 467811"/>
              <a:gd name="connsiteY49" fmla="*/ 325220 h 467999"/>
              <a:gd name="connsiteX50" fmla="*/ 144230 w 467811"/>
              <a:gd name="connsiteY50" fmla="*/ 324462 h 467999"/>
              <a:gd name="connsiteX51" fmla="*/ 189503 w 467811"/>
              <a:gd name="connsiteY51" fmla="*/ 293465 h 467999"/>
              <a:gd name="connsiteX52" fmla="*/ 234020 w 467811"/>
              <a:gd name="connsiteY52" fmla="*/ 260955 h 467999"/>
              <a:gd name="connsiteX53" fmla="*/ 234020 w 467811"/>
              <a:gd name="connsiteY53" fmla="*/ 256417 h 467999"/>
              <a:gd name="connsiteX54" fmla="*/ 231757 w 467811"/>
              <a:gd name="connsiteY54" fmla="*/ 251126 h 467999"/>
              <a:gd name="connsiteX55" fmla="*/ 207612 w 467811"/>
              <a:gd name="connsiteY55" fmla="*/ 189884 h 467999"/>
              <a:gd name="connsiteX56" fmla="*/ 268728 w 467811"/>
              <a:gd name="connsiteY56" fmla="*/ 112767 h 467999"/>
              <a:gd name="connsiteX57" fmla="*/ 329846 w 467811"/>
              <a:gd name="connsiteY57" fmla="*/ 189884 h 467999"/>
              <a:gd name="connsiteX58" fmla="*/ 305701 w 467811"/>
              <a:gd name="connsiteY58" fmla="*/ 251126 h 467999"/>
              <a:gd name="connsiteX59" fmla="*/ 303438 w 467811"/>
              <a:gd name="connsiteY59" fmla="*/ 256417 h 467999"/>
              <a:gd name="connsiteX60" fmla="*/ 303438 w 467811"/>
              <a:gd name="connsiteY60" fmla="*/ 260955 h 467999"/>
              <a:gd name="connsiteX61" fmla="*/ 347955 w 467811"/>
              <a:gd name="connsiteY61" fmla="*/ 293465 h 467999"/>
              <a:gd name="connsiteX62" fmla="*/ 393228 w 467811"/>
              <a:gd name="connsiteY62" fmla="*/ 324462 h 467999"/>
              <a:gd name="connsiteX63" fmla="*/ 393982 w 467811"/>
              <a:gd name="connsiteY63" fmla="*/ 325220 h 467999"/>
              <a:gd name="connsiteX64" fmla="*/ 393982 w 467811"/>
              <a:gd name="connsiteY64" fmla="*/ 325976 h 467999"/>
              <a:gd name="connsiteX65" fmla="*/ 393982 w 467811"/>
              <a:gd name="connsiteY65" fmla="*/ 346388 h 46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67811" h="467999">
                <a:moveTo>
                  <a:pt x="424917" y="114"/>
                </a:moveTo>
                <a:lnTo>
                  <a:pt x="341919" y="114"/>
                </a:lnTo>
                <a:lnTo>
                  <a:pt x="339655" y="114"/>
                </a:lnTo>
                <a:lnTo>
                  <a:pt x="73304" y="870"/>
                </a:lnTo>
                <a:cubicBezTo>
                  <a:pt x="49913" y="870"/>
                  <a:pt x="31050" y="19772"/>
                  <a:pt x="31050" y="43209"/>
                </a:cubicBezTo>
                <a:lnTo>
                  <a:pt x="31050" y="106718"/>
                </a:lnTo>
                <a:lnTo>
                  <a:pt x="79340" y="106718"/>
                </a:lnTo>
                <a:cubicBezTo>
                  <a:pt x="88395" y="106718"/>
                  <a:pt x="95185" y="113523"/>
                  <a:pt x="95185" y="122595"/>
                </a:cubicBezTo>
                <a:lnTo>
                  <a:pt x="95185" y="133180"/>
                </a:lnTo>
                <a:cubicBezTo>
                  <a:pt x="95185" y="142253"/>
                  <a:pt x="88395" y="149058"/>
                  <a:pt x="79340" y="149058"/>
                </a:cubicBezTo>
                <a:lnTo>
                  <a:pt x="74059" y="149058"/>
                </a:lnTo>
                <a:lnTo>
                  <a:pt x="74059" y="143765"/>
                </a:lnTo>
                <a:cubicBezTo>
                  <a:pt x="74059" y="134692"/>
                  <a:pt x="67268" y="127888"/>
                  <a:pt x="58213" y="127888"/>
                </a:cubicBezTo>
                <a:lnTo>
                  <a:pt x="14450" y="127888"/>
                </a:lnTo>
                <a:cubicBezTo>
                  <a:pt x="8414" y="128644"/>
                  <a:pt x="3132" y="132424"/>
                  <a:pt x="869" y="138473"/>
                </a:cubicBezTo>
                <a:cubicBezTo>
                  <a:pt x="114" y="139985"/>
                  <a:pt x="114" y="142253"/>
                  <a:pt x="114" y="143765"/>
                </a:cubicBezTo>
                <a:lnTo>
                  <a:pt x="114" y="154350"/>
                </a:lnTo>
                <a:cubicBezTo>
                  <a:pt x="114" y="163423"/>
                  <a:pt x="6905" y="170226"/>
                  <a:pt x="15959" y="170226"/>
                </a:cubicBezTo>
                <a:lnTo>
                  <a:pt x="31804" y="170226"/>
                </a:lnTo>
                <a:lnTo>
                  <a:pt x="31804" y="287416"/>
                </a:lnTo>
                <a:lnTo>
                  <a:pt x="80095" y="287416"/>
                </a:lnTo>
                <a:cubicBezTo>
                  <a:pt x="89149" y="287416"/>
                  <a:pt x="95940" y="294221"/>
                  <a:pt x="95940" y="303294"/>
                </a:cubicBezTo>
                <a:lnTo>
                  <a:pt x="95940" y="313877"/>
                </a:lnTo>
                <a:cubicBezTo>
                  <a:pt x="95940" y="322951"/>
                  <a:pt x="89149" y="329756"/>
                  <a:pt x="80095" y="329756"/>
                </a:cubicBezTo>
                <a:lnTo>
                  <a:pt x="74813" y="329756"/>
                </a:lnTo>
                <a:lnTo>
                  <a:pt x="74813" y="325220"/>
                </a:lnTo>
                <a:cubicBezTo>
                  <a:pt x="74813" y="316147"/>
                  <a:pt x="68022" y="309342"/>
                  <a:pt x="58968" y="309342"/>
                </a:cubicBezTo>
                <a:lnTo>
                  <a:pt x="15205" y="309342"/>
                </a:lnTo>
                <a:cubicBezTo>
                  <a:pt x="9168" y="310098"/>
                  <a:pt x="3887" y="313877"/>
                  <a:pt x="1623" y="319927"/>
                </a:cubicBezTo>
                <a:cubicBezTo>
                  <a:pt x="869" y="321439"/>
                  <a:pt x="869" y="323706"/>
                  <a:pt x="869" y="325220"/>
                </a:cubicBezTo>
                <a:lnTo>
                  <a:pt x="869" y="335803"/>
                </a:lnTo>
                <a:cubicBezTo>
                  <a:pt x="869" y="344876"/>
                  <a:pt x="7659" y="351681"/>
                  <a:pt x="16714" y="351681"/>
                </a:cubicBezTo>
                <a:lnTo>
                  <a:pt x="32559" y="351681"/>
                </a:lnTo>
                <a:lnTo>
                  <a:pt x="32559" y="425776"/>
                </a:lnTo>
                <a:cubicBezTo>
                  <a:pt x="32559" y="449213"/>
                  <a:pt x="51422" y="468113"/>
                  <a:pt x="74813" y="468113"/>
                </a:cubicBezTo>
                <a:lnTo>
                  <a:pt x="425672" y="468113"/>
                </a:lnTo>
                <a:cubicBezTo>
                  <a:pt x="449062" y="468113"/>
                  <a:pt x="467926" y="449213"/>
                  <a:pt x="467926" y="425776"/>
                </a:cubicBezTo>
                <a:lnTo>
                  <a:pt x="467926" y="42453"/>
                </a:lnTo>
                <a:cubicBezTo>
                  <a:pt x="467172" y="19015"/>
                  <a:pt x="448308" y="114"/>
                  <a:pt x="424917" y="114"/>
                </a:cubicBezTo>
                <a:moveTo>
                  <a:pt x="393982" y="346388"/>
                </a:moveTo>
                <a:cubicBezTo>
                  <a:pt x="393982" y="346388"/>
                  <a:pt x="393228" y="347902"/>
                  <a:pt x="393228" y="348658"/>
                </a:cubicBezTo>
                <a:cubicBezTo>
                  <a:pt x="392472" y="350169"/>
                  <a:pt x="390209" y="352437"/>
                  <a:pt x="388701" y="353949"/>
                </a:cubicBezTo>
                <a:lnTo>
                  <a:pt x="384173" y="356217"/>
                </a:lnTo>
                <a:lnTo>
                  <a:pt x="381154" y="356973"/>
                </a:lnTo>
                <a:lnTo>
                  <a:pt x="153285" y="356973"/>
                </a:lnTo>
                <a:cubicBezTo>
                  <a:pt x="151776" y="356217"/>
                  <a:pt x="149512" y="355461"/>
                  <a:pt x="148003" y="354705"/>
                </a:cubicBezTo>
                <a:cubicBezTo>
                  <a:pt x="146494" y="353949"/>
                  <a:pt x="144985" y="351681"/>
                  <a:pt x="144230" y="349414"/>
                </a:cubicBezTo>
                <a:cubicBezTo>
                  <a:pt x="144230" y="348658"/>
                  <a:pt x="143476" y="347144"/>
                  <a:pt x="143476" y="347144"/>
                </a:cubicBezTo>
                <a:cubicBezTo>
                  <a:pt x="142721" y="346388"/>
                  <a:pt x="140458" y="336561"/>
                  <a:pt x="143476" y="325976"/>
                </a:cubicBezTo>
                <a:lnTo>
                  <a:pt x="143476" y="325220"/>
                </a:lnTo>
                <a:lnTo>
                  <a:pt x="144230" y="324462"/>
                </a:lnTo>
                <a:cubicBezTo>
                  <a:pt x="151776" y="314635"/>
                  <a:pt x="169885" y="304050"/>
                  <a:pt x="189503" y="293465"/>
                </a:cubicBezTo>
                <a:cubicBezTo>
                  <a:pt x="207612" y="283636"/>
                  <a:pt x="234020" y="268514"/>
                  <a:pt x="234020" y="260955"/>
                </a:cubicBezTo>
                <a:lnTo>
                  <a:pt x="234020" y="256417"/>
                </a:lnTo>
                <a:cubicBezTo>
                  <a:pt x="234020" y="254150"/>
                  <a:pt x="233265" y="252638"/>
                  <a:pt x="231757" y="251126"/>
                </a:cubicBezTo>
                <a:cubicBezTo>
                  <a:pt x="215911" y="235248"/>
                  <a:pt x="207612" y="213322"/>
                  <a:pt x="207612" y="189884"/>
                </a:cubicBezTo>
                <a:cubicBezTo>
                  <a:pt x="207612" y="152082"/>
                  <a:pt x="215156" y="112767"/>
                  <a:pt x="268728" y="112767"/>
                </a:cubicBezTo>
                <a:cubicBezTo>
                  <a:pt x="322301" y="112767"/>
                  <a:pt x="329846" y="151326"/>
                  <a:pt x="329846" y="189884"/>
                </a:cubicBezTo>
                <a:cubicBezTo>
                  <a:pt x="329846" y="213322"/>
                  <a:pt x="321547" y="235248"/>
                  <a:pt x="305701" y="251126"/>
                </a:cubicBezTo>
                <a:cubicBezTo>
                  <a:pt x="304192" y="252638"/>
                  <a:pt x="303438" y="254150"/>
                  <a:pt x="303438" y="256417"/>
                </a:cubicBezTo>
                <a:lnTo>
                  <a:pt x="303438" y="260955"/>
                </a:lnTo>
                <a:cubicBezTo>
                  <a:pt x="303438" y="268514"/>
                  <a:pt x="330600" y="283636"/>
                  <a:pt x="347955" y="293465"/>
                </a:cubicBezTo>
                <a:cubicBezTo>
                  <a:pt x="367573" y="304050"/>
                  <a:pt x="385682" y="314635"/>
                  <a:pt x="393228" y="324462"/>
                </a:cubicBezTo>
                <a:lnTo>
                  <a:pt x="393982" y="325220"/>
                </a:lnTo>
                <a:lnTo>
                  <a:pt x="393982" y="325976"/>
                </a:lnTo>
                <a:cubicBezTo>
                  <a:pt x="397755" y="335803"/>
                  <a:pt x="394736" y="345632"/>
                  <a:pt x="393982" y="346388"/>
                </a:cubicBezTo>
              </a:path>
            </a:pathLst>
          </a:custGeom>
          <a:solidFill>
            <a:schemeClr val="accent1"/>
          </a:solidFill>
          <a:ln w="16678" cap="flat">
            <a:noFill/>
            <a:prstDash val="solid"/>
            <a:miter/>
          </a:ln>
        </p:spPr>
        <p:txBody>
          <a:bodyPr rtlCol="0" anchor="ctr"/>
          <a:p>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a:xfrm>
            <a:off x="525145" y="961390"/>
            <a:ext cx="328295" cy="4910455"/>
          </a:xfrm>
        </p:spPr>
        <p:txBody>
          <a:bodyPr lIns="0" tIns="0" rIns="0" bIns="0" anchor="t" anchorCtr="0">
            <a:normAutofit fontScale="90000"/>
          </a:bodyPr>
          <a:lstStyle/>
          <a:p>
            <a:pPr algn="ctr"/>
            <a:r>
              <a:rPr lang="zh-CN" altLang="en-US" b="1" dirty="0"/>
              <a:t>信用保证保险主要产品介绍</a:t>
            </a:r>
            <a:endParaRPr lang="zh-CN" altLang="en-US" b="1" dirty="0"/>
          </a:p>
        </p:txBody>
      </p:sp>
      <p:sp>
        <p:nvSpPr>
          <p:cNvPr id="2" name="文本框 1"/>
          <p:cNvSpPr txBox="1"/>
          <p:nvPr/>
        </p:nvSpPr>
        <p:spPr>
          <a:xfrm>
            <a:off x="1081405" y="1345565"/>
            <a:ext cx="10224135" cy="4427855"/>
          </a:xfrm>
          <a:prstGeom prst="rect">
            <a:avLst/>
          </a:prstGeom>
          <a:noFill/>
        </p:spPr>
        <p:txBody>
          <a:bodyPr wrap="square" rtlCol="0">
            <a:noAutofit/>
          </a:bodyPr>
          <a:p>
            <a:pPr>
              <a:lnSpc>
                <a:spcPct val="150000"/>
              </a:lnSpc>
              <a:spcBef>
                <a:spcPct val="0"/>
              </a:spcBef>
              <a:spcAft>
                <a:spcPct val="0"/>
              </a:spcAft>
            </a:pPr>
            <a:r>
              <a:rPr lang="zh-CN" altLang="en-US" sz="2000" b="1">
                <a:solidFill>
                  <a:schemeClr val="accent1"/>
                </a:solidFill>
                <a:latin typeface="+mn-ea"/>
                <a:cs typeface="+mn-ea"/>
                <a:sym typeface="+mn-ea"/>
              </a:rPr>
              <a:t>信用保险</a:t>
            </a:r>
            <a:endParaRPr lang="zh-CN" altLang="en-US" sz="2000" b="1">
              <a:solidFill>
                <a:schemeClr val="accent1"/>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信用保险主要保障的是应收账款的安全，例如出口信用保险、国内贸易信用保险等。</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2000" b="1">
                <a:solidFill>
                  <a:schemeClr val="accent1"/>
                </a:solidFill>
                <a:latin typeface="+mn-ea"/>
                <a:cs typeface="+mn-ea"/>
                <a:sym typeface="+mn-ea"/>
              </a:rPr>
              <a:t>国内贸易信用保险</a:t>
            </a:r>
            <a:endParaRPr lang="zh-CN" altLang="en-US" sz="2000" b="1">
              <a:solidFill>
                <a:schemeClr val="accent1"/>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被保险人在保险期间内按贸易合同约定向买方交付货物或提供服务，且在保险单载明的最长开具发票期限内将商业发票提交给买方后，由于买方破产、拖欠应收账款引起的被保险人应收账款直接损失，保险人按照本保险合同的约定负责赔偿。</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2000" b="1">
                <a:solidFill>
                  <a:schemeClr val="accent1"/>
                </a:solidFill>
                <a:latin typeface="+mn-ea"/>
                <a:cs typeface="+mn-ea"/>
                <a:sym typeface="+mn-ea"/>
              </a:rPr>
              <a:t>短期出口贸易信用保险</a:t>
            </a:r>
            <a:endParaRPr lang="zh-CN" altLang="en-US" sz="2000" b="1">
              <a:solidFill>
                <a:schemeClr val="accent1"/>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在保险期间内，被保险人按贸易合同或信用证的约定出口后，因商业风险、政治风险引起的直接损失，在投保人按照本保险合同约定足额交纳保险费,并且符合本保险合同所约定的其他条件下，保险人按本保险合同约定承担赔偿责任。</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endParaRPr lang="zh-CN" altLang="en-US" sz="2000" b="1">
              <a:solidFill>
                <a:schemeClr val="accent1"/>
              </a:solidFill>
              <a:latin typeface="+mn-ea"/>
              <a:cs typeface="+mn-ea"/>
            </a:endParaRPr>
          </a:p>
          <a:p>
            <a:endParaRPr lang="zh-CN" altLang="en-US" sz="2000" b="1">
              <a:solidFill>
                <a:schemeClr val="accent1"/>
              </a:solidFill>
              <a:latin typeface="+mn-ea"/>
              <a:cs typeface="+mn-ea"/>
            </a:endParaRPr>
          </a:p>
        </p:txBody>
      </p:sp>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a:xfrm>
            <a:off x="525145" y="961390"/>
            <a:ext cx="328295" cy="4910455"/>
          </a:xfrm>
        </p:spPr>
        <p:txBody>
          <a:bodyPr lIns="0" tIns="0" rIns="0" bIns="0" anchor="t" anchorCtr="0">
            <a:normAutofit fontScale="90000"/>
          </a:bodyPr>
          <a:lstStyle/>
          <a:p>
            <a:pPr algn="ctr"/>
            <a:r>
              <a:rPr lang="zh-CN" altLang="en-US" b="1" dirty="0"/>
              <a:t>信用保证保险主要产品介绍</a:t>
            </a:r>
            <a:endParaRPr lang="zh-CN" altLang="en-US" b="1" dirty="0"/>
          </a:p>
        </p:txBody>
      </p:sp>
      <p:sp>
        <p:nvSpPr>
          <p:cNvPr id="2" name="文本框 1"/>
          <p:cNvSpPr txBox="1"/>
          <p:nvPr/>
        </p:nvSpPr>
        <p:spPr>
          <a:xfrm>
            <a:off x="1081405" y="398145"/>
            <a:ext cx="10224135" cy="5784215"/>
          </a:xfrm>
          <a:prstGeom prst="rect">
            <a:avLst/>
          </a:prstGeom>
          <a:noFill/>
        </p:spPr>
        <p:txBody>
          <a:bodyPr wrap="square" rtlCol="0">
            <a:noAutofit/>
          </a:bodyPr>
          <a:p>
            <a:pPr>
              <a:lnSpc>
                <a:spcPct val="150000"/>
              </a:lnSpc>
              <a:spcBef>
                <a:spcPct val="0"/>
              </a:spcBef>
              <a:spcAft>
                <a:spcPct val="0"/>
              </a:spcAft>
            </a:pPr>
            <a:r>
              <a:rPr lang="zh-CN" altLang="en-US" sz="2000" b="1">
                <a:solidFill>
                  <a:schemeClr val="accent1"/>
                </a:solidFill>
                <a:latin typeface="+mn-ea"/>
                <a:cs typeface="+mn-ea"/>
                <a:sym typeface="+mn-ea"/>
              </a:rPr>
              <a:t>产品质量保证保险</a:t>
            </a:r>
            <a:endParaRPr lang="zh-CN" altLang="en-US" sz="2000" b="1">
              <a:solidFill>
                <a:schemeClr val="accent1"/>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在列明的追溯期起始日之后，由被保险人生产或销售的产品，由于下列不具备产品应当具备的使用性能而事先未作说明的或不符合在产品或者其包装上注明采用的产品标准的或不符合以产品说明、实物样品等方式表明的质量状况的。导致权利人在保险期间内首次向被保险人提出索赔，依法应由被保险人承担修理、更换或退货责任，对于其中产品本身的质量赔偿责任，保险人在保险单明细表中约定的赔偿限额内予以赔偿</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2000" b="1">
                <a:solidFill>
                  <a:schemeClr val="accent1"/>
                </a:solidFill>
                <a:latin typeface="+mn-ea"/>
                <a:cs typeface="+mn-ea"/>
                <a:sym typeface="+mn-ea"/>
              </a:rPr>
              <a:t>个人生活质量保障保险</a:t>
            </a:r>
            <a:endParaRPr lang="zh-CN" altLang="en-US" sz="2000" b="1">
              <a:solidFill>
                <a:schemeClr val="accent1"/>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在保险期间内，被保险人因遭受下列所述保险事故使得被保险人丧失全部或者部分工作能力，导致其偿还保险单载明的借款合同项下贷款的能力受到实质不利影响的，保险人按照本保险合同约定支付保险金。保险人和投保人在此确认，被保险人丧失全部或者部分工作能力的，即视为“被保险人偿还保险单载明的借款合同项下贷款的能力受到实质不利影响”。</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（一）因意外或者疾病导致无法工作的保险责任</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（二）重大疾病保险责任</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（三）意外死亡，伤残保险责任</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（四）非自愿失业保险责任</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（五）住院保险责任</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2000" b="1">
                <a:solidFill>
                  <a:schemeClr val="accent1"/>
                </a:solidFill>
                <a:latin typeface="+mn-ea"/>
                <a:cs typeface="+mn-ea"/>
                <a:sym typeface="+mn-ea"/>
              </a:rPr>
              <a:t>建设工程质量保证保险</a:t>
            </a:r>
            <a:endParaRPr lang="zh-CN" altLang="en-US" sz="2000" b="1">
              <a:solidFill>
                <a:schemeClr val="accent1"/>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在保险期间内，投保人未按照与被保险人签订的建设工程施工合同有关约定履行建设工程质量缺陷维修义务，给被保险人造成直接经济损失的，视为保险事故发生。保险人依据本保险合同的约定，向被保险人承担赔偿</a:t>
            </a:r>
            <a:r>
              <a:rPr lang="zh-CN" altLang="en-US" sz="1400">
                <a:ln>
                  <a:noFill/>
                  <a:prstDash val="sysDot"/>
                </a:ln>
                <a:solidFill>
                  <a:schemeClr val="tx1">
                    <a:lumMod val="85000"/>
                    <a:lumOff val="15000"/>
                  </a:schemeClr>
                </a:solidFill>
                <a:latin typeface="+mn-ea"/>
                <a:cs typeface="+mn-ea"/>
                <a:sym typeface="+mn-ea"/>
              </a:rPr>
              <a:t>。</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endParaRPr lang="zh-CN" altLang="en-US" sz="2000">
              <a:ln>
                <a:noFill/>
                <a:prstDash val="sysDot"/>
              </a:ln>
              <a:solidFill>
                <a:schemeClr val="tx1">
                  <a:lumMod val="85000"/>
                  <a:lumOff val="15000"/>
                </a:schemeClr>
              </a:solidFill>
              <a:latin typeface="+mn-ea"/>
              <a:cs typeface="+mn-ea"/>
            </a:endParaRPr>
          </a:p>
          <a:p>
            <a:pPr>
              <a:lnSpc>
                <a:spcPct val="150000"/>
              </a:lnSpc>
              <a:spcBef>
                <a:spcPct val="0"/>
              </a:spcBef>
              <a:spcAft>
                <a:spcPct val="0"/>
              </a:spcAft>
            </a:pPr>
            <a:endParaRPr lang="zh-CN" altLang="en-US" sz="2000">
              <a:ln>
                <a:noFill/>
                <a:prstDash val="sysDot"/>
              </a:ln>
              <a:solidFill>
                <a:schemeClr val="tx1">
                  <a:lumMod val="85000"/>
                  <a:lumOff val="15000"/>
                </a:schemeClr>
              </a:solidFill>
              <a:latin typeface="+mn-ea"/>
              <a:cs typeface="+mn-ea"/>
            </a:endParaRPr>
          </a:p>
          <a:p>
            <a:endParaRPr lang="zh-CN" altLang="en-US" sz="2000" b="1">
              <a:solidFill>
                <a:schemeClr val="accent1"/>
              </a:solidFill>
              <a:latin typeface="+mn-ea"/>
              <a:cs typeface="+mn-ea"/>
            </a:endParaRPr>
          </a:p>
          <a:p>
            <a:endParaRPr lang="zh-CN" altLang="en-US" sz="2000" b="1">
              <a:solidFill>
                <a:schemeClr val="accent1"/>
              </a:solidFill>
              <a:latin typeface="+mn-ea"/>
              <a:cs typeface="+mn-ea"/>
            </a:endParaRPr>
          </a:p>
        </p:txBody>
      </p:sp>
    </p:spTree>
    <p:custDataLst>
      <p:tags r:id="rId2"/>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a:xfrm>
            <a:off x="525145" y="961390"/>
            <a:ext cx="328295" cy="4910455"/>
          </a:xfrm>
        </p:spPr>
        <p:txBody>
          <a:bodyPr lIns="0" tIns="0" rIns="0" bIns="0" anchor="t" anchorCtr="0">
            <a:normAutofit fontScale="90000"/>
          </a:bodyPr>
          <a:lstStyle/>
          <a:p>
            <a:pPr algn="ctr"/>
            <a:r>
              <a:rPr lang="zh-CN" altLang="en-US" b="1" dirty="0"/>
              <a:t>信用保证保险主要产品介绍</a:t>
            </a:r>
            <a:endParaRPr lang="zh-CN" altLang="en-US" b="1" dirty="0"/>
          </a:p>
        </p:txBody>
      </p:sp>
      <p:sp>
        <p:nvSpPr>
          <p:cNvPr id="2" name="文本框 1"/>
          <p:cNvSpPr txBox="1"/>
          <p:nvPr/>
        </p:nvSpPr>
        <p:spPr>
          <a:xfrm>
            <a:off x="1081405" y="643255"/>
            <a:ext cx="10224135" cy="5659120"/>
          </a:xfrm>
          <a:prstGeom prst="rect">
            <a:avLst/>
          </a:prstGeom>
          <a:noFill/>
        </p:spPr>
        <p:txBody>
          <a:bodyPr wrap="square" rtlCol="0">
            <a:noAutofit/>
          </a:bodyPr>
          <a:p>
            <a:pPr>
              <a:lnSpc>
                <a:spcPct val="150000"/>
              </a:lnSpc>
              <a:spcBef>
                <a:spcPct val="0"/>
              </a:spcBef>
              <a:spcAft>
                <a:spcPct val="0"/>
              </a:spcAft>
            </a:pPr>
            <a:r>
              <a:rPr lang="zh-CN" altLang="en-US" sz="2000" b="1">
                <a:solidFill>
                  <a:schemeClr val="accent1"/>
                </a:solidFill>
                <a:latin typeface="+mn-ea"/>
                <a:cs typeface="+mn-ea"/>
                <a:sym typeface="+mn-ea"/>
              </a:rPr>
              <a:t>供货履约保证保险</a:t>
            </a:r>
            <a:endParaRPr lang="zh-CN" altLang="en-US" sz="2000" b="1">
              <a:solidFill>
                <a:schemeClr val="accent1"/>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投保人与被保险人在保险期间内签订的采购协议项下，因投保人自身原因，未按照与被保险人签订的采购协议履行相关义务，发生下列任一情形，给被保险人造成直接经济损失的，视为保险事故发生。保险人按照本保险合同的约定，向被保险人承担赔偿责任，赔偿金额以保险金额为限。</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（一）未按照采购协议约定的时间交付货物；</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（二）交付货物的规格、型号、数量、质量等不符合采购协议约定标准；</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（三）未按照采购协议约定提供质量保证期“三包”服务。</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2000" b="1">
                <a:solidFill>
                  <a:schemeClr val="accent1"/>
                </a:solidFill>
                <a:latin typeface="+mn-ea"/>
                <a:cs typeface="+mn-ea"/>
                <a:sym typeface="+mn-ea"/>
              </a:rPr>
              <a:t>雇员忠诚保证保险</a:t>
            </a:r>
            <a:endParaRPr lang="zh-CN" altLang="en-US" sz="2000" b="1">
              <a:solidFill>
                <a:schemeClr val="accent1"/>
              </a:solidFill>
              <a:latin typeface="+mn-ea"/>
              <a:cs typeface="+mn-ea"/>
              <a:sym typeface="+mn-ea"/>
            </a:endParaRPr>
          </a:p>
          <a:p>
            <a:pPr>
              <a:lnSpc>
                <a:spcPct val="150000"/>
              </a:lnSpc>
              <a:spcBef>
                <a:spcPct val="0"/>
              </a:spcBef>
              <a:spcAft>
                <a:spcPct val="0"/>
              </a:spcAft>
            </a:pPr>
            <a:r>
              <a:rPr lang="zh-CN" altLang="en-US" sz="1400" dirty="0">
                <a:ln>
                  <a:noFill/>
                  <a:prstDash val="sysDot"/>
                </a:ln>
                <a:solidFill>
                  <a:schemeClr val="tx1">
                    <a:lumMod val="85000"/>
                    <a:lumOff val="15000"/>
                  </a:schemeClr>
                </a:solidFill>
                <a:latin typeface="+mn-ea"/>
                <a:cs typeface="+mn-ea"/>
                <a:sym typeface="+mn-ea"/>
              </a:rPr>
              <a:t>在保险单约定的保险期间和承保区域范围内，雇员在履行保险单载明的工作职责时，利用职务上的便利，单独或与他人共同实施不忠诚行为，导致被保险人遭受直接经济损失，并在保险期间或发现期内发现的，保险人按照本保险合同的约定负责赔偿。</a:t>
            </a:r>
            <a:endParaRPr lang="zh-CN" altLang="en-US" sz="1400" dirty="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2000" b="1">
                <a:ln>
                  <a:noFill/>
                  <a:prstDash val="sysDot"/>
                </a:ln>
                <a:solidFill>
                  <a:srgbClr val="FF0000"/>
                </a:solidFill>
                <a:latin typeface="+mn-ea"/>
                <a:cs typeface="+mn-ea"/>
                <a:sym typeface="+mn-ea"/>
              </a:rPr>
              <a:t>关税保证保险</a:t>
            </a:r>
            <a:endParaRPr lang="zh-CN" altLang="en-US" sz="2000" b="1">
              <a:ln>
                <a:noFill/>
                <a:prstDash val="sysDot"/>
              </a:ln>
              <a:solidFill>
                <a:srgbClr val="FF0000"/>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投保人在保险期间内申报进口货物所涉及的海关税款，如未按海关规定的期限缴纳，经被保险人向保险人提出赔偿申请的，保险人按照本保险合同的约定向被保险人赔偿投保人应缴的海关税款及其滞纳金。</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海关税款包括但不限于进口关税、进口环节增值税、进口环节消费税、反倾销税、反补贴税、废弃电器电子产品处理基金、缓税利息等项目。 </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根据《中华人民共和国海关法》《中华人民共和国进出口关税条例》《中华人民共和国海关事务担保条例》规定，不属于投保人海关纳税义务范围的情形，保险人不承担赔偿责任。</a:t>
            </a:r>
            <a:endParaRPr lang="zh-CN" altLang="en-US" sz="2000" b="1">
              <a:solidFill>
                <a:schemeClr val="accent1"/>
              </a:solidFill>
              <a:latin typeface="+mn-ea"/>
              <a:cs typeface="+mn-ea"/>
            </a:endParaRPr>
          </a:p>
          <a:p>
            <a:endParaRPr lang="zh-CN" altLang="en-US" sz="2000" b="1">
              <a:solidFill>
                <a:schemeClr val="accent1"/>
              </a:solidFill>
              <a:latin typeface="+mn-ea"/>
              <a:cs typeface="+mn-ea"/>
            </a:endParaRPr>
          </a:p>
        </p:txBody>
      </p:sp>
    </p:spTree>
    <p:custDataLst>
      <p:tags r:id="rId2"/>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a:xfrm>
            <a:off x="525145" y="961390"/>
            <a:ext cx="328295" cy="4910455"/>
          </a:xfrm>
        </p:spPr>
        <p:txBody>
          <a:bodyPr lIns="0" tIns="0" rIns="0" bIns="0" anchor="t" anchorCtr="0">
            <a:normAutofit fontScale="90000"/>
          </a:bodyPr>
          <a:lstStyle/>
          <a:p>
            <a:pPr algn="ctr"/>
            <a:r>
              <a:rPr lang="zh-CN" altLang="en-US" b="1" dirty="0"/>
              <a:t>信用保证保险主要产品介绍</a:t>
            </a:r>
            <a:endParaRPr lang="zh-CN" altLang="en-US" b="1" dirty="0"/>
          </a:p>
        </p:txBody>
      </p:sp>
      <p:sp>
        <p:nvSpPr>
          <p:cNvPr id="2" name="文本框 1"/>
          <p:cNvSpPr txBox="1"/>
          <p:nvPr/>
        </p:nvSpPr>
        <p:spPr>
          <a:xfrm>
            <a:off x="1081405" y="567055"/>
            <a:ext cx="10712450" cy="6290945"/>
          </a:xfrm>
          <a:prstGeom prst="rect">
            <a:avLst/>
          </a:prstGeom>
          <a:noFill/>
        </p:spPr>
        <p:txBody>
          <a:bodyPr wrap="square" rtlCol="0">
            <a:noAutofit/>
          </a:bodyPr>
          <a:p>
            <a:pPr>
              <a:lnSpc>
                <a:spcPct val="150000"/>
              </a:lnSpc>
              <a:spcBef>
                <a:spcPct val="0"/>
              </a:spcBef>
              <a:spcAft>
                <a:spcPct val="0"/>
              </a:spcAft>
            </a:pPr>
            <a:r>
              <a:rPr lang="zh-CN" altLang="en-US" sz="2000" b="1">
                <a:solidFill>
                  <a:schemeClr val="accent1"/>
                </a:solidFill>
                <a:latin typeface="+mn-ea"/>
                <a:cs typeface="+mn-ea"/>
                <a:sym typeface="+mn-ea"/>
              </a:rPr>
              <a:t>关税履约保证保险</a:t>
            </a:r>
            <a:endParaRPr lang="zh-CN" altLang="en-US" sz="2000" b="1">
              <a:solidFill>
                <a:schemeClr val="accent1"/>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在保险期间内，当投保人未履行法定关税缴纳义务，致使被保险人依照与投保人签订的关税支付担保协议向海关履行关税担保代偿责任，且超过保险单载明的赔款等待期的，视为保险事故发生，保险人对保险事故发生时关税支付担保协议项下被保险人的代偿损失，按照本保险合同的约定承担赔偿责任。</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赔款等待期是指保险人为了确定损失已经发生，被保险人提出索赔前必须等待的一段时间。赔款等待期从被保险人的实际代偿日开始，由保险合同双方商定，并在保险单中载明。</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2000" b="1">
                <a:solidFill>
                  <a:schemeClr val="accent1"/>
                </a:solidFill>
                <a:latin typeface="+mn-ea"/>
                <a:cs typeface="+mn-ea"/>
                <a:sym typeface="+mn-ea"/>
              </a:rPr>
              <a:t>个人还贷失能保障保险</a:t>
            </a:r>
            <a:r>
              <a:rPr lang="zh-CN" altLang="en-US" sz="1400">
                <a:ln>
                  <a:noFill/>
                  <a:prstDash val="sysDot"/>
                </a:ln>
                <a:solidFill>
                  <a:schemeClr val="tx1">
                    <a:lumMod val="85000"/>
                    <a:lumOff val="15000"/>
                  </a:schemeClr>
                </a:solidFill>
                <a:latin typeface="+mn-ea"/>
                <a:cs typeface="+mn-ea"/>
                <a:sym typeface="+mn-ea"/>
              </a:rPr>
              <a:t> </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在保险期间内，因被保险人遭受下列所述事故而丧失全部或者部分工作能力，导致其偿还保险单载明的个人贷款合同/个人消费金融合同/信用卡协议项下欠款的能力受到实质不利影响的，视为保险事故发生。保险人按照本保险合同的约定承担赔偿责任。被保险人丧失全部或者部分工作能力的，即视为“被保险人偿还保险单载明的个人贷款合同/个人消费金融合同/信用卡协议项下欠款的能力受到实质不利影响”。</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(一)意外或者疾病导致无法工作的保险责任；(二)重大疾病保险责任；(三)意外导致死亡、全残保险责任；(四)意外导致部分伤残保险责任；(五)非自愿失业保险责任；(六)住院保险责任</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在保险期间内，对同一被保险人同时遭受多个保险事故的，被保险人可选择其中赔偿金最高的一项向保险人提出索赔；被保险人因某一保险事故已经申领月度保险金的，对于申领当月该被保险人同时发生的其他应支付月度保险金的保险事故，保险人不承担赔偿责任。被保险人因意外或者疾病导致无法工作、非自愿失业或者住院而获得赔偿的，在前一保险事故终止后连续工作满一百八十日前，被保险人因为同一保险事故再次提起索赔申请的，保险人不承担赔偿责任。</a:t>
            </a:r>
            <a:endParaRPr lang="zh-CN" altLang="en-US" sz="1400">
              <a:ln>
                <a:noFill/>
                <a:prstDash val="sysDot"/>
              </a:ln>
              <a:solidFill>
                <a:schemeClr val="tx1">
                  <a:lumMod val="85000"/>
                  <a:lumOff val="15000"/>
                </a:schemeClr>
              </a:solidFill>
              <a:latin typeface="+mn-ea"/>
              <a:cs typeface="+mn-ea"/>
              <a:sym typeface="+mn-ea"/>
            </a:endParaRPr>
          </a:p>
          <a:p>
            <a:endParaRPr lang="zh-CN" altLang="en-US" sz="2000" b="1">
              <a:solidFill>
                <a:schemeClr val="accent1"/>
              </a:solidFill>
              <a:latin typeface="+mn-ea"/>
              <a:cs typeface="+mn-ea"/>
            </a:endParaRPr>
          </a:p>
        </p:txBody>
      </p:sp>
    </p:spTree>
    <p:custDataLst>
      <p:tags r:id="rId2"/>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a:xfrm>
            <a:off x="525145" y="961390"/>
            <a:ext cx="328295" cy="4910455"/>
          </a:xfrm>
        </p:spPr>
        <p:txBody>
          <a:bodyPr lIns="0" tIns="0" rIns="0" bIns="0" anchor="t" anchorCtr="0">
            <a:normAutofit fontScale="90000"/>
          </a:bodyPr>
          <a:lstStyle/>
          <a:p>
            <a:pPr algn="ctr"/>
            <a:r>
              <a:rPr lang="zh-CN" altLang="en-US" b="1" dirty="0"/>
              <a:t>信用保证保险主要产品介绍</a:t>
            </a:r>
            <a:endParaRPr lang="zh-CN" altLang="en-US" b="1" dirty="0"/>
          </a:p>
        </p:txBody>
      </p:sp>
      <p:sp>
        <p:nvSpPr>
          <p:cNvPr id="2" name="文本框 1"/>
          <p:cNvSpPr txBox="1"/>
          <p:nvPr/>
        </p:nvSpPr>
        <p:spPr>
          <a:xfrm>
            <a:off x="1081405" y="391160"/>
            <a:ext cx="10553065" cy="6000750"/>
          </a:xfrm>
          <a:prstGeom prst="rect">
            <a:avLst/>
          </a:prstGeom>
          <a:noFill/>
        </p:spPr>
        <p:txBody>
          <a:bodyPr wrap="square" rtlCol="0">
            <a:noAutofit/>
          </a:bodyPr>
          <a:p>
            <a:pPr>
              <a:lnSpc>
                <a:spcPct val="150000"/>
              </a:lnSpc>
              <a:spcBef>
                <a:spcPct val="0"/>
              </a:spcBef>
              <a:spcAft>
                <a:spcPct val="0"/>
              </a:spcAft>
            </a:pPr>
            <a:r>
              <a:rPr lang="zh-CN" altLang="en-US" sz="2000" b="1">
                <a:solidFill>
                  <a:schemeClr val="accent1"/>
                </a:solidFill>
                <a:latin typeface="+mn-ea"/>
                <a:cs typeface="+mn-ea"/>
                <a:sym typeface="+mn-ea"/>
              </a:rPr>
              <a:t>建设工程合同款支付保证保险</a:t>
            </a:r>
            <a:endParaRPr lang="zh-CN" altLang="en-US" sz="2000" b="1">
              <a:solidFill>
                <a:schemeClr val="accent1"/>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在保险期间内，当超过投保人与被保险人所签订的建设工程施工合同约定的应付款日，投保人仍未履行或未完全履行工程合同款支付义务，且投保人拖欠的款项已超过保险单载明的索赔等待期的，保险人按照本保险合同的约定向被保险人承担赔偿责任。</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2000" b="1">
                <a:solidFill>
                  <a:schemeClr val="accent1"/>
                </a:solidFill>
                <a:latin typeface="+mn-ea"/>
                <a:cs typeface="+mn-ea"/>
                <a:sym typeface="+mn-ea"/>
              </a:rPr>
              <a:t>建设工程预付款保证保险</a:t>
            </a:r>
            <a:endParaRPr lang="zh-CN" altLang="en-US" sz="2000" b="1">
              <a:solidFill>
                <a:schemeClr val="accent1"/>
              </a:solidFill>
              <a:latin typeface="+mn-ea"/>
              <a:cs typeface="+mn-ea"/>
              <a:sym typeface="+mn-ea"/>
            </a:endParaRPr>
          </a:p>
          <a:p>
            <a:pPr>
              <a:lnSpc>
                <a:spcPct val="150000"/>
              </a:lnSpc>
              <a:spcBef>
                <a:spcPct val="0"/>
              </a:spcBef>
              <a:spcAft>
                <a:spcPct val="0"/>
              </a:spcAft>
            </a:pPr>
            <a:r>
              <a:rPr lang="zh-CN" altLang="en-US" sz="1400" dirty="0">
                <a:ln>
                  <a:noFill/>
                  <a:prstDash val="sysDot"/>
                </a:ln>
                <a:solidFill>
                  <a:schemeClr val="tx1">
                    <a:lumMod val="85000"/>
                    <a:lumOff val="15000"/>
                  </a:schemeClr>
                </a:solidFill>
                <a:latin typeface="+mn-ea"/>
                <a:cs typeface="+mn-ea"/>
                <a:sym typeface="+mn-ea"/>
              </a:rPr>
              <a:t>在保险期间内，被保险人向投保人支付预付款后，投保人未能按照建设工程施工合同的约定使用预付款且未向被保险人返还该预付款，或者因投保人原因导致被保险人无法按照工程合同的约定在进度付款中扣回该预付款，而给被保险人造成直接经济损失的，视为保险事故发生。保险人按照本保险合同的约定，向被保险人承担赔偿责任。</a:t>
            </a:r>
            <a:endParaRPr lang="zh-CN" altLang="en-US" sz="1400" dirty="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2000" b="1">
                <a:ln>
                  <a:noFill/>
                  <a:prstDash val="sysDot"/>
                </a:ln>
                <a:solidFill>
                  <a:srgbClr val="FF0000"/>
                </a:solidFill>
                <a:latin typeface="+mn-ea"/>
                <a:cs typeface="+mn-ea"/>
                <a:sym typeface="+mn-ea"/>
              </a:rPr>
              <a:t>农民工工资支付履约保证保险</a:t>
            </a:r>
            <a:endParaRPr lang="zh-CN" altLang="en-US" sz="2000" b="1">
              <a:ln>
                <a:noFill/>
                <a:prstDash val="sysDot"/>
              </a:ln>
              <a:solidFill>
                <a:srgbClr val="FF0000"/>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在保险期间内，发生下列情形之一，导致投保人未按照与被保险人签订的劳动合同约定向被保险人履行全部或部分工资支付义务，给被保险人造成工资收入损失的，保险人依据劳动和社会保障管理部门或建筑行业管理部门的调查认定结论，按照本保险合同的约定承担赔偿责任。赔偿金额以保险金额为限。</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（一）投保人被人民法院宣告破产进入清算程序的；</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（二）投保人因流动资金不足，无法支付应付工资的；</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（三）投保人的法定代表人或主要负责人或项目负责人死亡或失踪的；</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（四）投保人未按工程分包合同约定与工程承包（分包）企业结清工程款，致使工程承包（分包）企业拖欠被保险人工资，依法应由投保人先行垫付的；</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（五）投保人将被保险人工资发放给劳务公司或不具备用工主体资格的组织或个人，造成工资未支付至被保险人的；</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（六）其他投保人未支付被保险人工资情形的。</a:t>
            </a:r>
            <a:endParaRPr lang="zh-CN" altLang="en-US" sz="1400">
              <a:ln>
                <a:noFill/>
                <a:prstDash val="sysDot"/>
              </a:ln>
              <a:solidFill>
                <a:schemeClr val="tx1">
                  <a:lumMod val="85000"/>
                  <a:lumOff val="15000"/>
                </a:schemeClr>
              </a:solidFill>
              <a:latin typeface="+mn-ea"/>
              <a:cs typeface="+mn-ea"/>
              <a:sym typeface="+mn-ea"/>
            </a:endParaRPr>
          </a:p>
        </p:txBody>
      </p:sp>
    </p:spTree>
    <p:custDataLst>
      <p:tags r:id="rId2"/>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a:xfrm>
            <a:off x="525145" y="961390"/>
            <a:ext cx="328295" cy="4910455"/>
          </a:xfrm>
        </p:spPr>
        <p:txBody>
          <a:bodyPr lIns="0" tIns="0" rIns="0" bIns="0" anchor="t" anchorCtr="0">
            <a:normAutofit fontScale="90000"/>
          </a:bodyPr>
          <a:lstStyle/>
          <a:p>
            <a:pPr algn="ctr"/>
            <a:r>
              <a:rPr lang="zh-CN" altLang="en-US" b="1" dirty="0"/>
              <a:t>信用保证保险主要产品介绍</a:t>
            </a:r>
            <a:endParaRPr lang="zh-CN" altLang="en-US" b="1" dirty="0"/>
          </a:p>
        </p:txBody>
      </p:sp>
      <p:sp>
        <p:nvSpPr>
          <p:cNvPr id="2" name="文本框 1"/>
          <p:cNvSpPr txBox="1"/>
          <p:nvPr/>
        </p:nvSpPr>
        <p:spPr>
          <a:xfrm>
            <a:off x="1081405" y="560705"/>
            <a:ext cx="10224135" cy="5741670"/>
          </a:xfrm>
          <a:prstGeom prst="rect">
            <a:avLst/>
          </a:prstGeom>
          <a:noFill/>
        </p:spPr>
        <p:txBody>
          <a:bodyPr wrap="square" rtlCol="0">
            <a:noAutofit/>
          </a:bodyPr>
          <a:p>
            <a:pPr>
              <a:lnSpc>
                <a:spcPct val="150000"/>
              </a:lnSpc>
              <a:spcBef>
                <a:spcPct val="0"/>
              </a:spcBef>
              <a:spcAft>
                <a:spcPct val="0"/>
              </a:spcAft>
            </a:pPr>
            <a:r>
              <a:rPr lang="zh-CN" altLang="en-US" sz="2000" b="1">
                <a:solidFill>
                  <a:schemeClr val="accent1"/>
                </a:solidFill>
                <a:latin typeface="+mn-ea"/>
                <a:cs typeface="+mn-ea"/>
                <a:sym typeface="+mn-ea"/>
              </a:rPr>
              <a:t>投标保证保险</a:t>
            </a:r>
            <a:endParaRPr lang="zh-CN" altLang="en-US" sz="2000" b="1">
              <a:solidFill>
                <a:schemeClr val="accent1"/>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在保险期间内，投保人向被保险人组织的招标项目投标过程中，发生下列情形之一的，被保险人可向保险人提出索赔。</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（一）投保人在招标文件规定的投标有效期内未经被保险人同意修改或撤销其投标文件；</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（二）投保人接到中标通知后，在招标文件规定的时间内，因自身原因或无正当理由不与被保险人订立招标项目合同;</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（三）投标人中标后不按照招标文件要求缴纳履约保证金。</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2000" b="1">
                <a:solidFill>
                  <a:schemeClr val="accent1"/>
                </a:solidFill>
                <a:latin typeface="+mn-ea"/>
                <a:cs typeface="+mn-ea"/>
                <a:sym typeface="+mn-ea"/>
              </a:rPr>
              <a:t>建设工程完工履约保证保险</a:t>
            </a:r>
            <a:endParaRPr lang="zh-CN" altLang="en-US" sz="2000" b="1">
              <a:solidFill>
                <a:schemeClr val="accent1"/>
              </a:solidFill>
              <a:latin typeface="+mn-ea"/>
              <a:cs typeface="+mn-ea"/>
              <a:sym typeface="+mn-ea"/>
            </a:endParaRPr>
          </a:p>
          <a:p>
            <a:pPr>
              <a:lnSpc>
                <a:spcPct val="150000"/>
              </a:lnSpc>
              <a:spcBef>
                <a:spcPct val="0"/>
              </a:spcBef>
              <a:spcAft>
                <a:spcPct val="0"/>
              </a:spcAft>
            </a:pPr>
            <a:r>
              <a:rPr lang="zh-CN" altLang="en-US" sz="1400" dirty="0">
                <a:ln>
                  <a:noFill/>
                  <a:prstDash val="sysDot"/>
                </a:ln>
                <a:solidFill>
                  <a:schemeClr val="tx1">
                    <a:lumMod val="85000"/>
                    <a:lumOff val="15000"/>
                  </a:schemeClr>
                </a:solidFill>
                <a:latin typeface="+mn-ea"/>
                <a:cs typeface="+mn-ea"/>
                <a:sym typeface="+mn-ea"/>
              </a:rPr>
              <a:t>在保险期间内，投保人因自身原因未按照与被保险人签订的建设工程施工合同履行相关义务，导致工程竣工延误或工程质量不符合建设工程施工合同要求，给被保险人造成直接经济损失的，视为保险事故发生。保险人按照本保险合同的约定,向被保险人承担赔偿责任。</a:t>
            </a:r>
            <a:endParaRPr lang="zh-CN" altLang="en-US" sz="1400" dirty="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2000" b="1">
                <a:ln>
                  <a:noFill/>
                  <a:prstDash val="sysDot"/>
                </a:ln>
                <a:solidFill>
                  <a:srgbClr val="FF0000"/>
                </a:solidFill>
                <a:latin typeface="+mn-ea"/>
                <a:cs typeface="+mn-ea"/>
                <a:sym typeface="+mn-ea"/>
              </a:rPr>
              <a:t>单用途商业预付卡履约保证保险</a:t>
            </a:r>
            <a:endParaRPr lang="zh-CN" altLang="en-US" sz="2000" b="1">
              <a:ln>
                <a:noFill/>
                <a:prstDash val="sysDot"/>
              </a:ln>
              <a:solidFill>
                <a:srgbClr val="FF0000"/>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保险期间内发生下列情形之一,且导致投保人在保险期间内对持有效单用途商业预付卡的被保险人拒绝履行或无法履行发卡时承诺的兑付商品或服务的全部或部分义务，且未能退还卡内预收资金余额导致的被保险人的直接经济损失，保险人按本保险合同的规定承担保险责任:</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(一)投保人申请破产且法院依法裁定受理;</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(二)投保人的营业执照被依法吊销;</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(三)投保人违反《单用途商业预付卡管理办法(试行)》第二十一条或第二十二条规定，被备案机关处以最高限额罚款的行政处罚。</a:t>
            </a:r>
            <a:endParaRPr lang="zh-CN" altLang="en-US" sz="1400">
              <a:ln>
                <a:noFill/>
                <a:prstDash val="sysDot"/>
              </a:ln>
              <a:solidFill>
                <a:schemeClr val="tx1">
                  <a:lumMod val="85000"/>
                  <a:lumOff val="15000"/>
                </a:schemeClr>
              </a:solidFill>
              <a:latin typeface="+mn-ea"/>
              <a:cs typeface="+mn-ea"/>
              <a:sym typeface="+mn-ea"/>
            </a:endParaRPr>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2641355" y="1864815"/>
            <a:ext cx="3061161" cy="751139"/>
            <a:chOff x="4123410" y="1826618"/>
            <a:chExt cx="3061161" cy="751139"/>
          </a:xfrm>
        </p:grpSpPr>
        <p:grpSp>
          <p:nvGrpSpPr>
            <p:cNvPr id="3" name="组合 2"/>
            <p:cNvGrpSpPr/>
            <p:nvPr/>
          </p:nvGrpSpPr>
          <p:grpSpPr>
            <a:xfrm>
              <a:off x="4123410" y="1826618"/>
              <a:ext cx="738875" cy="751139"/>
              <a:chOff x="2498710" y="2311467"/>
              <a:chExt cx="1748840" cy="1777866"/>
            </a:xfrm>
          </p:grpSpPr>
          <p:sp>
            <p:nvSpPr>
              <p:cNvPr id="7" name="椭圆 6"/>
              <p:cNvSpPr/>
              <p:nvPr>
                <p:custDataLst>
                  <p:tags r:id="rId2"/>
                </p:custDataLst>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t>1</a:t>
                </a:r>
                <a:endParaRPr lang="zh-CN" altLang="en-US" sz="3200" dirty="0"/>
              </a:p>
            </p:txBody>
          </p:sp>
          <p:sp>
            <p:nvSpPr>
              <p:cNvPr id="8" name="椭圆 7"/>
              <p:cNvSpPr/>
              <p:nvPr>
                <p:custDataLst>
                  <p:tags r:id="rId3"/>
                </p:custDataLst>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6600" dirty="0"/>
              </a:p>
            </p:txBody>
          </p:sp>
          <p:sp>
            <p:nvSpPr>
              <p:cNvPr id="9" name="椭圆 8"/>
              <p:cNvSpPr/>
              <p:nvPr>
                <p:custDataLst>
                  <p:tags r:id="rId4"/>
                </p:custDataLst>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sp>
            <p:nvSpPr>
              <p:cNvPr id="10" name="椭圆 9"/>
              <p:cNvSpPr/>
              <p:nvPr>
                <p:custDataLst>
                  <p:tags r:id="rId5"/>
                </p:custDataLst>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grpSp>
        <p:sp>
          <p:nvSpPr>
            <p:cNvPr id="4" name="文本框 8"/>
            <p:cNvSpPr txBox="1"/>
            <p:nvPr>
              <p:custDataLst>
                <p:tags r:id="rId6"/>
              </p:custDataLst>
            </p:nvPr>
          </p:nvSpPr>
          <p:spPr>
            <a:xfrm>
              <a:off x="4927756" y="1844007"/>
              <a:ext cx="2256815" cy="39878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责任保险</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 name="文本框 4"/>
            <p:cNvSpPr txBox="1"/>
            <p:nvPr>
              <p:custDataLst>
                <p:tags r:id="rId7"/>
              </p:custDataLst>
            </p:nvPr>
          </p:nvSpPr>
          <p:spPr>
            <a:xfrm>
              <a:off x="4927755" y="2269980"/>
              <a:ext cx="2256815" cy="30670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defRPr/>
              </a:pPr>
              <a:r>
                <a:rPr kumimoji="1" lang="en-US" altLang="zh-CN" sz="1400" dirty="0">
                  <a:solidFill>
                    <a:schemeClr val="tx1">
                      <a:lumMod val="50000"/>
                      <a:lumOff val="50000"/>
                    </a:schemeClr>
                  </a:solidFill>
                  <a:cs typeface="+mn-ea"/>
                  <a:sym typeface="+mn-lt"/>
                </a:rPr>
                <a:t>Liability insurance</a:t>
              </a:r>
              <a:endParaRPr kumimoji="1" lang="en-US" altLang="zh-CN" sz="1400" dirty="0">
                <a:solidFill>
                  <a:schemeClr val="tx1">
                    <a:lumMod val="50000"/>
                    <a:lumOff val="50000"/>
                  </a:schemeClr>
                </a:solidFill>
                <a:cs typeface="+mn-ea"/>
                <a:sym typeface="+mn-lt"/>
              </a:endParaRPr>
            </a:p>
          </p:txBody>
        </p:sp>
        <p:cxnSp>
          <p:nvCxnSpPr>
            <p:cNvPr id="6" name="直接连接符 5"/>
            <p:cNvCxnSpPr/>
            <p:nvPr>
              <p:custDataLst>
                <p:tags r:id="rId8"/>
              </p:custDataLst>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custDataLst>
              <p:tags r:id="rId9"/>
            </p:custDataLst>
          </p:nvPr>
        </p:nvGrpSpPr>
        <p:grpSpPr>
          <a:xfrm>
            <a:off x="6606326" y="1864815"/>
            <a:ext cx="3061161" cy="965332"/>
            <a:chOff x="4123410" y="1826618"/>
            <a:chExt cx="3061161" cy="965332"/>
          </a:xfrm>
        </p:grpSpPr>
        <p:grpSp>
          <p:nvGrpSpPr>
            <p:cNvPr id="12" name="组合 11"/>
            <p:cNvGrpSpPr/>
            <p:nvPr/>
          </p:nvGrpSpPr>
          <p:grpSpPr>
            <a:xfrm>
              <a:off x="4123410" y="1826618"/>
              <a:ext cx="738875" cy="751139"/>
              <a:chOff x="2498710" y="2311467"/>
              <a:chExt cx="1748840" cy="1777866"/>
            </a:xfrm>
          </p:grpSpPr>
          <p:sp>
            <p:nvSpPr>
              <p:cNvPr id="16" name="椭圆 15"/>
              <p:cNvSpPr/>
              <p:nvPr>
                <p:custDataLst>
                  <p:tags r:id="rId10"/>
                </p:custDataLst>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t>4</a:t>
                </a:r>
                <a:endParaRPr lang="en-US" altLang="zh-CN" sz="3200" dirty="0"/>
              </a:p>
            </p:txBody>
          </p:sp>
          <p:sp>
            <p:nvSpPr>
              <p:cNvPr id="17" name="椭圆 16"/>
              <p:cNvSpPr/>
              <p:nvPr>
                <p:custDataLst>
                  <p:tags r:id="rId11"/>
                </p:custDataLst>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6600" dirty="0"/>
              </a:p>
            </p:txBody>
          </p:sp>
          <p:sp>
            <p:nvSpPr>
              <p:cNvPr id="18" name="椭圆 17"/>
              <p:cNvSpPr/>
              <p:nvPr>
                <p:custDataLst>
                  <p:tags r:id="rId12"/>
                </p:custDataLst>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sp>
            <p:nvSpPr>
              <p:cNvPr id="19" name="椭圆 18"/>
              <p:cNvSpPr/>
              <p:nvPr>
                <p:custDataLst>
                  <p:tags r:id="rId13"/>
                </p:custDataLst>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grpSp>
        <p:sp>
          <p:nvSpPr>
            <p:cNvPr id="13" name="文本框 8"/>
            <p:cNvSpPr txBox="1"/>
            <p:nvPr>
              <p:custDataLst>
                <p:tags r:id="rId14"/>
              </p:custDataLst>
            </p:nvPr>
          </p:nvSpPr>
          <p:spPr>
            <a:xfrm>
              <a:off x="4927756" y="1844007"/>
              <a:ext cx="2256815" cy="39878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信用保证保险</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4" name="文本框 4"/>
            <p:cNvSpPr txBox="1"/>
            <p:nvPr>
              <p:custDataLst>
                <p:tags r:id="rId15"/>
              </p:custDataLst>
            </p:nvPr>
          </p:nvSpPr>
          <p:spPr>
            <a:xfrm>
              <a:off x="4927755" y="2269980"/>
              <a:ext cx="2256815" cy="52197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1" lang="en-US" altLang="zh-CN" sz="1400" i="0" u="none" strike="noStrike" cap="none" spc="0" normalizeH="0" baseline="0" dirty="0">
                  <a:solidFill>
                    <a:schemeClr val="tx1">
                      <a:lumMod val="50000"/>
                      <a:lumOff val="50000"/>
                    </a:schemeClr>
                  </a:solidFill>
                  <a:cs typeface="+mn-ea"/>
                  <a:sym typeface="+mn-lt"/>
                </a:rPr>
                <a:t>Credit guarantee insurance</a:t>
              </a:r>
              <a:endParaRPr kumimoji="1" lang="en-US" altLang="zh-CN" sz="1400" i="0" u="none" strike="noStrike" cap="none" spc="0" normalizeH="0" baseline="0" dirty="0">
                <a:solidFill>
                  <a:schemeClr val="tx1">
                    <a:lumMod val="50000"/>
                    <a:lumOff val="50000"/>
                  </a:schemeClr>
                </a:solidFill>
                <a:cs typeface="+mn-ea"/>
                <a:sym typeface="+mn-lt"/>
              </a:endParaRPr>
            </a:p>
          </p:txBody>
        </p:sp>
        <p:cxnSp>
          <p:nvCxnSpPr>
            <p:cNvPr id="15" name="直接连接符 14"/>
            <p:cNvCxnSpPr/>
            <p:nvPr>
              <p:custDataLst>
                <p:tags r:id="rId16"/>
              </p:custDataLst>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custDataLst>
              <p:tags r:id="rId17"/>
            </p:custDataLst>
          </p:nvPr>
        </p:nvGrpSpPr>
        <p:grpSpPr>
          <a:xfrm>
            <a:off x="2639449" y="3409040"/>
            <a:ext cx="3061161" cy="965332"/>
            <a:chOff x="4123410" y="1826618"/>
            <a:chExt cx="3061161" cy="965332"/>
          </a:xfrm>
        </p:grpSpPr>
        <p:grpSp>
          <p:nvGrpSpPr>
            <p:cNvPr id="21" name="组合 20"/>
            <p:cNvGrpSpPr/>
            <p:nvPr/>
          </p:nvGrpSpPr>
          <p:grpSpPr>
            <a:xfrm>
              <a:off x="4123410" y="1826618"/>
              <a:ext cx="738875" cy="751139"/>
              <a:chOff x="2498710" y="2311467"/>
              <a:chExt cx="1748840" cy="1777866"/>
            </a:xfrm>
          </p:grpSpPr>
          <p:sp>
            <p:nvSpPr>
              <p:cNvPr id="25" name="椭圆 24"/>
              <p:cNvSpPr/>
              <p:nvPr>
                <p:custDataLst>
                  <p:tags r:id="rId18"/>
                </p:custDataLst>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t>2</a:t>
                </a:r>
                <a:endParaRPr lang="en-US" altLang="zh-CN" sz="3200" dirty="0"/>
              </a:p>
            </p:txBody>
          </p:sp>
          <p:sp>
            <p:nvSpPr>
              <p:cNvPr id="26" name="椭圆 25"/>
              <p:cNvSpPr/>
              <p:nvPr>
                <p:custDataLst>
                  <p:tags r:id="rId19"/>
                </p:custDataLst>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6600" dirty="0"/>
              </a:p>
            </p:txBody>
          </p:sp>
          <p:sp>
            <p:nvSpPr>
              <p:cNvPr id="27" name="椭圆 26"/>
              <p:cNvSpPr/>
              <p:nvPr>
                <p:custDataLst>
                  <p:tags r:id="rId20"/>
                </p:custDataLst>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sp>
            <p:nvSpPr>
              <p:cNvPr id="28" name="椭圆 27"/>
              <p:cNvSpPr/>
              <p:nvPr>
                <p:custDataLst>
                  <p:tags r:id="rId21"/>
                </p:custDataLst>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grpSp>
        <p:sp>
          <p:nvSpPr>
            <p:cNvPr id="22" name="文本框 8"/>
            <p:cNvSpPr txBox="1"/>
            <p:nvPr>
              <p:custDataLst>
                <p:tags r:id="rId22"/>
              </p:custDataLst>
            </p:nvPr>
          </p:nvSpPr>
          <p:spPr>
            <a:xfrm>
              <a:off x="4927756" y="1844007"/>
              <a:ext cx="2256815" cy="39878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责任保险分类</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3" name="文本框 4"/>
            <p:cNvSpPr txBox="1"/>
            <p:nvPr>
              <p:custDataLst>
                <p:tags r:id="rId23"/>
              </p:custDataLst>
            </p:nvPr>
          </p:nvSpPr>
          <p:spPr>
            <a:xfrm>
              <a:off x="4927755" y="2269980"/>
              <a:ext cx="2256815" cy="52197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1" lang="en-US" altLang="zh-CN" sz="1400" i="0" u="none" strike="noStrike" cap="none" spc="0" normalizeH="0" baseline="0" dirty="0">
                  <a:solidFill>
                    <a:schemeClr val="tx1">
                      <a:lumMod val="50000"/>
                      <a:lumOff val="50000"/>
                    </a:schemeClr>
                  </a:solidFill>
                  <a:cs typeface="+mn-ea"/>
                  <a:sym typeface="+mn-lt"/>
                </a:rPr>
                <a:t>Classification of liability insurance</a:t>
              </a:r>
              <a:endParaRPr kumimoji="1" lang="en-US" altLang="zh-CN" sz="1400" i="0" u="none" strike="noStrike" cap="none" spc="0" normalizeH="0" baseline="0" dirty="0">
                <a:solidFill>
                  <a:schemeClr val="tx1">
                    <a:lumMod val="50000"/>
                    <a:lumOff val="50000"/>
                  </a:schemeClr>
                </a:solidFill>
                <a:cs typeface="+mn-ea"/>
                <a:sym typeface="+mn-lt"/>
              </a:endParaRPr>
            </a:p>
          </p:txBody>
        </p:sp>
        <p:cxnSp>
          <p:nvCxnSpPr>
            <p:cNvPr id="24" name="直接连接符 23"/>
            <p:cNvCxnSpPr/>
            <p:nvPr>
              <p:custDataLst>
                <p:tags r:id="rId24"/>
              </p:custDataLst>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custDataLst>
              <p:tags r:id="rId25"/>
            </p:custDataLst>
          </p:nvPr>
        </p:nvGrpSpPr>
        <p:grpSpPr>
          <a:xfrm>
            <a:off x="6605055" y="3474445"/>
            <a:ext cx="3061161" cy="965332"/>
            <a:chOff x="4123410" y="1826618"/>
            <a:chExt cx="3061161" cy="965332"/>
          </a:xfrm>
        </p:grpSpPr>
        <p:grpSp>
          <p:nvGrpSpPr>
            <p:cNvPr id="30" name="组合 29"/>
            <p:cNvGrpSpPr/>
            <p:nvPr/>
          </p:nvGrpSpPr>
          <p:grpSpPr>
            <a:xfrm>
              <a:off x="4123410" y="1826618"/>
              <a:ext cx="738875" cy="751139"/>
              <a:chOff x="2498710" y="2311467"/>
              <a:chExt cx="1748840" cy="1777866"/>
            </a:xfrm>
          </p:grpSpPr>
          <p:sp>
            <p:nvSpPr>
              <p:cNvPr id="34" name="椭圆 33"/>
              <p:cNvSpPr/>
              <p:nvPr>
                <p:custDataLst>
                  <p:tags r:id="rId26"/>
                </p:custDataLst>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t>5</a:t>
                </a:r>
                <a:endParaRPr lang="en-US" altLang="zh-CN" sz="3200" dirty="0"/>
              </a:p>
            </p:txBody>
          </p:sp>
          <p:sp>
            <p:nvSpPr>
              <p:cNvPr id="35" name="椭圆 34"/>
              <p:cNvSpPr/>
              <p:nvPr>
                <p:custDataLst>
                  <p:tags r:id="rId27"/>
                </p:custDataLst>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6600" dirty="0"/>
              </a:p>
            </p:txBody>
          </p:sp>
          <p:sp>
            <p:nvSpPr>
              <p:cNvPr id="36" name="椭圆 35"/>
              <p:cNvSpPr/>
              <p:nvPr>
                <p:custDataLst>
                  <p:tags r:id="rId28"/>
                </p:custDataLst>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sp>
            <p:nvSpPr>
              <p:cNvPr id="37" name="椭圆 36"/>
              <p:cNvSpPr/>
              <p:nvPr>
                <p:custDataLst>
                  <p:tags r:id="rId29"/>
                </p:custDataLst>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grpSp>
        <p:sp>
          <p:nvSpPr>
            <p:cNvPr id="31" name="文本框 8"/>
            <p:cNvSpPr txBox="1"/>
            <p:nvPr>
              <p:custDataLst>
                <p:tags r:id="rId30"/>
              </p:custDataLst>
            </p:nvPr>
          </p:nvSpPr>
          <p:spPr>
            <a:xfrm>
              <a:off x="4927756" y="1844007"/>
              <a:ext cx="2256815" cy="39878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信用保证保险分类</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32" name="文本框 4"/>
            <p:cNvSpPr txBox="1"/>
            <p:nvPr>
              <p:custDataLst>
                <p:tags r:id="rId31"/>
              </p:custDataLst>
            </p:nvPr>
          </p:nvSpPr>
          <p:spPr>
            <a:xfrm>
              <a:off x="4927755" y="2269980"/>
              <a:ext cx="2256815" cy="52197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defRPr/>
              </a:pPr>
              <a:r>
                <a:rPr kumimoji="1" lang="en-US" altLang="zh-CN" sz="1400" i="0" u="none" strike="noStrike" cap="none" spc="0" normalizeH="0" baseline="0" dirty="0">
                  <a:solidFill>
                    <a:schemeClr val="tx1">
                      <a:lumMod val="50000"/>
                      <a:lumOff val="50000"/>
                    </a:schemeClr>
                  </a:solidFill>
                  <a:cs typeface="+mn-ea"/>
                  <a:sym typeface="+mn-lt"/>
                </a:rPr>
                <a:t>Classification of Credit Guarantee Insurance</a:t>
              </a:r>
              <a:endParaRPr kumimoji="1" lang="en-US" altLang="zh-CN" sz="1400" i="0" u="none" strike="noStrike" cap="none" spc="0" normalizeH="0" baseline="0" dirty="0">
                <a:solidFill>
                  <a:schemeClr val="tx1">
                    <a:lumMod val="50000"/>
                    <a:lumOff val="50000"/>
                  </a:schemeClr>
                </a:solidFill>
                <a:cs typeface="+mn-ea"/>
                <a:sym typeface="+mn-lt"/>
              </a:endParaRPr>
            </a:p>
          </p:txBody>
        </p:sp>
        <p:cxnSp>
          <p:nvCxnSpPr>
            <p:cNvPr id="33" name="直接连接符 32"/>
            <p:cNvCxnSpPr/>
            <p:nvPr>
              <p:custDataLst>
                <p:tags r:id="rId32"/>
              </p:custDataLst>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8" name="文本框 37"/>
          <p:cNvSpPr txBox="1"/>
          <p:nvPr/>
        </p:nvSpPr>
        <p:spPr>
          <a:xfrm>
            <a:off x="4789715" y="559886"/>
            <a:ext cx="2612571" cy="646331"/>
          </a:xfrm>
          <a:prstGeom prst="rect">
            <a:avLst/>
          </a:prstGeom>
          <a:noFill/>
        </p:spPr>
        <p:txBody>
          <a:bodyPr wrap="square" rtlCol="0">
            <a:spAutoFit/>
          </a:bodyPr>
          <a:lstStyle/>
          <a:p>
            <a:pPr algn="ctr"/>
            <a:r>
              <a:rPr lang="en-US" altLang="zh-CN" sz="3600" dirty="0">
                <a:solidFill>
                  <a:schemeClr val="accent1"/>
                </a:solidFill>
              </a:rPr>
              <a:t>CONTENT</a:t>
            </a:r>
            <a:endParaRPr lang="zh-CN" altLang="en-US" sz="3600" dirty="0">
              <a:solidFill>
                <a:schemeClr val="accent1"/>
              </a:solidFill>
            </a:endParaRPr>
          </a:p>
        </p:txBody>
      </p:sp>
      <p:sp>
        <p:nvSpPr>
          <p:cNvPr id="39" name="自由: 形状 85"/>
          <p:cNvSpPr/>
          <p:nvPr/>
        </p:nvSpPr>
        <p:spPr>
          <a:xfrm rot="2700000">
            <a:off x="6025850" y="1363101"/>
            <a:ext cx="140300" cy="140300"/>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40" name="组合 39"/>
          <p:cNvGrpSpPr/>
          <p:nvPr>
            <p:custDataLst>
              <p:tags r:id="rId33"/>
            </p:custDataLst>
          </p:nvPr>
        </p:nvGrpSpPr>
        <p:grpSpPr>
          <a:xfrm>
            <a:off x="2640115" y="4965425"/>
            <a:ext cx="3061161" cy="965332"/>
            <a:chOff x="4123410" y="1826618"/>
            <a:chExt cx="3061161" cy="965332"/>
          </a:xfrm>
        </p:grpSpPr>
        <p:grpSp>
          <p:nvGrpSpPr>
            <p:cNvPr id="41" name="组合 40"/>
            <p:cNvGrpSpPr/>
            <p:nvPr/>
          </p:nvGrpSpPr>
          <p:grpSpPr>
            <a:xfrm>
              <a:off x="4123410" y="1826618"/>
              <a:ext cx="738875" cy="751139"/>
              <a:chOff x="2498710" y="2311467"/>
              <a:chExt cx="1748840" cy="1777866"/>
            </a:xfrm>
          </p:grpSpPr>
          <p:sp>
            <p:nvSpPr>
              <p:cNvPr id="42" name="椭圆 41"/>
              <p:cNvSpPr/>
              <p:nvPr>
                <p:custDataLst>
                  <p:tags r:id="rId34"/>
                </p:custDataLst>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t>3</a:t>
                </a:r>
                <a:endParaRPr lang="en-US" altLang="zh-CN" sz="3200" dirty="0"/>
              </a:p>
            </p:txBody>
          </p:sp>
          <p:sp>
            <p:nvSpPr>
              <p:cNvPr id="43" name="椭圆 42"/>
              <p:cNvSpPr/>
              <p:nvPr>
                <p:custDataLst>
                  <p:tags r:id="rId35"/>
                </p:custDataLst>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6600" dirty="0"/>
              </a:p>
            </p:txBody>
          </p:sp>
          <p:sp>
            <p:nvSpPr>
              <p:cNvPr id="44" name="椭圆 43"/>
              <p:cNvSpPr/>
              <p:nvPr>
                <p:custDataLst>
                  <p:tags r:id="rId36"/>
                </p:custDataLst>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sp>
            <p:nvSpPr>
              <p:cNvPr id="45" name="椭圆 44"/>
              <p:cNvSpPr/>
              <p:nvPr>
                <p:custDataLst>
                  <p:tags r:id="rId37"/>
                </p:custDataLst>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grpSp>
        <p:sp>
          <p:nvSpPr>
            <p:cNvPr id="46" name="文本框 8"/>
            <p:cNvSpPr txBox="1"/>
            <p:nvPr>
              <p:custDataLst>
                <p:tags r:id="rId38"/>
              </p:custDataLst>
            </p:nvPr>
          </p:nvSpPr>
          <p:spPr>
            <a:xfrm>
              <a:off x="4927756" y="1844007"/>
              <a:ext cx="2256815" cy="39878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责任保险主要产品</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47" name="文本框 4"/>
            <p:cNvSpPr txBox="1"/>
            <p:nvPr>
              <p:custDataLst>
                <p:tags r:id="rId39"/>
              </p:custDataLst>
            </p:nvPr>
          </p:nvSpPr>
          <p:spPr>
            <a:xfrm>
              <a:off x="4927755" y="2269980"/>
              <a:ext cx="2256815" cy="52197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1" lang="en-US" altLang="zh-CN" sz="1400" i="0" u="none" strike="noStrike" cap="none" spc="0" normalizeH="0" baseline="0" dirty="0">
                  <a:solidFill>
                    <a:schemeClr val="tx1">
                      <a:lumMod val="50000"/>
                      <a:lumOff val="50000"/>
                    </a:schemeClr>
                  </a:solidFill>
                  <a:cs typeface="+mn-ea"/>
                  <a:sym typeface="+mn-lt"/>
                </a:rPr>
                <a:t>Credit guarantee insurance</a:t>
              </a:r>
              <a:endParaRPr kumimoji="1" lang="en-US" altLang="zh-CN" sz="1400" i="0" u="none" strike="noStrike" cap="none" spc="0" normalizeH="0" baseline="0" dirty="0">
                <a:solidFill>
                  <a:schemeClr val="tx1">
                    <a:lumMod val="50000"/>
                    <a:lumOff val="50000"/>
                  </a:schemeClr>
                </a:solidFill>
                <a:cs typeface="+mn-ea"/>
                <a:sym typeface="+mn-lt"/>
              </a:endParaRPr>
            </a:p>
          </p:txBody>
        </p:sp>
        <p:cxnSp>
          <p:nvCxnSpPr>
            <p:cNvPr id="48" name="直接连接符 47"/>
            <p:cNvCxnSpPr/>
            <p:nvPr>
              <p:custDataLst>
                <p:tags r:id="rId40"/>
              </p:custDataLst>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9" name="组合 48"/>
          <p:cNvGrpSpPr/>
          <p:nvPr>
            <p:custDataLst>
              <p:tags r:id="rId41"/>
            </p:custDataLst>
          </p:nvPr>
        </p:nvGrpSpPr>
        <p:grpSpPr>
          <a:xfrm>
            <a:off x="6605690" y="5030830"/>
            <a:ext cx="4335145" cy="937895"/>
            <a:chOff x="4123410" y="1826618"/>
            <a:chExt cx="4335145" cy="937895"/>
          </a:xfrm>
        </p:grpSpPr>
        <p:grpSp>
          <p:nvGrpSpPr>
            <p:cNvPr id="50" name="组合 49"/>
            <p:cNvGrpSpPr/>
            <p:nvPr/>
          </p:nvGrpSpPr>
          <p:grpSpPr>
            <a:xfrm>
              <a:off x="4123410" y="1826618"/>
              <a:ext cx="738875" cy="751139"/>
              <a:chOff x="2498710" y="2311467"/>
              <a:chExt cx="1748840" cy="1777866"/>
            </a:xfrm>
          </p:grpSpPr>
          <p:sp>
            <p:nvSpPr>
              <p:cNvPr id="51" name="椭圆 50"/>
              <p:cNvSpPr/>
              <p:nvPr>
                <p:custDataLst>
                  <p:tags r:id="rId42"/>
                </p:custDataLst>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t>6</a:t>
                </a:r>
                <a:endParaRPr lang="en-US" altLang="zh-CN" sz="3200" dirty="0"/>
              </a:p>
            </p:txBody>
          </p:sp>
          <p:sp>
            <p:nvSpPr>
              <p:cNvPr id="52" name="椭圆 51"/>
              <p:cNvSpPr/>
              <p:nvPr>
                <p:custDataLst>
                  <p:tags r:id="rId43"/>
                </p:custDataLst>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6600" dirty="0"/>
              </a:p>
            </p:txBody>
          </p:sp>
          <p:sp>
            <p:nvSpPr>
              <p:cNvPr id="53" name="椭圆 52"/>
              <p:cNvSpPr/>
              <p:nvPr>
                <p:custDataLst>
                  <p:tags r:id="rId44"/>
                </p:custDataLst>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sp>
            <p:nvSpPr>
              <p:cNvPr id="54" name="椭圆 53"/>
              <p:cNvSpPr/>
              <p:nvPr>
                <p:custDataLst>
                  <p:tags r:id="rId45"/>
                </p:custDataLst>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grpSp>
        <p:sp>
          <p:nvSpPr>
            <p:cNvPr id="55" name="文本框 8"/>
            <p:cNvSpPr txBox="1"/>
            <p:nvPr>
              <p:custDataLst>
                <p:tags r:id="rId46"/>
              </p:custDataLst>
            </p:nvPr>
          </p:nvSpPr>
          <p:spPr>
            <a:xfrm>
              <a:off x="4927955" y="1843763"/>
              <a:ext cx="3039745" cy="39878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信用保证保险的主要产品</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6" name="文本框 4"/>
            <p:cNvSpPr txBox="1"/>
            <p:nvPr>
              <p:custDataLst>
                <p:tags r:id="rId47"/>
              </p:custDataLst>
            </p:nvPr>
          </p:nvSpPr>
          <p:spPr>
            <a:xfrm>
              <a:off x="4927955" y="2242543"/>
              <a:ext cx="3530600" cy="52197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1" lang="en-US" altLang="zh-CN" sz="1400" i="0" u="none" strike="noStrike" cap="none" spc="0" normalizeH="0" baseline="0" dirty="0">
                  <a:solidFill>
                    <a:schemeClr val="tx1">
                      <a:lumMod val="50000"/>
                      <a:lumOff val="50000"/>
                    </a:schemeClr>
                  </a:solidFill>
                  <a:cs typeface="+mn-ea"/>
                  <a:sym typeface="+mn-lt"/>
                </a:rPr>
                <a:t>Major Products of Credit Guarantee Insurance</a:t>
              </a:r>
              <a:endParaRPr kumimoji="1" lang="en-US" altLang="zh-CN" sz="1400" i="0" u="none" strike="noStrike" cap="none" spc="0" normalizeH="0" baseline="0" dirty="0">
                <a:solidFill>
                  <a:schemeClr val="tx1">
                    <a:lumMod val="50000"/>
                    <a:lumOff val="50000"/>
                  </a:schemeClr>
                </a:solidFill>
                <a:cs typeface="+mn-ea"/>
                <a:sym typeface="+mn-lt"/>
              </a:endParaRPr>
            </a:p>
          </p:txBody>
        </p:sp>
        <p:cxnSp>
          <p:nvCxnSpPr>
            <p:cNvPr id="57" name="直接连接符 56"/>
            <p:cNvCxnSpPr/>
            <p:nvPr>
              <p:custDataLst>
                <p:tags r:id="rId48"/>
              </p:custDataLst>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a:xfrm>
            <a:off x="525145" y="961390"/>
            <a:ext cx="328295" cy="4910455"/>
          </a:xfrm>
        </p:spPr>
        <p:txBody>
          <a:bodyPr lIns="0" tIns="0" rIns="0" bIns="0" anchor="t" anchorCtr="0">
            <a:normAutofit fontScale="90000"/>
          </a:bodyPr>
          <a:lstStyle/>
          <a:p>
            <a:pPr algn="ctr"/>
            <a:r>
              <a:rPr lang="zh-CN" altLang="en-US" b="1" dirty="0"/>
              <a:t>信用保证保险主要产品介绍</a:t>
            </a:r>
            <a:endParaRPr lang="zh-CN" altLang="en-US" b="1" dirty="0"/>
          </a:p>
        </p:txBody>
      </p:sp>
      <p:sp>
        <p:nvSpPr>
          <p:cNvPr id="2" name="文本框 1"/>
          <p:cNvSpPr txBox="1"/>
          <p:nvPr/>
        </p:nvSpPr>
        <p:spPr>
          <a:xfrm>
            <a:off x="1081405" y="819785"/>
            <a:ext cx="10224135" cy="5482590"/>
          </a:xfrm>
          <a:prstGeom prst="rect">
            <a:avLst/>
          </a:prstGeom>
          <a:noFill/>
        </p:spPr>
        <p:txBody>
          <a:bodyPr wrap="square" rtlCol="0">
            <a:noAutofit/>
          </a:bodyPr>
          <a:p>
            <a:pPr>
              <a:lnSpc>
                <a:spcPct val="150000"/>
              </a:lnSpc>
              <a:spcBef>
                <a:spcPct val="0"/>
              </a:spcBef>
              <a:spcAft>
                <a:spcPct val="0"/>
              </a:spcAft>
            </a:pPr>
            <a:r>
              <a:rPr lang="zh-CN" altLang="en-US" sz="2000" b="1">
                <a:solidFill>
                  <a:schemeClr val="accent1"/>
                </a:solidFill>
                <a:latin typeface="+mn-ea"/>
                <a:cs typeface="+mn-ea"/>
                <a:sym typeface="+mn-ea"/>
              </a:rPr>
              <a:t>正品保证保险</a:t>
            </a:r>
            <a:endParaRPr lang="zh-CN" altLang="en-US" sz="2000" b="1">
              <a:solidFill>
                <a:schemeClr val="accent1"/>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在保险期间内，被保险人向权利人出售的商品被第三方专业机构鉴定为非正品（“正品”定义见本条款第三十六条释义），导致权利人在保险期间内首次向被保险人提出索赔，根据国家有关法律法规及销售合同或者销售平台承诺，应由被保险人承担的经济赔偿责任，保险人按照本保险合同的约定在赔偿限额内予以赔偿。</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第三方专业鉴定机构包括但不限于，国家质量监督检验检疫总局、国家食品药品监督管理总局、国家工商行政管理总局及其分支机构，品牌商等，具体以投保人和保险人在保险合同中的约定为准。</a:t>
            </a:r>
            <a:endParaRPr lang="zh-CN" altLang="en-US" sz="140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400">
                <a:ln>
                  <a:noFill/>
                  <a:prstDash val="sysDot"/>
                </a:ln>
                <a:solidFill>
                  <a:schemeClr val="tx1">
                    <a:lumMod val="85000"/>
                    <a:lumOff val="15000"/>
                  </a:schemeClr>
                </a:solidFill>
                <a:latin typeface="+mn-ea"/>
                <a:cs typeface="+mn-ea"/>
                <a:sym typeface="+mn-ea"/>
              </a:rPr>
              <a:t>由于保险事故引起的必要的、合理的鉴定费用，保险人按照本保险合同的约定也负责赔偿。</a:t>
            </a:r>
            <a:endParaRPr lang="zh-CN" altLang="en-US" sz="1400">
              <a:ln>
                <a:noFill/>
                <a:prstDash val="sysDot"/>
              </a:ln>
              <a:solidFill>
                <a:schemeClr val="tx1">
                  <a:lumMod val="85000"/>
                  <a:lumOff val="15000"/>
                </a:schemeClr>
              </a:solidFill>
              <a:latin typeface="+mn-ea"/>
              <a:cs typeface="+mn-ea"/>
              <a:sym typeface="+mn-ea"/>
            </a:endParaRPr>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5" y="3424555"/>
            <a:ext cx="3537585" cy="46037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r>
              <a:rPr kumimoji="1" lang="en-US" altLang="zh-CN" sz="2400" dirty="0">
                <a:solidFill>
                  <a:schemeClr val="tx1">
                    <a:lumMod val="50000"/>
                    <a:lumOff val="50000"/>
                  </a:schemeClr>
                </a:solidFill>
                <a:cs typeface="+mn-ea"/>
                <a:sym typeface="+mn-lt"/>
              </a:rPr>
              <a:t>liability insurance</a:t>
            </a:r>
            <a:endParaRPr kumimoji="1" lang="en-US" altLang="zh-CN" sz="2400" i="0" u="none" strike="noStrike" cap="none" spc="0" normalizeH="0" baseline="0" dirty="0">
              <a:solidFill>
                <a:schemeClr val="bg1">
                  <a:lumMod val="75000"/>
                </a:schemeClr>
              </a:solidFill>
              <a:cs typeface="+mn-ea"/>
              <a:sym typeface="+mn-lt"/>
            </a:endParaRPr>
          </a:p>
        </p:txBody>
      </p:sp>
      <p:sp>
        <p:nvSpPr>
          <p:cNvPr id="3" name="文本框 8"/>
          <p:cNvSpPr txBox="1"/>
          <p:nvPr/>
        </p:nvSpPr>
        <p:spPr>
          <a:xfrm>
            <a:off x="4585335" y="2527300"/>
            <a:ext cx="3666490" cy="897255"/>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责任保险</a:t>
            </a:r>
            <a:endPar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4" name="直接连接符 3"/>
          <p:cNvCxnSpPr/>
          <p:nvPr/>
        </p:nvCxnSpPr>
        <p:spPr>
          <a:xfrm>
            <a:off x="4416441" y="257102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8000" dirty="0"/>
                <a:t>1</a:t>
              </a:r>
              <a:endParaRPr lang="en-US" altLang="zh-CN"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1005840" y="979170"/>
            <a:ext cx="8353425" cy="4482465"/>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R="0" lvl="0" indent="711200" algn="l" defTabSz="4572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3773799597"/>
                </a:ext>
              </a:extLst>
            </a:pPr>
            <a:r>
              <a:rPr kumimoji="1" lang="en-US" altLang="zh-CN" sz="2800" b="1" dirty="0">
                <a:solidFill>
                  <a:schemeClr val="tx1"/>
                </a:solidFill>
                <a:cs typeface="+mn-ea"/>
                <a:sym typeface="+mn-lt"/>
              </a:rPr>
              <a:t>责任保险</a:t>
            </a:r>
            <a:r>
              <a:rPr kumimoji="1" lang="en-US" altLang="zh-CN" sz="2000" dirty="0">
                <a:solidFill>
                  <a:schemeClr val="tx1"/>
                </a:solidFill>
                <a:cs typeface="+mn-ea"/>
                <a:sym typeface="+mn-lt"/>
              </a:rPr>
              <a:t>是一种以被保险人对第三方依法应负的赔偿责任为保险标的的保险。它主要保障的是被保险人在日常生活或经营活动中，因疏忽、过失等原因对他人造成人身伤害或财产损失，而依法应承担的赔偿责任。</a:t>
            </a:r>
            <a:endParaRPr kumimoji="1" lang="en-US" altLang="zh-CN" sz="2000" dirty="0">
              <a:solidFill>
                <a:schemeClr val="tx1"/>
              </a:solidFill>
              <a:cs typeface="+mn-ea"/>
              <a:sym typeface="+mn-lt"/>
            </a:endParaRPr>
          </a:p>
          <a:p>
            <a:pPr marR="0" lvl="0" indent="508000" algn="l" defTabSz="4572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282533468"/>
                </a:ext>
              </a:extLst>
            </a:pPr>
            <a:endParaRPr kumimoji="1" lang="en-US" altLang="zh-CN" sz="2000" dirty="0">
              <a:solidFill>
                <a:schemeClr val="tx1"/>
              </a:solidFill>
              <a:cs typeface="+mn-ea"/>
              <a:sym typeface="+mn-lt"/>
            </a:endParaRPr>
          </a:p>
          <a:p>
            <a:pPr marR="0" lvl="0" indent="508000" algn="l" defTabSz="4572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282533468"/>
                </a:ext>
              </a:extLst>
            </a:pPr>
            <a:r>
              <a:rPr kumimoji="1" lang="en-US" altLang="zh-CN" sz="2000" dirty="0">
                <a:solidFill>
                  <a:schemeClr val="tx1"/>
                </a:solidFill>
                <a:cs typeface="+mn-ea"/>
                <a:sym typeface="+mn-lt"/>
              </a:rPr>
              <a:t>例如，医生可能会购买医疗责任保险，以应对医疗过失导致的患者索赔；企业可能会购买一般责任保险，来覆盖因产品缺陷、经营场所安全问题等引发的责任纠纷。责任保险的作用在于转移被保险人的责任风险，确保在面临法律诉讼或赔偿要求时，能够得到经济上的支持。</a:t>
            </a:r>
            <a:endParaRPr kumimoji="1" lang="en-US" altLang="zh-CN" sz="2000" dirty="0">
              <a:solidFill>
                <a:schemeClr val="tx1"/>
              </a:solidFill>
              <a:cs typeface="+mn-ea"/>
              <a:sym typeface="+mn-lt"/>
            </a:endParaRPr>
          </a:p>
          <a:p>
            <a:pPr marR="0" lvl="0" indent="508000" algn="l" defTabSz="4572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282533468"/>
                </a:ext>
              </a:extLst>
            </a:pPr>
            <a:r>
              <a:rPr kumimoji="1" lang="en-US" altLang="zh-CN" sz="2000" dirty="0">
                <a:solidFill>
                  <a:schemeClr val="tx1"/>
                </a:solidFill>
                <a:cs typeface="+mn-ea"/>
                <a:sym typeface="+mn-lt"/>
              </a:rPr>
              <a:t> </a:t>
            </a:r>
            <a:endParaRPr kumimoji="1" lang="en-US" altLang="zh-CN" sz="2000" dirty="0">
              <a:solidFill>
                <a:schemeClr val="tx1"/>
              </a:solidFill>
              <a:cs typeface="+mn-ea"/>
              <a:sym typeface="+mn-lt"/>
            </a:endParaRPr>
          </a:p>
          <a:p>
            <a:pPr marL="0" marR="0" lvl="0" indent="508000" algn="l" defTabSz="457200" rtl="0" eaLnBrk="1" fontAlgn="auto" latinLnBrk="0" hangingPunct="1">
              <a:lnSpc>
                <a:spcPct val="150000"/>
              </a:lnSpc>
              <a:spcBef>
                <a:spcPts val="0"/>
              </a:spcBef>
              <a:spcAft>
                <a:spcPts val="0"/>
              </a:spcAft>
              <a:buClrTx/>
              <a:buSzTx/>
              <a:buFontTx/>
              <a:buNone/>
              <a:defRPr/>
              <a:extLst>
                <a:ext uri="{35155182-B16C-46BC-9424-99874614C6A1}">
                  <wpsdc:indentchars xmlns:wpsdc="http://www.wps.cn/officeDocument/2017/drawingmlCustomData" val="200" checksum="282533468"/>
                </a:ext>
              </a:extLst>
            </a:pPr>
            <a:endParaRPr kumimoji="1" lang="en-US" altLang="zh-CN" sz="2000" dirty="0">
              <a:solidFill>
                <a:schemeClr val="tx1"/>
              </a:solidFill>
              <a:cs typeface="+mn-ea"/>
              <a:sym typeface="+mn-lt"/>
            </a:endParaRPr>
          </a:p>
        </p:txBody>
      </p:sp>
      <p:sp>
        <p:nvSpPr>
          <p:cNvPr id="18" name="任意多边形: 形状 3"/>
          <p:cNvSpPr/>
          <p:nvPr>
            <p:custDataLst>
              <p:tags r:id="rId1"/>
            </p:custDataLst>
          </p:nvPr>
        </p:nvSpPr>
        <p:spPr>
          <a:xfrm>
            <a:off x="10182024" y="1329074"/>
            <a:ext cx="1308360" cy="1214602"/>
          </a:xfrm>
          <a:custGeom>
            <a:avLst/>
            <a:gdLst>
              <a:gd name="connsiteX0" fmla="*/ 413196 w 467999"/>
              <a:gd name="connsiteY0" fmla="*/ 115 h 434462"/>
              <a:gd name="connsiteX1" fmla="*/ 53838 w 467999"/>
              <a:gd name="connsiteY1" fmla="*/ 115 h 434462"/>
              <a:gd name="connsiteX2" fmla="*/ 114 w 467999"/>
              <a:gd name="connsiteY2" fmla="*/ 54272 h 434462"/>
              <a:gd name="connsiteX3" fmla="*/ 114 w 467999"/>
              <a:gd name="connsiteY3" fmla="*/ 287751 h 434462"/>
              <a:gd name="connsiteX4" fmla="*/ 53838 w 467999"/>
              <a:gd name="connsiteY4" fmla="*/ 341908 h 434462"/>
              <a:gd name="connsiteX5" fmla="*/ 188747 w 467999"/>
              <a:gd name="connsiteY5" fmla="*/ 341908 h 434462"/>
              <a:gd name="connsiteX6" fmla="*/ 188747 w 467999"/>
              <a:gd name="connsiteY6" fmla="*/ 408101 h 434462"/>
              <a:gd name="connsiteX7" fmla="*/ 114726 w 467999"/>
              <a:gd name="connsiteY7" fmla="*/ 408101 h 434462"/>
              <a:gd name="connsiteX8" fmla="*/ 101594 w 467999"/>
              <a:gd name="connsiteY8" fmla="*/ 421339 h 434462"/>
              <a:gd name="connsiteX9" fmla="*/ 114726 w 467999"/>
              <a:gd name="connsiteY9" fmla="*/ 434578 h 434462"/>
              <a:gd name="connsiteX10" fmla="*/ 342757 w 467999"/>
              <a:gd name="connsiteY10" fmla="*/ 434578 h 434462"/>
              <a:gd name="connsiteX11" fmla="*/ 355890 w 467999"/>
              <a:gd name="connsiteY11" fmla="*/ 421339 h 434462"/>
              <a:gd name="connsiteX12" fmla="*/ 342757 w 467999"/>
              <a:gd name="connsiteY12" fmla="*/ 408101 h 434462"/>
              <a:gd name="connsiteX13" fmla="*/ 269931 w 467999"/>
              <a:gd name="connsiteY13" fmla="*/ 408101 h 434462"/>
              <a:gd name="connsiteX14" fmla="*/ 269931 w 467999"/>
              <a:gd name="connsiteY14" fmla="*/ 341908 h 434462"/>
              <a:gd name="connsiteX15" fmla="*/ 414389 w 467999"/>
              <a:gd name="connsiteY15" fmla="*/ 341908 h 434462"/>
              <a:gd name="connsiteX16" fmla="*/ 468114 w 467999"/>
              <a:gd name="connsiteY16" fmla="*/ 287751 h 434462"/>
              <a:gd name="connsiteX17" fmla="*/ 468114 w 467999"/>
              <a:gd name="connsiteY17" fmla="*/ 54272 h 434462"/>
              <a:gd name="connsiteX18" fmla="*/ 413196 w 467999"/>
              <a:gd name="connsiteY18" fmla="*/ 115 h 434462"/>
              <a:gd name="connsiteX19" fmla="*/ 389317 w 467999"/>
              <a:gd name="connsiteY19" fmla="*/ 80749 h 434462"/>
              <a:gd name="connsiteX20" fmla="*/ 389317 w 467999"/>
              <a:gd name="connsiteY20" fmla="*/ 80749 h 434462"/>
              <a:gd name="connsiteX21" fmla="*/ 389317 w 467999"/>
              <a:gd name="connsiteY21" fmla="*/ 81953 h 434462"/>
              <a:gd name="connsiteX22" fmla="*/ 255605 w 467999"/>
              <a:gd name="connsiteY22" fmla="*/ 261275 h 434462"/>
              <a:gd name="connsiteX23" fmla="*/ 252023 w 467999"/>
              <a:gd name="connsiteY23" fmla="*/ 258867 h 434462"/>
              <a:gd name="connsiteX24" fmla="*/ 146961 w 467999"/>
              <a:gd name="connsiteY24" fmla="*/ 181844 h 434462"/>
              <a:gd name="connsiteX25" fmla="*/ 109951 w 467999"/>
              <a:gd name="connsiteY25" fmla="*/ 229983 h 434462"/>
              <a:gd name="connsiteX26" fmla="*/ 93236 w 467999"/>
              <a:gd name="connsiteY26" fmla="*/ 236001 h 434462"/>
              <a:gd name="connsiteX27" fmla="*/ 84879 w 467999"/>
              <a:gd name="connsiteY27" fmla="*/ 217948 h 434462"/>
              <a:gd name="connsiteX28" fmla="*/ 86073 w 467999"/>
              <a:gd name="connsiteY28" fmla="*/ 215541 h 434462"/>
              <a:gd name="connsiteX29" fmla="*/ 136216 w 467999"/>
              <a:gd name="connsiteY29" fmla="*/ 149349 h 434462"/>
              <a:gd name="connsiteX30" fmla="*/ 140992 w 467999"/>
              <a:gd name="connsiteY30" fmla="*/ 143331 h 434462"/>
              <a:gd name="connsiteX31" fmla="*/ 249634 w 467999"/>
              <a:gd name="connsiteY31" fmla="*/ 223966 h 434462"/>
              <a:gd name="connsiteX32" fmla="*/ 367829 w 467999"/>
              <a:gd name="connsiteY32" fmla="*/ 66307 h 434462"/>
              <a:gd name="connsiteX33" fmla="*/ 382154 w 467999"/>
              <a:gd name="connsiteY33" fmla="*/ 63900 h 434462"/>
              <a:gd name="connsiteX34" fmla="*/ 389317 w 467999"/>
              <a:gd name="connsiteY34" fmla="*/ 80749 h 434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67999" h="434462">
                <a:moveTo>
                  <a:pt x="413196" y="115"/>
                </a:moveTo>
                <a:lnTo>
                  <a:pt x="53838" y="115"/>
                </a:lnTo>
                <a:cubicBezTo>
                  <a:pt x="23992" y="115"/>
                  <a:pt x="114" y="24185"/>
                  <a:pt x="114" y="54272"/>
                </a:cubicBezTo>
                <a:lnTo>
                  <a:pt x="114" y="287751"/>
                </a:lnTo>
                <a:cubicBezTo>
                  <a:pt x="114" y="317838"/>
                  <a:pt x="23992" y="341908"/>
                  <a:pt x="53838" y="341908"/>
                </a:cubicBezTo>
                <a:lnTo>
                  <a:pt x="188747" y="341908"/>
                </a:lnTo>
                <a:lnTo>
                  <a:pt x="188747" y="408101"/>
                </a:lnTo>
                <a:lnTo>
                  <a:pt x="114726" y="408101"/>
                </a:lnTo>
                <a:cubicBezTo>
                  <a:pt x="107563" y="408101"/>
                  <a:pt x="101594" y="414119"/>
                  <a:pt x="101594" y="421339"/>
                </a:cubicBezTo>
                <a:cubicBezTo>
                  <a:pt x="101594" y="428561"/>
                  <a:pt x="107563" y="434578"/>
                  <a:pt x="114726" y="434578"/>
                </a:cubicBezTo>
                <a:lnTo>
                  <a:pt x="342757" y="434578"/>
                </a:lnTo>
                <a:cubicBezTo>
                  <a:pt x="349921" y="434578"/>
                  <a:pt x="355890" y="428561"/>
                  <a:pt x="355890" y="421339"/>
                </a:cubicBezTo>
                <a:cubicBezTo>
                  <a:pt x="355890" y="414119"/>
                  <a:pt x="349921" y="408101"/>
                  <a:pt x="342757" y="408101"/>
                </a:cubicBezTo>
                <a:lnTo>
                  <a:pt x="269931" y="408101"/>
                </a:lnTo>
                <a:lnTo>
                  <a:pt x="269931" y="341908"/>
                </a:lnTo>
                <a:lnTo>
                  <a:pt x="414389" y="341908"/>
                </a:lnTo>
                <a:cubicBezTo>
                  <a:pt x="444237" y="341908"/>
                  <a:pt x="468114" y="317838"/>
                  <a:pt x="468114" y="287751"/>
                </a:cubicBezTo>
                <a:lnTo>
                  <a:pt x="468114" y="54272"/>
                </a:lnTo>
                <a:cubicBezTo>
                  <a:pt x="466920" y="25388"/>
                  <a:pt x="443042" y="115"/>
                  <a:pt x="413196" y="115"/>
                </a:cubicBezTo>
                <a:moveTo>
                  <a:pt x="389317" y="80749"/>
                </a:moveTo>
                <a:cubicBezTo>
                  <a:pt x="389317" y="80749"/>
                  <a:pt x="389317" y="81953"/>
                  <a:pt x="389317" y="80749"/>
                </a:cubicBezTo>
                <a:lnTo>
                  <a:pt x="389317" y="81953"/>
                </a:lnTo>
                <a:lnTo>
                  <a:pt x="255605" y="261275"/>
                </a:lnTo>
                <a:lnTo>
                  <a:pt x="252023" y="258867"/>
                </a:lnTo>
                <a:lnTo>
                  <a:pt x="146961" y="181844"/>
                </a:lnTo>
                <a:lnTo>
                  <a:pt x="109951" y="229983"/>
                </a:lnTo>
                <a:cubicBezTo>
                  <a:pt x="106369" y="236001"/>
                  <a:pt x="99206" y="238408"/>
                  <a:pt x="93236" y="236001"/>
                </a:cubicBezTo>
                <a:cubicBezTo>
                  <a:pt x="86073" y="233593"/>
                  <a:pt x="82491" y="225169"/>
                  <a:pt x="84879" y="217948"/>
                </a:cubicBezTo>
                <a:cubicBezTo>
                  <a:pt x="84879" y="216746"/>
                  <a:pt x="84879" y="216746"/>
                  <a:pt x="86073" y="215541"/>
                </a:cubicBezTo>
                <a:lnTo>
                  <a:pt x="136216" y="149349"/>
                </a:lnTo>
                <a:lnTo>
                  <a:pt x="140992" y="143331"/>
                </a:lnTo>
                <a:lnTo>
                  <a:pt x="249634" y="223966"/>
                </a:lnTo>
                <a:lnTo>
                  <a:pt x="367829" y="66307"/>
                </a:lnTo>
                <a:cubicBezTo>
                  <a:pt x="371411" y="62697"/>
                  <a:pt x="377380" y="61493"/>
                  <a:pt x="382154" y="63900"/>
                </a:cubicBezTo>
                <a:cubicBezTo>
                  <a:pt x="389317" y="66307"/>
                  <a:pt x="392899" y="73528"/>
                  <a:pt x="389317" y="80749"/>
                </a:cubicBezTo>
              </a:path>
            </a:pathLst>
          </a:custGeom>
          <a:solidFill>
            <a:schemeClr val="accent1"/>
          </a:solidFill>
          <a:ln w="16682" cap="flat">
            <a:noFill/>
            <a:prstDash val="solid"/>
            <a:miter/>
          </a:ln>
        </p:spPr>
        <p:txBody>
          <a:bodyPr rtlCol="0" anchor="ctr"/>
          <a:p>
            <a:endParaRPr lang="zh-CN" altLang="en-US"/>
          </a:p>
        </p:txBody>
      </p:sp>
      <p:sp>
        <p:nvSpPr>
          <p:cNvPr id="19" name="任意多边形: 形状 4"/>
          <p:cNvSpPr/>
          <p:nvPr>
            <p:custDataLst>
              <p:tags r:id="rId2"/>
            </p:custDataLst>
          </p:nvPr>
        </p:nvSpPr>
        <p:spPr>
          <a:xfrm>
            <a:off x="10252642" y="3603805"/>
            <a:ext cx="1236970" cy="1412772"/>
          </a:xfrm>
          <a:custGeom>
            <a:avLst/>
            <a:gdLst>
              <a:gd name="connsiteX0" fmla="*/ 424917 w 467811"/>
              <a:gd name="connsiteY0" fmla="*/ 114 h 467999"/>
              <a:gd name="connsiteX1" fmla="*/ 341919 w 467811"/>
              <a:gd name="connsiteY1" fmla="*/ 114 h 467999"/>
              <a:gd name="connsiteX2" fmla="*/ 339655 w 467811"/>
              <a:gd name="connsiteY2" fmla="*/ 114 h 467999"/>
              <a:gd name="connsiteX3" fmla="*/ 73304 w 467811"/>
              <a:gd name="connsiteY3" fmla="*/ 870 h 467999"/>
              <a:gd name="connsiteX4" fmla="*/ 31050 w 467811"/>
              <a:gd name="connsiteY4" fmla="*/ 43209 h 467999"/>
              <a:gd name="connsiteX5" fmla="*/ 31050 w 467811"/>
              <a:gd name="connsiteY5" fmla="*/ 106718 h 467999"/>
              <a:gd name="connsiteX6" fmla="*/ 79340 w 467811"/>
              <a:gd name="connsiteY6" fmla="*/ 106718 h 467999"/>
              <a:gd name="connsiteX7" fmla="*/ 95185 w 467811"/>
              <a:gd name="connsiteY7" fmla="*/ 122595 h 467999"/>
              <a:gd name="connsiteX8" fmla="*/ 95185 w 467811"/>
              <a:gd name="connsiteY8" fmla="*/ 133180 h 467999"/>
              <a:gd name="connsiteX9" fmla="*/ 79340 w 467811"/>
              <a:gd name="connsiteY9" fmla="*/ 149058 h 467999"/>
              <a:gd name="connsiteX10" fmla="*/ 74059 w 467811"/>
              <a:gd name="connsiteY10" fmla="*/ 149058 h 467999"/>
              <a:gd name="connsiteX11" fmla="*/ 74059 w 467811"/>
              <a:gd name="connsiteY11" fmla="*/ 143765 h 467999"/>
              <a:gd name="connsiteX12" fmla="*/ 58213 w 467811"/>
              <a:gd name="connsiteY12" fmla="*/ 127888 h 467999"/>
              <a:gd name="connsiteX13" fmla="*/ 14450 w 467811"/>
              <a:gd name="connsiteY13" fmla="*/ 127888 h 467999"/>
              <a:gd name="connsiteX14" fmla="*/ 869 w 467811"/>
              <a:gd name="connsiteY14" fmla="*/ 138473 h 467999"/>
              <a:gd name="connsiteX15" fmla="*/ 114 w 467811"/>
              <a:gd name="connsiteY15" fmla="*/ 143765 h 467999"/>
              <a:gd name="connsiteX16" fmla="*/ 114 w 467811"/>
              <a:gd name="connsiteY16" fmla="*/ 154350 h 467999"/>
              <a:gd name="connsiteX17" fmla="*/ 15959 w 467811"/>
              <a:gd name="connsiteY17" fmla="*/ 170226 h 467999"/>
              <a:gd name="connsiteX18" fmla="*/ 31804 w 467811"/>
              <a:gd name="connsiteY18" fmla="*/ 170226 h 467999"/>
              <a:gd name="connsiteX19" fmla="*/ 31804 w 467811"/>
              <a:gd name="connsiteY19" fmla="*/ 287416 h 467999"/>
              <a:gd name="connsiteX20" fmla="*/ 80095 w 467811"/>
              <a:gd name="connsiteY20" fmla="*/ 287416 h 467999"/>
              <a:gd name="connsiteX21" fmla="*/ 95940 w 467811"/>
              <a:gd name="connsiteY21" fmla="*/ 303294 h 467999"/>
              <a:gd name="connsiteX22" fmla="*/ 95940 w 467811"/>
              <a:gd name="connsiteY22" fmla="*/ 313877 h 467999"/>
              <a:gd name="connsiteX23" fmla="*/ 80095 w 467811"/>
              <a:gd name="connsiteY23" fmla="*/ 329756 h 467999"/>
              <a:gd name="connsiteX24" fmla="*/ 74813 w 467811"/>
              <a:gd name="connsiteY24" fmla="*/ 329756 h 467999"/>
              <a:gd name="connsiteX25" fmla="*/ 74813 w 467811"/>
              <a:gd name="connsiteY25" fmla="*/ 325220 h 467999"/>
              <a:gd name="connsiteX26" fmla="*/ 58968 w 467811"/>
              <a:gd name="connsiteY26" fmla="*/ 309342 h 467999"/>
              <a:gd name="connsiteX27" fmla="*/ 15205 w 467811"/>
              <a:gd name="connsiteY27" fmla="*/ 309342 h 467999"/>
              <a:gd name="connsiteX28" fmla="*/ 1623 w 467811"/>
              <a:gd name="connsiteY28" fmla="*/ 319927 h 467999"/>
              <a:gd name="connsiteX29" fmla="*/ 869 w 467811"/>
              <a:gd name="connsiteY29" fmla="*/ 325220 h 467999"/>
              <a:gd name="connsiteX30" fmla="*/ 869 w 467811"/>
              <a:gd name="connsiteY30" fmla="*/ 335803 h 467999"/>
              <a:gd name="connsiteX31" fmla="*/ 16714 w 467811"/>
              <a:gd name="connsiteY31" fmla="*/ 351681 h 467999"/>
              <a:gd name="connsiteX32" fmla="*/ 32559 w 467811"/>
              <a:gd name="connsiteY32" fmla="*/ 351681 h 467999"/>
              <a:gd name="connsiteX33" fmla="*/ 32559 w 467811"/>
              <a:gd name="connsiteY33" fmla="*/ 425776 h 467999"/>
              <a:gd name="connsiteX34" fmla="*/ 74813 w 467811"/>
              <a:gd name="connsiteY34" fmla="*/ 468113 h 467999"/>
              <a:gd name="connsiteX35" fmla="*/ 425672 w 467811"/>
              <a:gd name="connsiteY35" fmla="*/ 468113 h 467999"/>
              <a:gd name="connsiteX36" fmla="*/ 467926 w 467811"/>
              <a:gd name="connsiteY36" fmla="*/ 425776 h 467999"/>
              <a:gd name="connsiteX37" fmla="*/ 467926 w 467811"/>
              <a:gd name="connsiteY37" fmla="*/ 42453 h 467999"/>
              <a:gd name="connsiteX38" fmla="*/ 424917 w 467811"/>
              <a:gd name="connsiteY38" fmla="*/ 114 h 467999"/>
              <a:gd name="connsiteX39" fmla="*/ 393982 w 467811"/>
              <a:gd name="connsiteY39" fmla="*/ 346388 h 467999"/>
              <a:gd name="connsiteX40" fmla="*/ 393228 w 467811"/>
              <a:gd name="connsiteY40" fmla="*/ 348658 h 467999"/>
              <a:gd name="connsiteX41" fmla="*/ 388701 w 467811"/>
              <a:gd name="connsiteY41" fmla="*/ 353949 h 467999"/>
              <a:gd name="connsiteX42" fmla="*/ 384173 w 467811"/>
              <a:gd name="connsiteY42" fmla="*/ 356217 h 467999"/>
              <a:gd name="connsiteX43" fmla="*/ 381154 w 467811"/>
              <a:gd name="connsiteY43" fmla="*/ 356973 h 467999"/>
              <a:gd name="connsiteX44" fmla="*/ 153285 w 467811"/>
              <a:gd name="connsiteY44" fmla="*/ 356973 h 467999"/>
              <a:gd name="connsiteX45" fmla="*/ 148003 w 467811"/>
              <a:gd name="connsiteY45" fmla="*/ 354705 h 467999"/>
              <a:gd name="connsiteX46" fmla="*/ 144230 w 467811"/>
              <a:gd name="connsiteY46" fmla="*/ 349414 h 467999"/>
              <a:gd name="connsiteX47" fmla="*/ 143476 w 467811"/>
              <a:gd name="connsiteY47" fmla="*/ 347144 h 467999"/>
              <a:gd name="connsiteX48" fmla="*/ 143476 w 467811"/>
              <a:gd name="connsiteY48" fmla="*/ 325976 h 467999"/>
              <a:gd name="connsiteX49" fmla="*/ 143476 w 467811"/>
              <a:gd name="connsiteY49" fmla="*/ 325220 h 467999"/>
              <a:gd name="connsiteX50" fmla="*/ 144230 w 467811"/>
              <a:gd name="connsiteY50" fmla="*/ 324462 h 467999"/>
              <a:gd name="connsiteX51" fmla="*/ 189503 w 467811"/>
              <a:gd name="connsiteY51" fmla="*/ 293465 h 467999"/>
              <a:gd name="connsiteX52" fmla="*/ 234020 w 467811"/>
              <a:gd name="connsiteY52" fmla="*/ 260955 h 467999"/>
              <a:gd name="connsiteX53" fmla="*/ 234020 w 467811"/>
              <a:gd name="connsiteY53" fmla="*/ 256417 h 467999"/>
              <a:gd name="connsiteX54" fmla="*/ 231757 w 467811"/>
              <a:gd name="connsiteY54" fmla="*/ 251126 h 467999"/>
              <a:gd name="connsiteX55" fmla="*/ 207612 w 467811"/>
              <a:gd name="connsiteY55" fmla="*/ 189884 h 467999"/>
              <a:gd name="connsiteX56" fmla="*/ 268728 w 467811"/>
              <a:gd name="connsiteY56" fmla="*/ 112767 h 467999"/>
              <a:gd name="connsiteX57" fmla="*/ 329846 w 467811"/>
              <a:gd name="connsiteY57" fmla="*/ 189884 h 467999"/>
              <a:gd name="connsiteX58" fmla="*/ 305701 w 467811"/>
              <a:gd name="connsiteY58" fmla="*/ 251126 h 467999"/>
              <a:gd name="connsiteX59" fmla="*/ 303438 w 467811"/>
              <a:gd name="connsiteY59" fmla="*/ 256417 h 467999"/>
              <a:gd name="connsiteX60" fmla="*/ 303438 w 467811"/>
              <a:gd name="connsiteY60" fmla="*/ 260955 h 467999"/>
              <a:gd name="connsiteX61" fmla="*/ 347955 w 467811"/>
              <a:gd name="connsiteY61" fmla="*/ 293465 h 467999"/>
              <a:gd name="connsiteX62" fmla="*/ 393228 w 467811"/>
              <a:gd name="connsiteY62" fmla="*/ 324462 h 467999"/>
              <a:gd name="connsiteX63" fmla="*/ 393982 w 467811"/>
              <a:gd name="connsiteY63" fmla="*/ 325220 h 467999"/>
              <a:gd name="connsiteX64" fmla="*/ 393982 w 467811"/>
              <a:gd name="connsiteY64" fmla="*/ 325976 h 467999"/>
              <a:gd name="connsiteX65" fmla="*/ 393982 w 467811"/>
              <a:gd name="connsiteY65" fmla="*/ 346388 h 46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67811" h="467999">
                <a:moveTo>
                  <a:pt x="424917" y="114"/>
                </a:moveTo>
                <a:lnTo>
                  <a:pt x="341919" y="114"/>
                </a:lnTo>
                <a:lnTo>
                  <a:pt x="339655" y="114"/>
                </a:lnTo>
                <a:lnTo>
                  <a:pt x="73304" y="870"/>
                </a:lnTo>
                <a:cubicBezTo>
                  <a:pt x="49913" y="870"/>
                  <a:pt x="31050" y="19772"/>
                  <a:pt x="31050" y="43209"/>
                </a:cubicBezTo>
                <a:lnTo>
                  <a:pt x="31050" y="106718"/>
                </a:lnTo>
                <a:lnTo>
                  <a:pt x="79340" y="106718"/>
                </a:lnTo>
                <a:cubicBezTo>
                  <a:pt x="88395" y="106718"/>
                  <a:pt x="95185" y="113523"/>
                  <a:pt x="95185" y="122595"/>
                </a:cubicBezTo>
                <a:lnTo>
                  <a:pt x="95185" y="133180"/>
                </a:lnTo>
                <a:cubicBezTo>
                  <a:pt x="95185" y="142253"/>
                  <a:pt x="88395" y="149058"/>
                  <a:pt x="79340" y="149058"/>
                </a:cubicBezTo>
                <a:lnTo>
                  <a:pt x="74059" y="149058"/>
                </a:lnTo>
                <a:lnTo>
                  <a:pt x="74059" y="143765"/>
                </a:lnTo>
                <a:cubicBezTo>
                  <a:pt x="74059" y="134692"/>
                  <a:pt x="67268" y="127888"/>
                  <a:pt x="58213" y="127888"/>
                </a:cubicBezTo>
                <a:lnTo>
                  <a:pt x="14450" y="127888"/>
                </a:lnTo>
                <a:cubicBezTo>
                  <a:pt x="8414" y="128644"/>
                  <a:pt x="3132" y="132424"/>
                  <a:pt x="869" y="138473"/>
                </a:cubicBezTo>
                <a:cubicBezTo>
                  <a:pt x="114" y="139985"/>
                  <a:pt x="114" y="142253"/>
                  <a:pt x="114" y="143765"/>
                </a:cubicBezTo>
                <a:lnTo>
                  <a:pt x="114" y="154350"/>
                </a:lnTo>
                <a:cubicBezTo>
                  <a:pt x="114" y="163423"/>
                  <a:pt x="6905" y="170226"/>
                  <a:pt x="15959" y="170226"/>
                </a:cubicBezTo>
                <a:lnTo>
                  <a:pt x="31804" y="170226"/>
                </a:lnTo>
                <a:lnTo>
                  <a:pt x="31804" y="287416"/>
                </a:lnTo>
                <a:lnTo>
                  <a:pt x="80095" y="287416"/>
                </a:lnTo>
                <a:cubicBezTo>
                  <a:pt x="89149" y="287416"/>
                  <a:pt x="95940" y="294221"/>
                  <a:pt x="95940" y="303294"/>
                </a:cubicBezTo>
                <a:lnTo>
                  <a:pt x="95940" y="313877"/>
                </a:lnTo>
                <a:cubicBezTo>
                  <a:pt x="95940" y="322951"/>
                  <a:pt x="89149" y="329756"/>
                  <a:pt x="80095" y="329756"/>
                </a:cubicBezTo>
                <a:lnTo>
                  <a:pt x="74813" y="329756"/>
                </a:lnTo>
                <a:lnTo>
                  <a:pt x="74813" y="325220"/>
                </a:lnTo>
                <a:cubicBezTo>
                  <a:pt x="74813" y="316147"/>
                  <a:pt x="68022" y="309342"/>
                  <a:pt x="58968" y="309342"/>
                </a:cubicBezTo>
                <a:lnTo>
                  <a:pt x="15205" y="309342"/>
                </a:lnTo>
                <a:cubicBezTo>
                  <a:pt x="9168" y="310098"/>
                  <a:pt x="3887" y="313877"/>
                  <a:pt x="1623" y="319927"/>
                </a:cubicBezTo>
                <a:cubicBezTo>
                  <a:pt x="869" y="321439"/>
                  <a:pt x="869" y="323706"/>
                  <a:pt x="869" y="325220"/>
                </a:cubicBezTo>
                <a:lnTo>
                  <a:pt x="869" y="335803"/>
                </a:lnTo>
                <a:cubicBezTo>
                  <a:pt x="869" y="344876"/>
                  <a:pt x="7659" y="351681"/>
                  <a:pt x="16714" y="351681"/>
                </a:cubicBezTo>
                <a:lnTo>
                  <a:pt x="32559" y="351681"/>
                </a:lnTo>
                <a:lnTo>
                  <a:pt x="32559" y="425776"/>
                </a:lnTo>
                <a:cubicBezTo>
                  <a:pt x="32559" y="449213"/>
                  <a:pt x="51422" y="468113"/>
                  <a:pt x="74813" y="468113"/>
                </a:cubicBezTo>
                <a:lnTo>
                  <a:pt x="425672" y="468113"/>
                </a:lnTo>
                <a:cubicBezTo>
                  <a:pt x="449062" y="468113"/>
                  <a:pt x="467926" y="449213"/>
                  <a:pt x="467926" y="425776"/>
                </a:cubicBezTo>
                <a:lnTo>
                  <a:pt x="467926" y="42453"/>
                </a:lnTo>
                <a:cubicBezTo>
                  <a:pt x="467172" y="19015"/>
                  <a:pt x="448308" y="114"/>
                  <a:pt x="424917" y="114"/>
                </a:cubicBezTo>
                <a:moveTo>
                  <a:pt x="393982" y="346388"/>
                </a:moveTo>
                <a:cubicBezTo>
                  <a:pt x="393982" y="346388"/>
                  <a:pt x="393228" y="347902"/>
                  <a:pt x="393228" y="348658"/>
                </a:cubicBezTo>
                <a:cubicBezTo>
                  <a:pt x="392472" y="350169"/>
                  <a:pt x="390209" y="352437"/>
                  <a:pt x="388701" y="353949"/>
                </a:cubicBezTo>
                <a:lnTo>
                  <a:pt x="384173" y="356217"/>
                </a:lnTo>
                <a:lnTo>
                  <a:pt x="381154" y="356973"/>
                </a:lnTo>
                <a:lnTo>
                  <a:pt x="153285" y="356973"/>
                </a:lnTo>
                <a:cubicBezTo>
                  <a:pt x="151776" y="356217"/>
                  <a:pt x="149512" y="355461"/>
                  <a:pt x="148003" y="354705"/>
                </a:cubicBezTo>
                <a:cubicBezTo>
                  <a:pt x="146494" y="353949"/>
                  <a:pt x="144985" y="351681"/>
                  <a:pt x="144230" y="349414"/>
                </a:cubicBezTo>
                <a:cubicBezTo>
                  <a:pt x="144230" y="348658"/>
                  <a:pt x="143476" y="347144"/>
                  <a:pt x="143476" y="347144"/>
                </a:cubicBezTo>
                <a:cubicBezTo>
                  <a:pt x="142721" y="346388"/>
                  <a:pt x="140458" y="336561"/>
                  <a:pt x="143476" y="325976"/>
                </a:cubicBezTo>
                <a:lnTo>
                  <a:pt x="143476" y="325220"/>
                </a:lnTo>
                <a:lnTo>
                  <a:pt x="144230" y="324462"/>
                </a:lnTo>
                <a:cubicBezTo>
                  <a:pt x="151776" y="314635"/>
                  <a:pt x="169885" y="304050"/>
                  <a:pt x="189503" y="293465"/>
                </a:cubicBezTo>
                <a:cubicBezTo>
                  <a:pt x="207612" y="283636"/>
                  <a:pt x="234020" y="268514"/>
                  <a:pt x="234020" y="260955"/>
                </a:cubicBezTo>
                <a:lnTo>
                  <a:pt x="234020" y="256417"/>
                </a:lnTo>
                <a:cubicBezTo>
                  <a:pt x="234020" y="254150"/>
                  <a:pt x="233265" y="252638"/>
                  <a:pt x="231757" y="251126"/>
                </a:cubicBezTo>
                <a:cubicBezTo>
                  <a:pt x="215911" y="235248"/>
                  <a:pt x="207612" y="213322"/>
                  <a:pt x="207612" y="189884"/>
                </a:cubicBezTo>
                <a:cubicBezTo>
                  <a:pt x="207612" y="152082"/>
                  <a:pt x="215156" y="112767"/>
                  <a:pt x="268728" y="112767"/>
                </a:cubicBezTo>
                <a:cubicBezTo>
                  <a:pt x="322301" y="112767"/>
                  <a:pt x="329846" y="151326"/>
                  <a:pt x="329846" y="189884"/>
                </a:cubicBezTo>
                <a:cubicBezTo>
                  <a:pt x="329846" y="213322"/>
                  <a:pt x="321547" y="235248"/>
                  <a:pt x="305701" y="251126"/>
                </a:cubicBezTo>
                <a:cubicBezTo>
                  <a:pt x="304192" y="252638"/>
                  <a:pt x="303438" y="254150"/>
                  <a:pt x="303438" y="256417"/>
                </a:cubicBezTo>
                <a:lnTo>
                  <a:pt x="303438" y="260955"/>
                </a:lnTo>
                <a:cubicBezTo>
                  <a:pt x="303438" y="268514"/>
                  <a:pt x="330600" y="283636"/>
                  <a:pt x="347955" y="293465"/>
                </a:cubicBezTo>
                <a:cubicBezTo>
                  <a:pt x="367573" y="304050"/>
                  <a:pt x="385682" y="314635"/>
                  <a:pt x="393228" y="324462"/>
                </a:cubicBezTo>
                <a:lnTo>
                  <a:pt x="393982" y="325220"/>
                </a:lnTo>
                <a:lnTo>
                  <a:pt x="393982" y="325976"/>
                </a:lnTo>
                <a:cubicBezTo>
                  <a:pt x="397755" y="335803"/>
                  <a:pt x="394736" y="345632"/>
                  <a:pt x="393982" y="346388"/>
                </a:cubicBezTo>
              </a:path>
            </a:pathLst>
          </a:custGeom>
          <a:solidFill>
            <a:schemeClr val="accent1"/>
          </a:solidFill>
          <a:ln w="16678" cap="flat">
            <a:noFill/>
            <a:prstDash val="solid"/>
            <a:miter/>
          </a:ln>
        </p:spPr>
        <p:txBody>
          <a:bodyPr rtlCol="0" anchor="ctr"/>
          <a:p>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5" y="3424555"/>
            <a:ext cx="3537585" cy="46037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r>
              <a:rPr kumimoji="1" lang="en-US" altLang="zh-CN" sz="2400" dirty="0">
                <a:solidFill>
                  <a:schemeClr val="tx1">
                    <a:lumMod val="50000"/>
                    <a:lumOff val="50000"/>
                  </a:schemeClr>
                </a:solidFill>
                <a:cs typeface="+mn-ea"/>
                <a:sym typeface="+mn-lt"/>
              </a:rPr>
              <a:t>liability insurance</a:t>
            </a:r>
            <a:endParaRPr kumimoji="1" lang="en-US" altLang="zh-CN" sz="2400" i="0" u="none" strike="noStrike" cap="none" spc="0" normalizeH="0" baseline="0" dirty="0">
              <a:solidFill>
                <a:schemeClr val="bg1">
                  <a:lumMod val="75000"/>
                </a:schemeClr>
              </a:solidFill>
              <a:cs typeface="+mn-ea"/>
              <a:sym typeface="+mn-lt"/>
            </a:endParaRPr>
          </a:p>
        </p:txBody>
      </p:sp>
      <p:sp>
        <p:nvSpPr>
          <p:cNvPr id="3" name="文本框 8"/>
          <p:cNvSpPr txBox="1"/>
          <p:nvPr/>
        </p:nvSpPr>
        <p:spPr>
          <a:xfrm>
            <a:off x="4585335" y="2527300"/>
            <a:ext cx="4223385" cy="897255"/>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责任保险的</a:t>
            </a: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分类</a:t>
            </a:r>
            <a:endPar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4" name="直接连接符 3"/>
          <p:cNvCxnSpPr/>
          <p:nvPr/>
        </p:nvCxnSpPr>
        <p:spPr>
          <a:xfrm>
            <a:off x="4416441" y="257102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8000" dirty="0"/>
                <a:t>2</a:t>
              </a:r>
              <a:endParaRPr lang="en-US" altLang="zh-CN"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193040" y="351790"/>
            <a:ext cx="4913630" cy="1044575"/>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R="0" lvl="0" indent="508000" algn="l" defTabSz="457200" rtl="0" fontAlgn="auto">
              <a:lnSpc>
                <a:spcPct val="200000"/>
              </a:lnSpc>
              <a:spcBef>
                <a:spcPts val="0"/>
              </a:spcBef>
              <a:spcAft>
                <a:spcPts val="0"/>
              </a:spcAft>
              <a:buClrTx/>
              <a:buSzTx/>
              <a:buFontTx/>
              <a:buNone/>
              <a:defRPr/>
              <a:extLst>
                <a:ext uri="{35155182-B16C-46BC-9424-99874614C6A1}">
                  <wpsdc:indentchars xmlns:wpsdc="http://www.wps.cn/officeDocument/2017/drawingmlCustomData" val="200" checksum="282533468"/>
                </a:ext>
              </a:extLst>
            </a:pPr>
            <a:r>
              <a:rPr kumimoji="1" lang="en-US" altLang="zh-CN" sz="2000" dirty="0">
                <a:solidFill>
                  <a:schemeClr val="tx1"/>
                </a:solidFill>
                <a:cs typeface="+mn-ea"/>
                <a:sym typeface="+mn-lt"/>
              </a:rPr>
              <a:t>责任保险主要有以下几种分类方式：</a:t>
            </a:r>
            <a:endParaRPr kumimoji="1" lang="en-US" altLang="zh-CN" sz="2000" dirty="0">
              <a:solidFill>
                <a:schemeClr val="tx1"/>
              </a:solidFill>
              <a:cs typeface="+mn-ea"/>
              <a:sym typeface="+mn-lt"/>
            </a:endParaRPr>
          </a:p>
          <a:p>
            <a:pPr marR="0" lvl="0" indent="508000" algn="l" defTabSz="457200" rtl="0" fontAlgn="auto">
              <a:lnSpc>
                <a:spcPct val="200000"/>
              </a:lnSpc>
              <a:spcBef>
                <a:spcPts val="0"/>
              </a:spcBef>
              <a:spcAft>
                <a:spcPts val="0"/>
              </a:spcAft>
              <a:buClrTx/>
              <a:buSzTx/>
              <a:buFontTx/>
              <a:buNone/>
              <a:defRPr/>
              <a:extLst>
                <a:ext uri="{35155182-B16C-46BC-9424-99874614C6A1}">
                  <wpsdc:indentchars xmlns:wpsdc="http://www.wps.cn/officeDocument/2017/drawingmlCustomData" val="200" checksum="282533468"/>
                </a:ext>
              </a:extLst>
            </a:pPr>
            <a:r>
              <a:rPr kumimoji="1" lang="en-US" altLang="zh-CN" sz="2000" dirty="0">
                <a:solidFill>
                  <a:schemeClr val="tx1"/>
                </a:solidFill>
                <a:cs typeface="+mn-ea"/>
                <a:sym typeface="+mn-lt"/>
              </a:rPr>
              <a:t> </a:t>
            </a:r>
            <a:endParaRPr kumimoji="1" lang="en-US" altLang="zh-CN" sz="2000" dirty="0">
              <a:solidFill>
                <a:schemeClr val="tx1"/>
              </a:solidFill>
              <a:cs typeface="+mn-ea"/>
              <a:sym typeface="+mn-lt"/>
            </a:endParaRPr>
          </a:p>
          <a:p>
            <a:pPr marR="0" lvl="0" indent="508000" algn="l" defTabSz="4572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282533468"/>
                </a:ext>
              </a:extLst>
            </a:pPr>
            <a:endParaRPr kumimoji="1" lang="en-US" altLang="zh-CN" sz="2000" dirty="0">
              <a:solidFill>
                <a:schemeClr val="tx1"/>
              </a:solidFill>
              <a:cs typeface="+mn-ea"/>
              <a:sym typeface="+mn-lt"/>
            </a:endParaRPr>
          </a:p>
        </p:txBody>
      </p:sp>
      <p:pic>
        <p:nvPicPr>
          <p:cNvPr id="3" name="图片 2" descr="176bf090759fe0b814d8642d35e502b"/>
          <p:cNvPicPr>
            <a:picLocks noChangeAspect="1"/>
          </p:cNvPicPr>
          <p:nvPr/>
        </p:nvPicPr>
        <p:blipFill>
          <a:blip r:embed="rId1"/>
          <a:srcRect l="4563" t="7520" r="4714" b="12590"/>
          <a:stretch>
            <a:fillRect/>
          </a:stretch>
        </p:blipFill>
        <p:spPr>
          <a:xfrm>
            <a:off x="669290" y="1189990"/>
            <a:ext cx="11061065" cy="474281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354330" y="421640"/>
            <a:ext cx="11582400" cy="6162675"/>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R="0" lvl="0" indent="457200" algn="l" defTabSz="4572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1" lang="en-US" altLang="zh-CN" dirty="0">
                <a:solidFill>
                  <a:schemeClr val="tx1"/>
                </a:solidFill>
                <a:cs typeface="+mn-ea"/>
                <a:sym typeface="+mn-lt"/>
              </a:rPr>
              <a:t>责任保险按照</a:t>
            </a:r>
            <a:r>
              <a:rPr kumimoji="1" lang="en-US" altLang="zh-CN" sz="2400" b="1" dirty="0">
                <a:solidFill>
                  <a:schemeClr val="tx1"/>
                </a:solidFill>
                <a:cs typeface="+mn-ea"/>
                <a:sym typeface="+mn-lt"/>
              </a:rPr>
              <a:t>风险</a:t>
            </a:r>
            <a:r>
              <a:rPr kumimoji="1" lang="en-US" altLang="zh-CN" dirty="0">
                <a:solidFill>
                  <a:schemeClr val="tx1"/>
                </a:solidFill>
                <a:cs typeface="+mn-ea"/>
                <a:sym typeface="+mn-lt"/>
              </a:rPr>
              <a:t>可以分为以下几类：</a:t>
            </a:r>
            <a:endParaRPr kumimoji="1" lang="en-US" altLang="zh-CN" dirty="0">
              <a:solidFill>
                <a:schemeClr val="tx1"/>
              </a:solidFill>
              <a:cs typeface="+mn-ea"/>
              <a:sym typeface="+mn-lt"/>
            </a:endParaRPr>
          </a:p>
          <a:p>
            <a:pPr marR="0" lvl="0" indent="457200" algn="l" defTabSz="4572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endParaRPr kumimoji="1" lang="en-US" altLang="zh-CN" dirty="0">
              <a:solidFill>
                <a:schemeClr val="tx1"/>
              </a:solidFill>
              <a:cs typeface="+mn-ea"/>
              <a:sym typeface="+mn-lt"/>
            </a:endParaRPr>
          </a:p>
          <a:p>
            <a:pPr marR="0" lvl="0" indent="457200" algn="l" defTabSz="4572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1" lang="en-US" altLang="zh-CN" dirty="0">
                <a:solidFill>
                  <a:schemeClr val="tx1"/>
                </a:solidFill>
                <a:cs typeface="+mn-ea"/>
                <a:sym typeface="+mn-lt"/>
              </a:rPr>
              <a:t>1. </a:t>
            </a:r>
            <a:r>
              <a:rPr kumimoji="1" lang="en-US" altLang="zh-CN" b="1" dirty="0">
                <a:solidFill>
                  <a:schemeClr val="tx1"/>
                </a:solidFill>
                <a:cs typeface="+mn-ea"/>
                <a:sym typeface="+mn-lt"/>
              </a:rPr>
              <a:t>公众责任保险</a:t>
            </a:r>
            <a:r>
              <a:rPr kumimoji="1" lang="en-US" altLang="zh-CN" dirty="0">
                <a:solidFill>
                  <a:schemeClr val="tx1"/>
                </a:solidFill>
                <a:cs typeface="+mn-ea"/>
                <a:sym typeface="+mn-lt"/>
              </a:rPr>
              <a:t>：主要承保被保险人在公共场所进行生产、经营或其他活动时，因发生意外事故而造成他人人身伤亡或财产损失，依法应由被保险人承担的经济赔偿责任。</a:t>
            </a:r>
            <a:endParaRPr kumimoji="1" lang="en-US" altLang="zh-CN" dirty="0">
              <a:solidFill>
                <a:schemeClr val="tx1"/>
              </a:solidFill>
              <a:cs typeface="+mn-ea"/>
              <a:sym typeface="+mn-lt"/>
            </a:endParaRPr>
          </a:p>
          <a:p>
            <a:pPr marR="0" lvl="0" indent="457200" algn="l" defTabSz="4572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1" lang="en-US" altLang="zh-CN" dirty="0">
                <a:solidFill>
                  <a:schemeClr val="tx1"/>
                </a:solidFill>
                <a:cs typeface="+mn-ea"/>
                <a:sym typeface="+mn-lt"/>
              </a:rPr>
              <a:t>2. </a:t>
            </a:r>
            <a:r>
              <a:rPr kumimoji="1" lang="en-US" altLang="zh-CN" b="1" dirty="0">
                <a:solidFill>
                  <a:schemeClr val="tx1"/>
                </a:solidFill>
                <a:cs typeface="+mn-ea"/>
                <a:sym typeface="+mn-lt"/>
              </a:rPr>
              <a:t>产品责任保险</a:t>
            </a:r>
            <a:r>
              <a:rPr kumimoji="1" lang="en-US" altLang="zh-CN" dirty="0">
                <a:solidFill>
                  <a:schemeClr val="tx1"/>
                </a:solidFill>
                <a:cs typeface="+mn-ea"/>
                <a:sym typeface="+mn-lt"/>
              </a:rPr>
              <a:t>：承保因产品质量问题导致消费者受到伤害或财产损失，制造商、销售商等应承担的赔偿责任。</a:t>
            </a:r>
            <a:endParaRPr kumimoji="1" lang="en-US" altLang="zh-CN" dirty="0">
              <a:solidFill>
                <a:schemeClr val="tx1"/>
              </a:solidFill>
              <a:cs typeface="+mn-ea"/>
              <a:sym typeface="+mn-lt"/>
            </a:endParaRPr>
          </a:p>
          <a:p>
            <a:pPr marR="0" lvl="0" indent="457200" algn="l" defTabSz="4572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1" lang="en-US" altLang="zh-CN" dirty="0">
                <a:solidFill>
                  <a:schemeClr val="tx1"/>
                </a:solidFill>
                <a:cs typeface="+mn-ea"/>
                <a:sym typeface="+mn-lt"/>
              </a:rPr>
              <a:t>3.</a:t>
            </a:r>
            <a:r>
              <a:rPr kumimoji="1" lang="en-US" altLang="zh-CN" b="1" dirty="0">
                <a:solidFill>
                  <a:schemeClr val="tx1"/>
                </a:solidFill>
                <a:cs typeface="+mn-ea"/>
                <a:sym typeface="+mn-lt"/>
              </a:rPr>
              <a:t> 职业责任保险</a:t>
            </a:r>
            <a:r>
              <a:rPr kumimoji="1" lang="en-US" altLang="zh-CN" dirty="0">
                <a:solidFill>
                  <a:schemeClr val="tx1"/>
                </a:solidFill>
                <a:cs typeface="+mn-ea"/>
                <a:sym typeface="+mn-lt"/>
              </a:rPr>
              <a:t>：保障专业人员因职业疏忽或过失而导致的赔偿责任，如律师责任保险、医生责任保险等。</a:t>
            </a:r>
            <a:endParaRPr kumimoji="1" lang="en-US" altLang="zh-CN" dirty="0">
              <a:solidFill>
                <a:schemeClr val="tx1"/>
              </a:solidFill>
              <a:cs typeface="+mn-ea"/>
              <a:sym typeface="+mn-lt"/>
            </a:endParaRPr>
          </a:p>
          <a:p>
            <a:pPr marR="0" lvl="0" indent="457200" algn="l" defTabSz="4572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1" lang="en-US" altLang="zh-CN" dirty="0">
                <a:solidFill>
                  <a:schemeClr val="tx1"/>
                </a:solidFill>
                <a:cs typeface="+mn-ea"/>
                <a:sym typeface="+mn-lt"/>
              </a:rPr>
              <a:t>4. </a:t>
            </a:r>
            <a:r>
              <a:rPr kumimoji="1" lang="en-US" altLang="zh-CN" b="1" dirty="0">
                <a:solidFill>
                  <a:schemeClr val="tx1"/>
                </a:solidFill>
                <a:cs typeface="+mn-ea"/>
                <a:sym typeface="+mn-lt"/>
              </a:rPr>
              <a:t>雇主责任保险</a:t>
            </a:r>
            <a:r>
              <a:rPr kumimoji="1" lang="en-US" altLang="zh-CN" dirty="0">
                <a:solidFill>
                  <a:schemeClr val="tx1"/>
                </a:solidFill>
                <a:cs typeface="+mn-ea"/>
                <a:sym typeface="+mn-lt"/>
              </a:rPr>
              <a:t>：承保雇主对员工在工作期间因意外事故或职业病而受伤或身故所需承担的赔偿责任。</a:t>
            </a:r>
            <a:endParaRPr kumimoji="1" lang="en-US" altLang="zh-CN" dirty="0">
              <a:solidFill>
                <a:schemeClr val="tx1"/>
              </a:solidFill>
              <a:cs typeface="+mn-ea"/>
              <a:sym typeface="+mn-lt"/>
            </a:endParaRPr>
          </a:p>
          <a:p>
            <a:pPr marR="0" lvl="0" indent="457200" algn="l" defTabSz="4572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1" lang="en-US" altLang="zh-CN" dirty="0">
                <a:solidFill>
                  <a:schemeClr val="tx1"/>
                </a:solidFill>
                <a:cs typeface="+mn-ea"/>
                <a:sym typeface="+mn-lt"/>
              </a:rPr>
              <a:t>5. </a:t>
            </a:r>
            <a:r>
              <a:rPr kumimoji="1" lang="en-US" altLang="zh-CN" b="1" dirty="0">
                <a:solidFill>
                  <a:schemeClr val="tx1"/>
                </a:solidFill>
                <a:cs typeface="+mn-ea"/>
                <a:sym typeface="+mn-lt"/>
              </a:rPr>
              <a:t>环境责任保</a:t>
            </a:r>
            <a:r>
              <a:rPr kumimoji="1" lang="en-US" altLang="zh-CN" dirty="0">
                <a:solidFill>
                  <a:schemeClr val="tx1"/>
                </a:solidFill>
                <a:cs typeface="+mn-ea"/>
                <a:sym typeface="+mn-lt"/>
              </a:rPr>
              <a:t>险：针对企业因环境污染而引发的对第三方的损害赔偿责任提供保障。</a:t>
            </a:r>
            <a:endParaRPr kumimoji="1" lang="en-US" altLang="zh-CN" dirty="0">
              <a:solidFill>
                <a:schemeClr val="tx1"/>
              </a:solidFill>
              <a:cs typeface="+mn-ea"/>
              <a:sym typeface="+mn-lt"/>
            </a:endParaRPr>
          </a:p>
          <a:p>
            <a:pPr marR="0" lvl="0" indent="457200" algn="l" defTabSz="4572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1" lang="en-US" altLang="zh-CN" dirty="0">
                <a:solidFill>
                  <a:schemeClr val="tx1"/>
                </a:solidFill>
                <a:cs typeface="+mn-ea"/>
                <a:sym typeface="+mn-lt"/>
              </a:rPr>
              <a:t>6. </a:t>
            </a:r>
            <a:r>
              <a:rPr kumimoji="1" lang="en-US" altLang="zh-CN" b="1" dirty="0">
                <a:cs typeface="+mn-ea"/>
                <a:sym typeface="+mn-lt"/>
              </a:rPr>
              <a:t>第三者责任险</a:t>
            </a:r>
            <a:r>
              <a:rPr kumimoji="1" lang="en-US" altLang="zh-CN" dirty="0">
                <a:solidFill>
                  <a:schemeClr val="tx1"/>
                </a:solidFill>
                <a:cs typeface="+mn-ea"/>
                <a:sym typeface="+mn-lt"/>
              </a:rPr>
              <a:t> ：</a:t>
            </a:r>
            <a:r>
              <a:rPr kumimoji="1" lang="zh-CN" altLang="en-US" dirty="0">
                <a:solidFill>
                  <a:schemeClr val="tx1"/>
                </a:solidFill>
                <a:cs typeface="+mn-ea"/>
                <a:sym typeface="+mn-lt"/>
              </a:rPr>
              <a:t>（</a:t>
            </a:r>
            <a:r>
              <a:rPr kumimoji="1" lang="en-US" altLang="zh-CN" dirty="0">
                <a:cs typeface="+mn-ea"/>
                <a:sym typeface="+mn-lt"/>
              </a:rPr>
              <a:t>车辆责任保险</a:t>
            </a:r>
            <a:r>
              <a:rPr kumimoji="1" lang="zh-CN" altLang="en-US" dirty="0">
                <a:cs typeface="+mn-ea"/>
                <a:sym typeface="+mn-lt"/>
              </a:rPr>
              <a:t>）</a:t>
            </a:r>
            <a:r>
              <a:rPr kumimoji="1" lang="en-US" altLang="zh-CN" dirty="0">
                <a:solidFill>
                  <a:schemeClr val="tx1"/>
                </a:solidFill>
                <a:cs typeface="+mn-ea"/>
                <a:sym typeface="+mn-lt"/>
              </a:rPr>
              <a:t>是汽车保险中的一种，用于赔偿因车辆使用导致的第三方人身伤害或财产损失。</a:t>
            </a:r>
            <a:endParaRPr kumimoji="1" lang="en-US" altLang="zh-CN" dirty="0">
              <a:solidFill>
                <a:schemeClr val="tx1"/>
              </a:solidFill>
              <a:cs typeface="+mn-ea"/>
              <a:sym typeface="+mn-lt"/>
            </a:endParaRPr>
          </a:p>
          <a:p>
            <a:pPr marR="0" lvl="0" indent="457200" algn="l" defTabSz="4572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1" lang="en-US" altLang="zh-CN" dirty="0">
                <a:solidFill>
                  <a:schemeClr val="tx1"/>
                </a:solidFill>
                <a:cs typeface="+mn-ea"/>
                <a:sym typeface="+mn-lt"/>
              </a:rPr>
              <a:t>此外，还有一些其他的责任保险类别，如</a:t>
            </a:r>
            <a:r>
              <a:rPr kumimoji="1" lang="en-US" altLang="zh-CN" b="1" dirty="0">
                <a:solidFill>
                  <a:schemeClr val="tx1"/>
                </a:solidFill>
                <a:cs typeface="+mn-ea"/>
                <a:sym typeface="+mn-lt"/>
              </a:rPr>
              <a:t>董事和高级管理人员责任保险</a:t>
            </a:r>
            <a:r>
              <a:rPr kumimoji="1" lang="en-US" altLang="zh-CN" dirty="0">
                <a:solidFill>
                  <a:schemeClr val="tx1"/>
                </a:solidFill>
                <a:cs typeface="+mn-ea"/>
                <a:sym typeface="+mn-lt"/>
              </a:rPr>
              <a:t>、</a:t>
            </a:r>
            <a:r>
              <a:rPr kumimoji="1" lang="en-US" altLang="zh-CN" b="1" dirty="0">
                <a:solidFill>
                  <a:schemeClr val="tx1"/>
                </a:solidFill>
                <a:cs typeface="+mn-ea"/>
                <a:sym typeface="+mn-lt"/>
              </a:rPr>
              <a:t>物业责任保险等</a:t>
            </a:r>
            <a:r>
              <a:rPr kumimoji="1" lang="en-US" altLang="zh-CN" dirty="0">
                <a:solidFill>
                  <a:schemeClr val="tx1"/>
                </a:solidFill>
                <a:cs typeface="+mn-ea"/>
                <a:sym typeface="+mn-lt"/>
              </a:rPr>
              <a:t>，它们都是根据不同的风险领域和需求而设立的。分类的目的是为了更好地满足被保险人的特定风险保障需求，并提供相应的经济赔偿。在选择责任保险时，需要根据实际情况和潜在风险来确定适合的险种。</a:t>
            </a:r>
            <a:endParaRPr kumimoji="1" lang="en-US" altLang="zh-CN" dirty="0">
              <a:solidFill>
                <a:schemeClr val="tx1"/>
              </a:solidFill>
              <a:cs typeface="+mn-ea"/>
              <a:sym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3" y="3424634"/>
            <a:ext cx="4689296" cy="46037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r>
              <a:rPr kumimoji="1" lang="en-US" altLang="zh-CN" sz="2400" dirty="0">
                <a:solidFill>
                  <a:schemeClr val="tx1">
                    <a:lumMod val="50000"/>
                    <a:lumOff val="50000"/>
                  </a:schemeClr>
                </a:solidFill>
                <a:cs typeface="+mn-ea"/>
                <a:sym typeface="+mn-lt"/>
              </a:rPr>
              <a:t>liability insurance</a:t>
            </a:r>
            <a:endParaRPr kumimoji="1" lang="en-US" altLang="zh-CN" sz="2400" i="0" u="none" strike="noStrike" cap="none" spc="0" normalizeH="0" baseline="0" dirty="0">
              <a:solidFill>
                <a:schemeClr val="bg1">
                  <a:lumMod val="75000"/>
                </a:schemeClr>
              </a:solidFill>
              <a:cs typeface="+mn-ea"/>
              <a:sym typeface="+mn-lt"/>
            </a:endParaRPr>
          </a:p>
        </p:txBody>
      </p:sp>
      <p:sp>
        <p:nvSpPr>
          <p:cNvPr id="3" name="文本框 8"/>
          <p:cNvSpPr txBox="1"/>
          <p:nvPr/>
        </p:nvSpPr>
        <p:spPr>
          <a:xfrm>
            <a:off x="4585335" y="2527300"/>
            <a:ext cx="5469890" cy="897255"/>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责任保险类产品介绍</a:t>
            </a:r>
            <a:endPar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8000" dirty="0"/>
                <a:t>3</a:t>
              </a:r>
              <a:endParaRPr lang="en-US" altLang="zh-CN"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b="1"/>
              <a:t>责任保险主要产品介绍</a:t>
            </a:r>
            <a:endParaRPr lang="zh-CN" altLang="en-US" b="1"/>
          </a:p>
        </p:txBody>
      </p:sp>
      <p:sp>
        <p:nvSpPr>
          <p:cNvPr id="9" name="任意多边形: 形状 8"/>
          <p:cNvSpPr>
            <a:spLocks noChangeAspect="1"/>
          </p:cNvSpPr>
          <p:nvPr>
            <p:custDataLst>
              <p:tags r:id="rId2"/>
            </p:custDataLst>
          </p:nvPr>
        </p:nvSpPr>
        <p:spPr>
          <a:xfrm>
            <a:off x="24162" y="1891035"/>
            <a:ext cx="12205318" cy="4440466"/>
          </a:xfrm>
          <a:custGeom>
            <a:avLst/>
            <a:gdLst>
              <a:gd name="connsiteX0" fmla="*/ 0 w 12205318"/>
              <a:gd name="connsiteY0" fmla="*/ 0 h 4440466"/>
              <a:gd name="connsiteX1" fmla="*/ 1378933 w 12205318"/>
              <a:gd name="connsiteY1" fmla="*/ 0 h 4440466"/>
              <a:gd name="connsiteX2" fmla="*/ 1388136 w 12205318"/>
              <a:gd name="connsiteY2" fmla="*/ 60299 h 4440466"/>
              <a:gd name="connsiteX3" fmla="*/ 2146411 w 12205318"/>
              <a:gd name="connsiteY3" fmla="*/ 678311 h 4440466"/>
              <a:gd name="connsiteX4" fmla="*/ 2904686 w 12205318"/>
              <a:gd name="connsiteY4" fmla="*/ 60299 h 4440466"/>
              <a:gd name="connsiteX5" fmla="*/ 2913889 w 12205318"/>
              <a:gd name="connsiteY5" fmla="*/ 0 h 4440466"/>
              <a:gd name="connsiteX6" fmla="*/ 5341841 w 12205318"/>
              <a:gd name="connsiteY6" fmla="*/ 0 h 4440466"/>
              <a:gd name="connsiteX7" fmla="*/ 5351044 w 12205318"/>
              <a:gd name="connsiteY7" fmla="*/ 60299 h 4440466"/>
              <a:gd name="connsiteX8" fmla="*/ 6109319 w 12205318"/>
              <a:gd name="connsiteY8" fmla="*/ 678311 h 4440466"/>
              <a:gd name="connsiteX9" fmla="*/ 6867594 w 12205318"/>
              <a:gd name="connsiteY9" fmla="*/ 60299 h 4440466"/>
              <a:gd name="connsiteX10" fmla="*/ 6876797 w 12205318"/>
              <a:gd name="connsiteY10" fmla="*/ 0 h 4440466"/>
              <a:gd name="connsiteX11" fmla="*/ 9304749 w 12205318"/>
              <a:gd name="connsiteY11" fmla="*/ 0 h 4440466"/>
              <a:gd name="connsiteX12" fmla="*/ 9313952 w 12205318"/>
              <a:gd name="connsiteY12" fmla="*/ 60299 h 4440466"/>
              <a:gd name="connsiteX13" fmla="*/ 10072227 w 12205318"/>
              <a:gd name="connsiteY13" fmla="*/ 678311 h 4440466"/>
              <a:gd name="connsiteX14" fmla="*/ 10830502 w 12205318"/>
              <a:gd name="connsiteY14" fmla="*/ 60299 h 4440466"/>
              <a:gd name="connsiteX15" fmla="*/ 10839705 w 12205318"/>
              <a:gd name="connsiteY15" fmla="*/ 0 h 4440466"/>
              <a:gd name="connsiteX16" fmla="*/ 12205318 w 12205318"/>
              <a:gd name="connsiteY16" fmla="*/ 0 h 4440466"/>
              <a:gd name="connsiteX17" fmla="*/ 12205318 w 12205318"/>
              <a:gd name="connsiteY17" fmla="*/ 4440466 h 4440466"/>
              <a:gd name="connsiteX18" fmla="*/ 0 w 12205318"/>
              <a:gd name="connsiteY18" fmla="*/ 4440466 h 4440466"/>
              <a:gd name="connsiteX19" fmla="*/ 0 w 12205318"/>
              <a:gd name="connsiteY19" fmla="*/ 0 h 4440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205318" h="4440466">
                <a:moveTo>
                  <a:pt x="0" y="0"/>
                </a:moveTo>
                <a:lnTo>
                  <a:pt x="1378933" y="0"/>
                </a:lnTo>
                <a:lnTo>
                  <a:pt x="1388136" y="60299"/>
                </a:lnTo>
                <a:cubicBezTo>
                  <a:pt x="1460309" y="412998"/>
                  <a:pt x="1772377" y="678311"/>
                  <a:pt x="2146411" y="678311"/>
                </a:cubicBezTo>
                <a:cubicBezTo>
                  <a:pt x="2520446" y="678311"/>
                  <a:pt x="2832514" y="412998"/>
                  <a:pt x="2904686" y="60299"/>
                </a:cubicBezTo>
                <a:lnTo>
                  <a:pt x="2913889" y="0"/>
                </a:lnTo>
                <a:lnTo>
                  <a:pt x="5341841" y="0"/>
                </a:lnTo>
                <a:lnTo>
                  <a:pt x="5351044" y="60299"/>
                </a:lnTo>
                <a:cubicBezTo>
                  <a:pt x="5423217" y="412998"/>
                  <a:pt x="5735285" y="678311"/>
                  <a:pt x="6109319" y="678311"/>
                </a:cubicBezTo>
                <a:cubicBezTo>
                  <a:pt x="6483354" y="678311"/>
                  <a:pt x="6795422" y="412998"/>
                  <a:pt x="6867594" y="60299"/>
                </a:cubicBezTo>
                <a:lnTo>
                  <a:pt x="6876797" y="0"/>
                </a:lnTo>
                <a:lnTo>
                  <a:pt x="9304749" y="0"/>
                </a:lnTo>
                <a:lnTo>
                  <a:pt x="9313952" y="60299"/>
                </a:lnTo>
                <a:cubicBezTo>
                  <a:pt x="9386125" y="412998"/>
                  <a:pt x="9698193" y="678311"/>
                  <a:pt x="10072227" y="678311"/>
                </a:cubicBezTo>
                <a:cubicBezTo>
                  <a:pt x="10446261" y="678311"/>
                  <a:pt x="10758329" y="412998"/>
                  <a:pt x="10830502" y="60299"/>
                </a:cubicBezTo>
                <a:lnTo>
                  <a:pt x="10839705" y="0"/>
                </a:lnTo>
                <a:lnTo>
                  <a:pt x="12205318" y="0"/>
                </a:lnTo>
                <a:lnTo>
                  <a:pt x="12205318" y="4440466"/>
                </a:lnTo>
                <a:lnTo>
                  <a:pt x="0" y="4440466"/>
                </a:lnTo>
                <a:lnTo>
                  <a:pt x="0" y="0"/>
                </a:lnTo>
                <a:close/>
              </a:path>
            </a:pathLst>
          </a:custGeom>
          <a:gradFill>
            <a:gsLst>
              <a:gs pos="0">
                <a:schemeClr val="accent1"/>
              </a:gs>
              <a:gs pos="100000">
                <a:schemeClr val="accent1">
                  <a:alpha val="80000"/>
                </a:schemeClr>
              </a:gs>
            </a:gsLst>
            <a:lin ang="14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矩形 5"/>
          <p:cNvSpPr/>
          <p:nvPr>
            <p:custDataLst>
              <p:tags r:id="rId3"/>
            </p:custDataLst>
          </p:nvPr>
        </p:nvSpPr>
        <p:spPr>
          <a:xfrm>
            <a:off x="8159115" y="3186430"/>
            <a:ext cx="3591560" cy="2599690"/>
          </a:xfrm>
          <a:prstGeom prst="rect">
            <a:avLst/>
          </a:prstGeom>
        </p:spPr>
        <p:txBody>
          <a:bodyPr wrap="square" lIns="0" tIns="0" rIns="0" bIns="0" anchor="t" anchorCtr="0">
            <a:noAutofit/>
          </a:bodyPr>
          <a:lstStyle/>
          <a:p>
            <a:pPr algn="l">
              <a:lnSpc>
                <a:spcPct val="140000"/>
              </a:lnSpc>
              <a:spcBef>
                <a:spcPct val="0"/>
              </a:spcBef>
              <a:spcAft>
                <a:spcPct val="0"/>
              </a:spcAft>
            </a:pPr>
            <a:r>
              <a:rPr lang="en-US" altLang="zh-CN" sz="1000">
                <a:solidFill>
                  <a:srgbClr val="FFFFFF"/>
                </a:solidFill>
                <a:latin typeface="+mn-ea"/>
                <a:cs typeface="+mn-ea"/>
              </a:rPr>
              <a:t>1</a:t>
            </a:r>
            <a:r>
              <a:rPr lang="zh-CN" altLang="en-US" sz="1000">
                <a:solidFill>
                  <a:srgbClr val="FFFFFF"/>
                </a:solidFill>
                <a:latin typeface="+mn-ea"/>
                <a:cs typeface="+mn-ea"/>
              </a:rPr>
              <a:t>、旅客赔偿责任：旅客在乘坐客运车辆途中遭受人身损害或财产损失，</a:t>
            </a:r>
            <a:endParaRPr lang="zh-CN" altLang="en-US" sz="1000">
              <a:solidFill>
                <a:srgbClr val="FFFFFF"/>
              </a:solidFill>
              <a:latin typeface="+mn-ea"/>
              <a:cs typeface="+mn-ea"/>
            </a:endParaRPr>
          </a:p>
          <a:p>
            <a:pPr algn="l">
              <a:lnSpc>
                <a:spcPct val="140000"/>
              </a:lnSpc>
              <a:spcBef>
                <a:spcPct val="0"/>
              </a:spcBef>
              <a:spcAft>
                <a:spcPct val="0"/>
              </a:spcAft>
            </a:pPr>
            <a:r>
              <a:rPr lang="en-US" altLang="zh-CN" sz="1000">
                <a:solidFill>
                  <a:srgbClr val="FFFFFF"/>
                </a:solidFill>
                <a:latin typeface="+mn-ea"/>
                <a:cs typeface="+mn-ea"/>
              </a:rPr>
              <a:t>2</a:t>
            </a:r>
            <a:r>
              <a:rPr lang="zh-CN" altLang="en-US" sz="1000">
                <a:solidFill>
                  <a:srgbClr val="FFFFFF"/>
                </a:solidFill>
                <a:latin typeface="+mn-ea"/>
                <a:cs typeface="+mn-ea"/>
              </a:rPr>
              <a:t>、施救费用赔偿责任：为防止或者减少旅客人身、财产的进一步损害所支付的必要的、合理的救援车、救护车使用费、通讯费，以及被保险人为安置旅客产生的交通费、食宿费（以下简称施救费用）。</a:t>
            </a:r>
            <a:endParaRPr lang="zh-CN" altLang="en-US" sz="1000">
              <a:solidFill>
                <a:srgbClr val="FFFFFF"/>
              </a:solidFill>
              <a:latin typeface="+mn-ea"/>
              <a:cs typeface="+mn-ea"/>
            </a:endParaRPr>
          </a:p>
          <a:p>
            <a:pPr algn="l">
              <a:lnSpc>
                <a:spcPct val="140000"/>
              </a:lnSpc>
              <a:spcBef>
                <a:spcPct val="0"/>
              </a:spcBef>
              <a:spcAft>
                <a:spcPct val="0"/>
              </a:spcAft>
            </a:pPr>
            <a:r>
              <a:rPr lang="en-US" altLang="zh-CN" sz="1000">
                <a:solidFill>
                  <a:srgbClr val="FFFFFF"/>
                </a:solidFill>
                <a:latin typeface="+mn-ea"/>
                <a:cs typeface="+mn-ea"/>
              </a:rPr>
              <a:t>3</a:t>
            </a:r>
            <a:r>
              <a:rPr lang="zh-CN" altLang="en-US" sz="1000">
                <a:solidFill>
                  <a:srgbClr val="FFFFFF"/>
                </a:solidFill>
                <a:latin typeface="+mn-ea"/>
                <a:cs typeface="+mn-ea"/>
              </a:rPr>
              <a:t>、法律费用赔偿责任：被保险人因保险事故而被提起仲裁或诉讼的，对应由被保险人支付的仲裁费、诉讼费、鉴定费、评估费、公证费，以及经保险人书面同意支付的律师费等其他必要的、合理的费用。</a:t>
            </a:r>
            <a:endParaRPr lang="zh-CN" altLang="en-US" sz="1000">
              <a:solidFill>
                <a:srgbClr val="FFFFFF"/>
              </a:solidFill>
              <a:latin typeface="+mn-ea"/>
              <a:cs typeface="+mn-ea"/>
            </a:endParaRPr>
          </a:p>
        </p:txBody>
      </p:sp>
      <p:sp>
        <p:nvSpPr>
          <p:cNvPr id="8" name="矩形 7"/>
          <p:cNvSpPr/>
          <p:nvPr>
            <p:custDataLst>
              <p:tags r:id="rId4"/>
            </p:custDataLst>
          </p:nvPr>
        </p:nvSpPr>
        <p:spPr>
          <a:xfrm>
            <a:off x="7838440" y="2694305"/>
            <a:ext cx="4218305" cy="581025"/>
          </a:xfrm>
          <a:prstGeom prst="rect">
            <a:avLst/>
          </a:prstGeom>
        </p:spPr>
        <p:txBody>
          <a:bodyPr wrap="square" anchor="t" anchorCtr="0">
            <a:noAutofit/>
          </a:bodyPr>
          <a:lstStyle/>
          <a:p>
            <a:pPr algn="ctr">
              <a:spcBef>
                <a:spcPct val="0"/>
              </a:spcBef>
              <a:spcAft>
                <a:spcPct val="0"/>
              </a:spcAft>
            </a:pPr>
            <a:r>
              <a:rPr lang="zh-CN" altLang="en-US" sz="2400" b="1">
                <a:solidFill>
                  <a:srgbClr val="FFFFFF"/>
                </a:solidFill>
                <a:latin typeface="+mn-ea"/>
                <a:cs typeface="+mn-ea"/>
              </a:rPr>
              <a:t>道路旅客运输承运人责任保险</a:t>
            </a:r>
            <a:endParaRPr lang="zh-CN" altLang="en-US" sz="2400" b="1">
              <a:solidFill>
                <a:srgbClr val="FFFFFF"/>
              </a:solidFill>
              <a:latin typeface="+mn-ea"/>
              <a:cs typeface="+mn-ea"/>
            </a:endParaRPr>
          </a:p>
        </p:txBody>
      </p:sp>
      <p:sp>
        <p:nvSpPr>
          <p:cNvPr id="10" name="椭圆 9"/>
          <p:cNvSpPr>
            <a:spLocks noChangeAspect="1"/>
          </p:cNvSpPr>
          <p:nvPr>
            <p:custDataLst>
              <p:tags r:id="rId5"/>
            </p:custDataLst>
          </p:nvPr>
        </p:nvSpPr>
        <p:spPr>
          <a:xfrm>
            <a:off x="9538389" y="1224646"/>
            <a:ext cx="1116000" cy="1116000"/>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1" name="矩形 10"/>
          <p:cNvSpPr/>
          <p:nvPr>
            <p:custDataLst>
              <p:tags r:id="rId6"/>
            </p:custDataLst>
          </p:nvPr>
        </p:nvSpPr>
        <p:spPr>
          <a:xfrm>
            <a:off x="421640" y="3018155"/>
            <a:ext cx="3855085" cy="3313430"/>
          </a:xfrm>
          <a:prstGeom prst="rect">
            <a:avLst/>
          </a:prstGeom>
        </p:spPr>
        <p:txBody>
          <a:bodyPr wrap="square" lIns="0" tIns="0" rIns="0" bIns="0" anchor="t" anchorCtr="0">
            <a:noAutofit/>
          </a:bodyPr>
          <a:lstStyle/>
          <a:p>
            <a:pPr algn="ctr">
              <a:lnSpc>
                <a:spcPct val="140000"/>
              </a:lnSpc>
              <a:spcBef>
                <a:spcPct val="0"/>
              </a:spcBef>
              <a:spcAft>
                <a:spcPct val="0"/>
              </a:spcAft>
            </a:pPr>
            <a:r>
              <a:rPr lang="zh-CN" altLang="en-US" sz="1000">
                <a:solidFill>
                  <a:srgbClr val="FFFFFF"/>
                </a:solidFill>
                <a:latin typeface="+mn-ea"/>
                <a:cs typeface="+mn-ea"/>
              </a:rPr>
              <a:t>：</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（一）在工作时间和工作场所内，因工作原因受到事故伤害； </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（二）工作时间前后在工作场所内，从事与工作有关的预备性或者收尾性工作受到事故伤害； </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（三）被诊断、鉴定为国家规定的、与业务有关的职业性疾病。</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（四）在工作时间和工作场所内，因履行工作职责受到暴力等意外伤害； </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（五）因工外出期间，由于工作原因受到伤害或者发生事故下落不明； </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（六）在上下班途中，受到交通及意外事故伤害； </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（七）在工作时间和工作岗位，突发疾病死亡或者在48小时之内经抢救无效死亡； </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（八）在抢险救灾等维护国家利益、公共利益活动中受到伤害； </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（九）原在军队服役，因战、因公负伤致残，已取得革命伤残军人证，到用人单位后旧伤复发； </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（十）法律、行政法规规定应当认定为工伤的其他情形。</a:t>
            </a:r>
            <a:endParaRPr lang="zh-CN" altLang="en-US" sz="1000">
              <a:solidFill>
                <a:srgbClr val="FFFFFF"/>
              </a:solidFill>
              <a:latin typeface="+mn-ea"/>
              <a:cs typeface="+mn-ea"/>
            </a:endParaRPr>
          </a:p>
        </p:txBody>
      </p:sp>
      <p:sp>
        <p:nvSpPr>
          <p:cNvPr id="12" name="矩形 11"/>
          <p:cNvSpPr/>
          <p:nvPr>
            <p:custDataLst>
              <p:tags r:id="rId7"/>
            </p:custDataLst>
          </p:nvPr>
        </p:nvSpPr>
        <p:spPr>
          <a:xfrm>
            <a:off x="516343" y="2694595"/>
            <a:ext cx="3308460" cy="581057"/>
          </a:xfrm>
          <a:prstGeom prst="rect">
            <a:avLst/>
          </a:prstGeom>
        </p:spPr>
        <p:txBody>
          <a:bodyPr wrap="square" anchor="t" anchorCtr="0">
            <a:noAutofit/>
          </a:bodyPr>
          <a:lstStyle/>
          <a:p>
            <a:pPr algn="ctr">
              <a:spcBef>
                <a:spcPct val="0"/>
              </a:spcBef>
              <a:spcAft>
                <a:spcPct val="0"/>
              </a:spcAft>
            </a:pPr>
            <a:r>
              <a:rPr lang="zh-CN" altLang="en-US" sz="2400" b="1">
                <a:solidFill>
                  <a:srgbClr val="FFFFFF"/>
                </a:solidFill>
                <a:latin typeface="+mn-ea"/>
                <a:cs typeface="+mn-ea"/>
              </a:rPr>
              <a:t>安全生产责任保险</a:t>
            </a:r>
            <a:endParaRPr lang="zh-CN" altLang="en-US" sz="2400" b="1">
              <a:solidFill>
                <a:srgbClr val="FFFFFF"/>
              </a:solidFill>
              <a:latin typeface="+mn-ea"/>
              <a:cs typeface="+mn-ea"/>
            </a:endParaRPr>
          </a:p>
        </p:txBody>
      </p:sp>
      <p:sp>
        <p:nvSpPr>
          <p:cNvPr id="13" name="椭圆 12"/>
          <p:cNvSpPr>
            <a:spLocks noChangeAspect="1"/>
          </p:cNvSpPr>
          <p:nvPr>
            <p:custDataLst>
              <p:tags r:id="rId8"/>
            </p:custDataLst>
          </p:nvPr>
        </p:nvSpPr>
        <p:spPr>
          <a:xfrm>
            <a:off x="1612573" y="1224646"/>
            <a:ext cx="1116000" cy="1116000"/>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4" name="矩形 13"/>
          <p:cNvSpPr/>
          <p:nvPr>
            <p:custDataLst>
              <p:tags r:id="rId9"/>
            </p:custDataLst>
          </p:nvPr>
        </p:nvSpPr>
        <p:spPr>
          <a:xfrm>
            <a:off x="4479251" y="3186527"/>
            <a:ext cx="3308460" cy="2599440"/>
          </a:xfrm>
          <a:prstGeom prst="rect">
            <a:avLst/>
          </a:prstGeom>
        </p:spPr>
        <p:txBody>
          <a:bodyPr wrap="square" lIns="0" tIns="0" rIns="0" bIns="0" anchor="t" anchorCtr="0">
            <a:noAutofit/>
          </a:bodyPr>
          <a:lstStyle/>
          <a:p>
            <a:pPr algn="l">
              <a:lnSpc>
                <a:spcPct val="140000"/>
              </a:lnSpc>
              <a:spcBef>
                <a:spcPct val="0"/>
              </a:spcBef>
              <a:spcAft>
                <a:spcPct val="0"/>
              </a:spcAft>
            </a:pPr>
            <a:r>
              <a:rPr lang="zh-CN" altLang="en-US" sz="1000">
                <a:solidFill>
                  <a:srgbClr val="FFFFFF"/>
                </a:solidFill>
                <a:latin typeface="+mn-ea"/>
                <a:cs typeface="+mn-ea"/>
              </a:rPr>
              <a:t>（一）在保险期限内，由于被保险人所生产、出售的产品或商品在承保区域内发生事故，造成使用、消费或操作该产品或商品的人或其他任何人的人身伤害、疾病、死亡或财产损失，依法应由被保险人承担赔偿责任时，保险人根据本保险单的规定，在约定的赔偿限额内负责赔偿。</a:t>
            </a:r>
            <a:endParaRPr lang="zh-CN" altLang="en-US" sz="1000">
              <a:solidFill>
                <a:srgbClr val="FFFFFF"/>
              </a:solidFill>
              <a:latin typeface="+mn-ea"/>
              <a:cs typeface="+mn-ea"/>
            </a:endParaRPr>
          </a:p>
          <a:p>
            <a:pPr algn="l">
              <a:lnSpc>
                <a:spcPct val="140000"/>
              </a:lnSpc>
              <a:spcBef>
                <a:spcPct val="0"/>
              </a:spcBef>
              <a:spcAft>
                <a:spcPct val="0"/>
              </a:spcAft>
            </a:pPr>
            <a:r>
              <a:rPr lang="zh-CN" altLang="en-US" sz="1000">
                <a:solidFill>
                  <a:srgbClr val="FFFFFF"/>
                </a:solidFill>
                <a:latin typeface="+mn-ea"/>
                <a:cs typeface="+mn-ea"/>
              </a:rPr>
              <a:t>（二）对被保险人应付索赔人的诉讼费用以及经保险人书面同意负责的诉讼及其他费用,保险人亦负责赔偿。</a:t>
            </a:r>
            <a:endParaRPr lang="zh-CN" altLang="en-US" sz="1000">
              <a:solidFill>
                <a:srgbClr val="FFFFFF"/>
              </a:solidFill>
              <a:latin typeface="+mn-ea"/>
              <a:cs typeface="+mn-ea"/>
            </a:endParaRPr>
          </a:p>
        </p:txBody>
      </p:sp>
      <p:sp>
        <p:nvSpPr>
          <p:cNvPr id="15" name="矩形 14"/>
          <p:cNvSpPr/>
          <p:nvPr>
            <p:custDataLst>
              <p:tags r:id="rId10"/>
            </p:custDataLst>
          </p:nvPr>
        </p:nvSpPr>
        <p:spPr>
          <a:xfrm>
            <a:off x="4479251" y="2694595"/>
            <a:ext cx="3308460" cy="581057"/>
          </a:xfrm>
          <a:prstGeom prst="rect">
            <a:avLst/>
          </a:prstGeom>
        </p:spPr>
        <p:txBody>
          <a:bodyPr wrap="square" anchor="t" anchorCtr="0">
            <a:noAutofit/>
          </a:bodyPr>
          <a:lstStyle/>
          <a:p>
            <a:pPr algn="ctr">
              <a:spcBef>
                <a:spcPct val="0"/>
              </a:spcBef>
              <a:spcAft>
                <a:spcPct val="0"/>
              </a:spcAft>
            </a:pPr>
            <a:r>
              <a:rPr lang="zh-CN" altLang="en-US" sz="2400" b="1">
                <a:solidFill>
                  <a:srgbClr val="FFFFFF"/>
                </a:solidFill>
                <a:latin typeface="+mn-ea"/>
                <a:cs typeface="+mn-ea"/>
              </a:rPr>
              <a:t>产品责任险</a:t>
            </a:r>
            <a:endParaRPr lang="zh-CN" altLang="en-US" sz="2400" b="1">
              <a:solidFill>
                <a:srgbClr val="FFFFFF"/>
              </a:solidFill>
              <a:latin typeface="+mn-ea"/>
              <a:cs typeface="+mn-ea"/>
            </a:endParaRPr>
          </a:p>
        </p:txBody>
      </p:sp>
      <p:sp>
        <p:nvSpPr>
          <p:cNvPr id="16" name="椭圆 15"/>
          <p:cNvSpPr>
            <a:spLocks noChangeAspect="1"/>
          </p:cNvSpPr>
          <p:nvPr>
            <p:custDataLst>
              <p:tags r:id="rId11"/>
            </p:custDataLst>
          </p:nvPr>
        </p:nvSpPr>
        <p:spPr>
          <a:xfrm>
            <a:off x="5575481" y="1224646"/>
            <a:ext cx="1116000" cy="1116000"/>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任意多边形: 形状 2"/>
          <p:cNvSpPr/>
          <p:nvPr>
            <p:custDataLst>
              <p:tags r:id="rId12"/>
            </p:custDataLst>
          </p:nvPr>
        </p:nvSpPr>
        <p:spPr>
          <a:xfrm>
            <a:off x="9862388" y="1569918"/>
            <a:ext cx="467999" cy="425454"/>
          </a:xfrm>
          <a:custGeom>
            <a:avLst/>
            <a:gdLst>
              <a:gd name="connsiteX0" fmla="*/ 411103 w 467999"/>
              <a:gd name="connsiteY0" fmla="*/ -400 h 425454"/>
              <a:gd name="connsiteX1" fmla="*/ 56129 w 467999"/>
              <a:gd name="connsiteY1" fmla="*/ -400 h 425454"/>
              <a:gd name="connsiteX2" fmla="*/ -384 w 467999"/>
              <a:gd name="connsiteY2" fmla="*/ 57570 h 425454"/>
              <a:gd name="connsiteX3" fmla="*/ -384 w 467999"/>
              <a:gd name="connsiteY3" fmla="*/ 289653 h 425454"/>
              <a:gd name="connsiteX4" fmla="*/ 54032 w 467999"/>
              <a:gd name="connsiteY4" fmla="*/ 346660 h 425454"/>
              <a:gd name="connsiteX5" fmla="*/ 108450 w 467999"/>
              <a:gd name="connsiteY5" fmla="*/ 346660 h 425454"/>
              <a:gd name="connsiteX6" fmla="*/ 101751 w 467999"/>
              <a:gd name="connsiteY6" fmla="*/ 405693 h 425454"/>
              <a:gd name="connsiteX7" fmla="*/ 111699 w 467999"/>
              <a:gd name="connsiteY7" fmla="*/ 422717 h 425454"/>
              <a:gd name="connsiteX8" fmla="*/ 131026 w 467999"/>
              <a:gd name="connsiteY8" fmla="*/ 421771 h 425454"/>
              <a:gd name="connsiteX9" fmla="*/ 239060 w 467999"/>
              <a:gd name="connsiteY9" fmla="*/ 346674 h 425454"/>
              <a:gd name="connsiteX10" fmla="*/ 413199 w 467999"/>
              <a:gd name="connsiteY10" fmla="*/ 346674 h 425454"/>
              <a:gd name="connsiteX11" fmla="*/ 467616 w 467999"/>
              <a:gd name="connsiteY11" fmla="*/ 289667 h 425454"/>
              <a:gd name="connsiteX12" fmla="*/ 467616 w 467999"/>
              <a:gd name="connsiteY12" fmla="*/ 57570 h 425454"/>
              <a:gd name="connsiteX13" fmla="*/ 411103 w 467999"/>
              <a:gd name="connsiteY13" fmla="*/ -400 h 425454"/>
              <a:gd name="connsiteX14" fmla="*/ 124896 w 467999"/>
              <a:gd name="connsiteY14" fmla="*/ 201160 h 425454"/>
              <a:gd name="connsiteX15" fmla="*/ 99505 w 467999"/>
              <a:gd name="connsiteY15" fmla="*/ 184026 h 425454"/>
              <a:gd name="connsiteX16" fmla="*/ 105284 w 467999"/>
              <a:gd name="connsiteY16" fmla="*/ 153482 h 425454"/>
              <a:gd name="connsiteX17" fmla="*/ 138254 w 467999"/>
              <a:gd name="connsiteY17" fmla="*/ 148897 h 425454"/>
              <a:gd name="connsiteX18" fmla="*/ 151157 w 467999"/>
              <a:gd name="connsiteY18" fmla="*/ 180264 h 425454"/>
              <a:gd name="connsiteX19" fmla="*/ 124896 w 467999"/>
              <a:gd name="connsiteY19" fmla="*/ 201160 h 425454"/>
              <a:gd name="connsiteX20" fmla="*/ 233559 w 467999"/>
              <a:gd name="connsiteY20" fmla="*/ 201160 h 425454"/>
              <a:gd name="connsiteX21" fmla="*/ 208333 w 467999"/>
              <a:gd name="connsiteY21" fmla="*/ 183908 h 425454"/>
              <a:gd name="connsiteX22" fmla="*/ 214226 w 467999"/>
              <a:gd name="connsiteY22" fmla="*/ 153463 h 425454"/>
              <a:gd name="connsiteX23" fmla="*/ 243978 w 467999"/>
              <a:gd name="connsiteY23" fmla="*/ 147344 h 425454"/>
              <a:gd name="connsiteX24" fmla="*/ 260286 w 467999"/>
              <a:gd name="connsiteY24" fmla="*/ 178610 h 425454"/>
              <a:gd name="connsiteX25" fmla="*/ 233559 w 467999"/>
              <a:gd name="connsiteY25" fmla="*/ 201160 h 425454"/>
              <a:gd name="connsiteX26" fmla="*/ 342377 w 467999"/>
              <a:gd name="connsiteY26" fmla="*/ 201160 h 425454"/>
              <a:gd name="connsiteX27" fmla="*/ 317152 w 467999"/>
              <a:gd name="connsiteY27" fmla="*/ 183908 h 425454"/>
              <a:gd name="connsiteX28" fmla="*/ 323046 w 467999"/>
              <a:gd name="connsiteY28" fmla="*/ 153463 h 425454"/>
              <a:gd name="connsiteX29" fmla="*/ 352797 w 467999"/>
              <a:gd name="connsiteY29" fmla="*/ 147344 h 425454"/>
              <a:gd name="connsiteX30" fmla="*/ 369155 w 467999"/>
              <a:gd name="connsiteY30" fmla="*/ 167716 h 425454"/>
              <a:gd name="connsiteX31" fmla="*/ 361703 w 467999"/>
              <a:gd name="connsiteY31" fmla="*/ 192954 h 425454"/>
              <a:gd name="connsiteX32" fmla="*/ 342377 w 467999"/>
              <a:gd name="connsiteY32" fmla="*/ 201160 h 425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67999" h="425454">
                <a:moveTo>
                  <a:pt x="411103" y="-400"/>
                </a:moveTo>
                <a:lnTo>
                  <a:pt x="56129" y="-400"/>
                </a:lnTo>
                <a:cubicBezTo>
                  <a:pt x="18116" y="-400"/>
                  <a:pt x="-384" y="18959"/>
                  <a:pt x="-384" y="57570"/>
                </a:cubicBezTo>
                <a:lnTo>
                  <a:pt x="-384" y="289653"/>
                </a:lnTo>
                <a:cubicBezTo>
                  <a:pt x="-384" y="328367"/>
                  <a:pt x="16975" y="346660"/>
                  <a:pt x="54032" y="346660"/>
                </a:cubicBezTo>
                <a:lnTo>
                  <a:pt x="108450" y="346660"/>
                </a:lnTo>
                <a:lnTo>
                  <a:pt x="101751" y="405693"/>
                </a:lnTo>
                <a:cubicBezTo>
                  <a:pt x="101751" y="412806"/>
                  <a:pt x="105569" y="419365"/>
                  <a:pt x="111699" y="422717"/>
                </a:cubicBezTo>
                <a:cubicBezTo>
                  <a:pt x="117799" y="426144"/>
                  <a:pt x="125282" y="425779"/>
                  <a:pt x="131026" y="421771"/>
                </a:cubicBezTo>
                <a:lnTo>
                  <a:pt x="239060" y="346674"/>
                </a:lnTo>
                <a:lnTo>
                  <a:pt x="413199" y="346674"/>
                </a:lnTo>
                <a:cubicBezTo>
                  <a:pt x="450882" y="346674"/>
                  <a:pt x="467616" y="328382"/>
                  <a:pt x="467616" y="289667"/>
                </a:cubicBezTo>
                <a:lnTo>
                  <a:pt x="467616" y="57570"/>
                </a:lnTo>
                <a:cubicBezTo>
                  <a:pt x="467616" y="18959"/>
                  <a:pt x="448787" y="-371"/>
                  <a:pt x="411103" y="-400"/>
                </a:cubicBezTo>
                <a:moveTo>
                  <a:pt x="124896" y="201160"/>
                </a:moveTo>
                <a:cubicBezTo>
                  <a:pt x="113823" y="201229"/>
                  <a:pt x="103798" y="194467"/>
                  <a:pt x="99505" y="184026"/>
                </a:cubicBezTo>
                <a:cubicBezTo>
                  <a:pt x="95211" y="173587"/>
                  <a:pt x="97492" y="161529"/>
                  <a:pt x="105284" y="153482"/>
                </a:cubicBezTo>
                <a:cubicBezTo>
                  <a:pt x="113997" y="144506"/>
                  <a:pt x="127516" y="142628"/>
                  <a:pt x="138254" y="148897"/>
                </a:cubicBezTo>
                <a:cubicBezTo>
                  <a:pt x="148994" y="155167"/>
                  <a:pt x="154283" y="168027"/>
                  <a:pt x="151157" y="180264"/>
                </a:cubicBezTo>
                <a:cubicBezTo>
                  <a:pt x="148028" y="192499"/>
                  <a:pt x="137263" y="201066"/>
                  <a:pt x="124896" y="201160"/>
                </a:cubicBezTo>
                <a:moveTo>
                  <a:pt x="233559" y="201160"/>
                </a:moveTo>
                <a:cubicBezTo>
                  <a:pt x="222515" y="201150"/>
                  <a:pt x="212561" y="194343"/>
                  <a:pt x="208333" y="183908"/>
                </a:cubicBezTo>
                <a:cubicBezTo>
                  <a:pt x="204104" y="173474"/>
                  <a:pt x="206429" y="161461"/>
                  <a:pt x="214226" y="153463"/>
                </a:cubicBezTo>
                <a:cubicBezTo>
                  <a:pt x="222025" y="145464"/>
                  <a:pt x="233763" y="143052"/>
                  <a:pt x="243978" y="147344"/>
                </a:cubicBezTo>
                <a:cubicBezTo>
                  <a:pt x="255994" y="152470"/>
                  <a:pt x="262816" y="165547"/>
                  <a:pt x="260286" y="178610"/>
                </a:cubicBezTo>
                <a:cubicBezTo>
                  <a:pt x="257756" y="191672"/>
                  <a:pt x="246579" y="201103"/>
                  <a:pt x="233559" y="201160"/>
                </a:cubicBezTo>
                <a:moveTo>
                  <a:pt x="342377" y="201160"/>
                </a:moveTo>
                <a:cubicBezTo>
                  <a:pt x="331333" y="201150"/>
                  <a:pt x="321380" y="194343"/>
                  <a:pt x="317152" y="183908"/>
                </a:cubicBezTo>
                <a:cubicBezTo>
                  <a:pt x="312921" y="173474"/>
                  <a:pt x="315248" y="161461"/>
                  <a:pt x="323046" y="153463"/>
                </a:cubicBezTo>
                <a:cubicBezTo>
                  <a:pt x="330843" y="145464"/>
                  <a:pt x="342582" y="143052"/>
                  <a:pt x="352797" y="147344"/>
                </a:cubicBezTo>
                <a:cubicBezTo>
                  <a:pt x="361231" y="150920"/>
                  <a:pt x="367366" y="158560"/>
                  <a:pt x="369155" y="167716"/>
                </a:cubicBezTo>
                <a:cubicBezTo>
                  <a:pt x="370944" y="176873"/>
                  <a:pt x="368150" y="186340"/>
                  <a:pt x="361703" y="192954"/>
                </a:cubicBezTo>
                <a:cubicBezTo>
                  <a:pt x="356574" y="198187"/>
                  <a:pt x="349631" y="201160"/>
                  <a:pt x="342377" y="201160"/>
                </a:cubicBezTo>
              </a:path>
            </a:pathLst>
          </a:custGeom>
          <a:solidFill>
            <a:schemeClr val="accent1"/>
          </a:solidFill>
          <a:ln w="663" cap="flat">
            <a:noFill/>
            <a:prstDash val="solid"/>
            <a:miter/>
          </a:ln>
        </p:spPr>
        <p:txBody>
          <a:bodyPr rtlCol="0" anchor="ctr"/>
          <a:lstStyle/>
          <a:p>
            <a:endParaRPr lang="zh-CN" altLang="en-US"/>
          </a:p>
        </p:txBody>
      </p:sp>
      <p:sp>
        <p:nvSpPr>
          <p:cNvPr id="18" name="任意多边形: 形状 3"/>
          <p:cNvSpPr/>
          <p:nvPr>
            <p:custDataLst>
              <p:tags r:id="rId13"/>
            </p:custDataLst>
          </p:nvPr>
        </p:nvSpPr>
        <p:spPr>
          <a:xfrm>
            <a:off x="1936573" y="1565414"/>
            <a:ext cx="467999" cy="434462"/>
          </a:xfrm>
          <a:custGeom>
            <a:avLst/>
            <a:gdLst>
              <a:gd name="connsiteX0" fmla="*/ 413196 w 467999"/>
              <a:gd name="connsiteY0" fmla="*/ 115 h 434462"/>
              <a:gd name="connsiteX1" fmla="*/ 53838 w 467999"/>
              <a:gd name="connsiteY1" fmla="*/ 115 h 434462"/>
              <a:gd name="connsiteX2" fmla="*/ 114 w 467999"/>
              <a:gd name="connsiteY2" fmla="*/ 54272 h 434462"/>
              <a:gd name="connsiteX3" fmla="*/ 114 w 467999"/>
              <a:gd name="connsiteY3" fmla="*/ 287751 h 434462"/>
              <a:gd name="connsiteX4" fmla="*/ 53838 w 467999"/>
              <a:gd name="connsiteY4" fmla="*/ 341908 h 434462"/>
              <a:gd name="connsiteX5" fmla="*/ 188747 w 467999"/>
              <a:gd name="connsiteY5" fmla="*/ 341908 h 434462"/>
              <a:gd name="connsiteX6" fmla="*/ 188747 w 467999"/>
              <a:gd name="connsiteY6" fmla="*/ 408101 h 434462"/>
              <a:gd name="connsiteX7" fmla="*/ 114726 w 467999"/>
              <a:gd name="connsiteY7" fmla="*/ 408101 h 434462"/>
              <a:gd name="connsiteX8" fmla="*/ 101594 w 467999"/>
              <a:gd name="connsiteY8" fmla="*/ 421339 h 434462"/>
              <a:gd name="connsiteX9" fmla="*/ 114726 w 467999"/>
              <a:gd name="connsiteY9" fmla="*/ 434578 h 434462"/>
              <a:gd name="connsiteX10" fmla="*/ 342757 w 467999"/>
              <a:gd name="connsiteY10" fmla="*/ 434578 h 434462"/>
              <a:gd name="connsiteX11" fmla="*/ 355890 w 467999"/>
              <a:gd name="connsiteY11" fmla="*/ 421339 h 434462"/>
              <a:gd name="connsiteX12" fmla="*/ 342757 w 467999"/>
              <a:gd name="connsiteY12" fmla="*/ 408101 h 434462"/>
              <a:gd name="connsiteX13" fmla="*/ 269931 w 467999"/>
              <a:gd name="connsiteY13" fmla="*/ 408101 h 434462"/>
              <a:gd name="connsiteX14" fmla="*/ 269931 w 467999"/>
              <a:gd name="connsiteY14" fmla="*/ 341908 h 434462"/>
              <a:gd name="connsiteX15" fmla="*/ 414389 w 467999"/>
              <a:gd name="connsiteY15" fmla="*/ 341908 h 434462"/>
              <a:gd name="connsiteX16" fmla="*/ 468114 w 467999"/>
              <a:gd name="connsiteY16" fmla="*/ 287751 h 434462"/>
              <a:gd name="connsiteX17" fmla="*/ 468114 w 467999"/>
              <a:gd name="connsiteY17" fmla="*/ 54272 h 434462"/>
              <a:gd name="connsiteX18" fmla="*/ 413196 w 467999"/>
              <a:gd name="connsiteY18" fmla="*/ 115 h 434462"/>
              <a:gd name="connsiteX19" fmla="*/ 389317 w 467999"/>
              <a:gd name="connsiteY19" fmla="*/ 80749 h 434462"/>
              <a:gd name="connsiteX20" fmla="*/ 389317 w 467999"/>
              <a:gd name="connsiteY20" fmla="*/ 80749 h 434462"/>
              <a:gd name="connsiteX21" fmla="*/ 389317 w 467999"/>
              <a:gd name="connsiteY21" fmla="*/ 81953 h 434462"/>
              <a:gd name="connsiteX22" fmla="*/ 255605 w 467999"/>
              <a:gd name="connsiteY22" fmla="*/ 261275 h 434462"/>
              <a:gd name="connsiteX23" fmla="*/ 252023 w 467999"/>
              <a:gd name="connsiteY23" fmla="*/ 258867 h 434462"/>
              <a:gd name="connsiteX24" fmla="*/ 146961 w 467999"/>
              <a:gd name="connsiteY24" fmla="*/ 181844 h 434462"/>
              <a:gd name="connsiteX25" fmla="*/ 109951 w 467999"/>
              <a:gd name="connsiteY25" fmla="*/ 229983 h 434462"/>
              <a:gd name="connsiteX26" fmla="*/ 93236 w 467999"/>
              <a:gd name="connsiteY26" fmla="*/ 236001 h 434462"/>
              <a:gd name="connsiteX27" fmla="*/ 84879 w 467999"/>
              <a:gd name="connsiteY27" fmla="*/ 217948 h 434462"/>
              <a:gd name="connsiteX28" fmla="*/ 86073 w 467999"/>
              <a:gd name="connsiteY28" fmla="*/ 215541 h 434462"/>
              <a:gd name="connsiteX29" fmla="*/ 136216 w 467999"/>
              <a:gd name="connsiteY29" fmla="*/ 149349 h 434462"/>
              <a:gd name="connsiteX30" fmla="*/ 140992 w 467999"/>
              <a:gd name="connsiteY30" fmla="*/ 143331 h 434462"/>
              <a:gd name="connsiteX31" fmla="*/ 249634 w 467999"/>
              <a:gd name="connsiteY31" fmla="*/ 223966 h 434462"/>
              <a:gd name="connsiteX32" fmla="*/ 367829 w 467999"/>
              <a:gd name="connsiteY32" fmla="*/ 66307 h 434462"/>
              <a:gd name="connsiteX33" fmla="*/ 382154 w 467999"/>
              <a:gd name="connsiteY33" fmla="*/ 63900 h 434462"/>
              <a:gd name="connsiteX34" fmla="*/ 389317 w 467999"/>
              <a:gd name="connsiteY34" fmla="*/ 80749 h 434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67999" h="434462">
                <a:moveTo>
                  <a:pt x="413196" y="115"/>
                </a:moveTo>
                <a:lnTo>
                  <a:pt x="53838" y="115"/>
                </a:lnTo>
                <a:cubicBezTo>
                  <a:pt x="23992" y="115"/>
                  <a:pt x="114" y="24185"/>
                  <a:pt x="114" y="54272"/>
                </a:cubicBezTo>
                <a:lnTo>
                  <a:pt x="114" y="287751"/>
                </a:lnTo>
                <a:cubicBezTo>
                  <a:pt x="114" y="317838"/>
                  <a:pt x="23992" y="341908"/>
                  <a:pt x="53838" y="341908"/>
                </a:cubicBezTo>
                <a:lnTo>
                  <a:pt x="188747" y="341908"/>
                </a:lnTo>
                <a:lnTo>
                  <a:pt x="188747" y="408101"/>
                </a:lnTo>
                <a:lnTo>
                  <a:pt x="114726" y="408101"/>
                </a:lnTo>
                <a:cubicBezTo>
                  <a:pt x="107563" y="408101"/>
                  <a:pt x="101594" y="414119"/>
                  <a:pt x="101594" y="421339"/>
                </a:cubicBezTo>
                <a:cubicBezTo>
                  <a:pt x="101594" y="428561"/>
                  <a:pt x="107563" y="434578"/>
                  <a:pt x="114726" y="434578"/>
                </a:cubicBezTo>
                <a:lnTo>
                  <a:pt x="342757" y="434578"/>
                </a:lnTo>
                <a:cubicBezTo>
                  <a:pt x="349921" y="434578"/>
                  <a:pt x="355890" y="428561"/>
                  <a:pt x="355890" y="421339"/>
                </a:cubicBezTo>
                <a:cubicBezTo>
                  <a:pt x="355890" y="414119"/>
                  <a:pt x="349921" y="408101"/>
                  <a:pt x="342757" y="408101"/>
                </a:cubicBezTo>
                <a:lnTo>
                  <a:pt x="269931" y="408101"/>
                </a:lnTo>
                <a:lnTo>
                  <a:pt x="269931" y="341908"/>
                </a:lnTo>
                <a:lnTo>
                  <a:pt x="414389" y="341908"/>
                </a:lnTo>
                <a:cubicBezTo>
                  <a:pt x="444237" y="341908"/>
                  <a:pt x="468114" y="317838"/>
                  <a:pt x="468114" y="287751"/>
                </a:cubicBezTo>
                <a:lnTo>
                  <a:pt x="468114" y="54272"/>
                </a:lnTo>
                <a:cubicBezTo>
                  <a:pt x="466920" y="25388"/>
                  <a:pt x="443042" y="115"/>
                  <a:pt x="413196" y="115"/>
                </a:cubicBezTo>
                <a:moveTo>
                  <a:pt x="389317" y="80749"/>
                </a:moveTo>
                <a:cubicBezTo>
                  <a:pt x="389317" y="80749"/>
                  <a:pt x="389317" y="81953"/>
                  <a:pt x="389317" y="80749"/>
                </a:cubicBezTo>
                <a:lnTo>
                  <a:pt x="389317" y="81953"/>
                </a:lnTo>
                <a:lnTo>
                  <a:pt x="255605" y="261275"/>
                </a:lnTo>
                <a:lnTo>
                  <a:pt x="252023" y="258867"/>
                </a:lnTo>
                <a:lnTo>
                  <a:pt x="146961" y="181844"/>
                </a:lnTo>
                <a:lnTo>
                  <a:pt x="109951" y="229983"/>
                </a:lnTo>
                <a:cubicBezTo>
                  <a:pt x="106369" y="236001"/>
                  <a:pt x="99206" y="238408"/>
                  <a:pt x="93236" y="236001"/>
                </a:cubicBezTo>
                <a:cubicBezTo>
                  <a:pt x="86073" y="233593"/>
                  <a:pt x="82491" y="225169"/>
                  <a:pt x="84879" y="217948"/>
                </a:cubicBezTo>
                <a:cubicBezTo>
                  <a:pt x="84879" y="216746"/>
                  <a:pt x="84879" y="216746"/>
                  <a:pt x="86073" y="215541"/>
                </a:cubicBezTo>
                <a:lnTo>
                  <a:pt x="136216" y="149349"/>
                </a:lnTo>
                <a:lnTo>
                  <a:pt x="140992" y="143331"/>
                </a:lnTo>
                <a:lnTo>
                  <a:pt x="249634" y="223966"/>
                </a:lnTo>
                <a:lnTo>
                  <a:pt x="367829" y="66307"/>
                </a:lnTo>
                <a:cubicBezTo>
                  <a:pt x="371411" y="62697"/>
                  <a:pt x="377380" y="61493"/>
                  <a:pt x="382154" y="63900"/>
                </a:cubicBezTo>
                <a:cubicBezTo>
                  <a:pt x="389317" y="66307"/>
                  <a:pt x="392899" y="73528"/>
                  <a:pt x="389317" y="80749"/>
                </a:cubicBezTo>
              </a:path>
            </a:pathLst>
          </a:custGeom>
          <a:solidFill>
            <a:schemeClr val="accent1"/>
          </a:solidFill>
          <a:ln w="16682" cap="flat">
            <a:noFill/>
            <a:prstDash val="solid"/>
            <a:miter/>
          </a:ln>
        </p:spPr>
        <p:txBody>
          <a:bodyPr rtlCol="0" anchor="ctr"/>
          <a:lstStyle/>
          <a:p>
            <a:endParaRPr lang="zh-CN" altLang="en-US"/>
          </a:p>
        </p:txBody>
      </p:sp>
      <p:sp>
        <p:nvSpPr>
          <p:cNvPr id="19" name="任意多边形: 形状 4"/>
          <p:cNvSpPr/>
          <p:nvPr>
            <p:custDataLst>
              <p:tags r:id="rId14"/>
            </p:custDataLst>
          </p:nvPr>
        </p:nvSpPr>
        <p:spPr>
          <a:xfrm>
            <a:off x="5899575" y="1548646"/>
            <a:ext cx="467811" cy="467999"/>
          </a:xfrm>
          <a:custGeom>
            <a:avLst/>
            <a:gdLst>
              <a:gd name="connsiteX0" fmla="*/ 424917 w 467811"/>
              <a:gd name="connsiteY0" fmla="*/ 114 h 467999"/>
              <a:gd name="connsiteX1" fmla="*/ 341919 w 467811"/>
              <a:gd name="connsiteY1" fmla="*/ 114 h 467999"/>
              <a:gd name="connsiteX2" fmla="*/ 339655 w 467811"/>
              <a:gd name="connsiteY2" fmla="*/ 114 h 467999"/>
              <a:gd name="connsiteX3" fmla="*/ 73304 w 467811"/>
              <a:gd name="connsiteY3" fmla="*/ 870 h 467999"/>
              <a:gd name="connsiteX4" fmla="*/ 31050 w 467811"/>
              <a:gd name="connsiteY4" fmla="*/ 43209 h 467999"/>
              <a:gd name="connsiteX5" fmla="*/ 31050 w 467811"/>
              <a:gd name="connsiteY5" fmla="*/ 106718 h 467999"/>
              <a:gd name="connsiteX6" fmla="*/ 79340 w 467811"/>
              <a:gd name="connsiteY6" fmla="*/ 106718 h 467999"/>
              <a:gd name="connsiteX7" fmla="*/ 95185 w 467811"/>
              <a:gd name="connsiteY7" fmla="*/ 122595 h 467999"/>
              <a:gd name="connsiteX8" fmla="*/ 95185 w 467811"/>
              <a:gd name="connsiteY8" fmla="*/ 133180 h 467999"/>
              <a:gd name="connsiteX9" fmla="*/ 79340 w 467811"/>
              <a:gd name="connsiteY9" fmla="*/ 149058 h 467999"/>
              <a:gd name="connsiteX10" fmla="*/ 74059 w 467811"/>
              <a:gd name="connsiteY10" fmla="*/ 149058 h 467999"/>
              <a:gd name="connsiteX11" fmla="*/ 74059 w 467811"/>
              <a:gd name="connsiteY11" fmla="*/ 143765 h 467999"/>
              <a:gd name="connsiteX12" fmla="*/ 58213 w 467811"/>
              <a:gd name="connsiteY12" fmla="*/ 127888 h 467999"/>
              <a:gd name="connsiteX13" fmla="*/ 14450 w 467811"/>
              <a:gd name="connsiteY13" fmla="*/ 127888 h 467999"/>
              <a:gd name="connsiteX14" fmla="*/ 869 w 467811"/>
              <a:gd name="connsiteY14" fmla="*/ 138473 h 467999"/>
              <a:gd name="connsiteX15" fmla="*/ 114 w 467811"/>
              <a:gd name="connsiteY15" fmla="*/ 143765 h 467999"/>
              <a:gd name="connsiteX16" fmla="*/ 114 w 467811"/>
              <a:gd name="connsiteY16" fmla="*/ 154350 h 467999"/>
              <a:gd name="connsiteX17" fmla="*/ 15959 w 467811"/>
              <a:gd name="connsiteY17" fmla="*/ 170226 h 467999"/>
              <a:gd name="connsiteX18" fmla="*/ 31804 w 467811"/>
              <a:gd name="connsiteY18" fmla="*/ 170226 h 467999"/>
              <a:gd name="connsiteX19" fmla="*/ 31804 w 467811"/>
              <a:gd name="connsiteY19" fmla="*/ 287416 h 467999"/>
              <a:gd name="connsiteX20" fmla="*/ 80095 w 467811"/>
              <a:gd name="connsiteY20" fmla="*/ 287416 h 467999"/>
              <a:gd name="connsiteX21" fmla="*/ 95940 w 467811"/>
              <a:gd name="connsiteY21" fmla="*/ 303294 h 467999"/>
              <a:gd name="connsiteX22" fmla="*/ 95940 w 467811"/>
              <a:gd name="connsiteY22" fmla="*/ 313877 h 467999"/>
              <a:gd name="connsiteX23" fmla="*/ 80095 w 467811"/>
              <a:gd name="connsiteY23" fmla="*/ 329756 h 467999"/>
              <a:gd name="connsiteX24" fmla="*/ 74813 w 467811"/>
              <a:gd name="connsiteY24" fmla="*/ 329756 h 467999"/>
              <a:gd name="connsiteX25" fmla="*/ 74813 w 467811"/>
              <a:gd name="connsiteY25" fmla="*/ 325220 h 467999"/>
              <a:gd name="connsiteX26" fmla="*/ 58968 w 467811"/>
              <a:gd name="connsiteY26" fmla="*/ 309342 h 467999"/>
              <a:gd name="connsiteX27" fmla="*/ 15205 w 467811"/>
              <a:gd name="connsiteY27" fmla="*/ 309342 h 467999"/>
              <a:gd name="connsiteX28" fmla="*/ 1623 w 467811"/>
              <a:gd name="connsiteY28" fmla="*/ 319927 h 467999"/>
              <a:gd name="connsiteX29" fmla="*/ 869 w 467811"/>
              <a:gd name="connsiteY29" fmla="*/ 325220 h 467999"/>
              <a:gd name="connsiteX30" fmla="*/ 869 w 467811"/>
              <a:gd name="connsiteY30" fmla="*/ 335803 h 467999"/>
              <a:gd name="connsiteX31" fmla="*/ 16714 w 467811"/>
              <a:gd name="connsiteY31" fmla="*/ 351681 h 467999"/>
              <a:gd name="connsiteX32" fmla="*/ 32559 w 467811"/>
              <a:gd name="connsiteY32" fmla="*/ 351681 h 467999"/>
              <a:gd name="connsiteX33" fmla="*/ 32559 w 467811"/>
              <a:gd name="connsiteY33" fmla="*/ 425776 h 467999"/>
              <a:gd name="connsiteX34" fmla="*/ 74813 w 467811"/>
              <a:gd name="connsiteY34" fmla="*/ 468113 h 467999"/>
              <a:gd name="connsiteX35" fmla="*/ 425672 w 467811"/>
              <a:gd name="connsiteY35" fmla="*/ 468113 h 467999"/>
              <a:gd name="connsiteX36" fmla="*/ 467926 w 467811"/>
              <a:gd name="connsiteY36" fmla="*/ 425776 h 467999"/>
              <a:gd name="connsiteX37" fmla="*/ 467926 w 467811"/>
              <a:gd name="connsiteY37" fmla="*/ 42453 h 467999"/>
              <a:gd name="connsiteX38" fmla="*/ 424917 w 467811"/>
              <a:gd name="connsiteY38" fmla="*/ 114 h 467999"/>
              <a:gd name="connsiteX39" fmla="*/ 393982 w 467811"/>
              <a:gd name="connsiteY39" fmla="*/ 346388 h 467999"/>
              <a:gd name="connsiteX40" fmla="*/ 393228 w 467811"/>
              <a:gd name="connsiteY40" fmla="*/ 348658 h 467999"/>
              <a:gd name="connsiteX41" fmla="*/ 388701 w 467811"/>
              <a:gd name="connsiteY41" fmla="*/ 353949 h 467999"/>
              <a:gd name="connsiteX42" fmla="*/ 384173 w 467811"/>
              <a:gd name="connsiteY42" fmla="*/ 356217 h 467999"/>
              <a:gd name="connsiteX43" fmla="*/ 381154 w 467811"/>
              <a:gd name="connsiteY43" fmla="*/ 356973 h 467999"/>
              <a:gd name="connsiteX44" fmla="*/ 153285 w 467811"/>
              <a:gd name="connsiteY44" fmla="*/ 356973 h 467999"/>
              <a:gd name="connsiteX45" fmla="*/ 148003 w 467811"/>
              <a:gd name="connsiteY45" fmla="*/ 354705 h 467999"/>
              <a:gd name="connsiteX46" fmla="*/ 144230 w 467811"/>
              <a:gd name="connsiteY46" fmla="*/ 349414 h 467999"/>
              <a:gd name="connsiteX47" fmla="*/ 143476 w 467811"/>
              <a:gd name="connsiteY47" fmla="*/ 347144 h 467999"/>
              <a:gd name="connsiteX48" fmla="*/ 143476 w 467811"/>
              <a:gd name="connsiteY48" fmla="*/ 325976 h 467999"/>
              <a:gd name="connsiteX49" fmla="*/ 143476 w 467811"/>
              <a:gd name="connsiteY49" fmla="*/ 325220 h 467999"/>
              <a:gd name="connsiteX50" fmla="*/ 144230 w 467811"/>
              <a:gd name="connsiteY50" fmla="*/ 324462 h 467999"/>
              <a:gd name="connsiteX51" fmla="*/ 189503 w 467811"/>
              <a:gd name="connsiteY51" fmla="*/ 293465 h 467999"/>
              <a:gd name="connsiteX52" fmla="*/ 234020 w 467811"/>
              <a:gd name="connsiteY52" fmla="*/ 260955 h 467999"/>
              <a:gd name="connsiteX53" fmla="*/ 234020 w 467811"/>
              <a:gd name="connsiteY53" fmla="*/ 256417 h 467999"/>
              <a:gd name="connsiteX54" fmla="*/ 231757 w 467811"/>
              <a:gd name="connsiteY54" fmla="*/ 251126 h 467999"/>
              <a:gd name="connsiteX55" fmla="*/ 207612 w 467811"/>
              <a:gd name="connsiteY55" fmla="*/ 189884 h 467999"/>
              <a:gd name="connsiteX56" fmla="*/ 268728 w 467811"/>
              <a:gd name="connsiteY56" fmla="*/ 112767 h 467999"/>
              <a:gd name="connsiteX57" fmla="*/ 329846 w 467811"/>
              <a:gd name="connsiteY57" fmla="*/ 189884 h 467999"/>
              <a:gd name="connsiteX58" fmla="*/ 305701 w 467811"/>
              <a:gd name="connsiteY58" fmla="*/ 251126 h 467999"/>
              <a:gd name="connsiteX59" fmla="*/ 303438 w 467811"/>
              <a:gd name="connsiteY59" fmla="*/ 256417 h 467999"/>
              <a:gd name="connsiteX60" fmla="*/ 303438 w 467811"/>
              <a:gd name="connsiteY60" fmla="*/ 260955 h 467999"/>
              <a:gd name="connsiteX61" fmla="*/ 347955 w 467811"/>
              <a:gd name="connsiteY61" fmla="*/ 293465 h 467999"/>
              <a:gd name="connsiteX62" fmla="*/ 393228 w 467811"/>
              <a:gd name="connsiteY62" fmla="*/ 324462 h 467999"/>
              <a:gd name="connsiteX63" fmla="*/ 393982 w 467811"/>
              <a:gd name="connsiteY63" fmla="*/ 325220 h 467999"/>
              <a:gd name="connsiteX64" fmla="*/ 393982 w 467811"/>
              <a:gd name="connsiteY64" fmla="*/ 325976 h 467999"/>
              <a:gd name="connsiteX65" fmla="*/ 393982 w 467811"/>
              <a:gd name="connsiteY65" fmla="*/ 346388 h 46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67811" h="467999">
                <a:moveTo>
                  <a:pt x="424917" y="114"/>
                </a:moveTo>
                <a:lnTo>
                  <a:pt x="341919" y="114"/>
                </a:lnTo>
                <a:lnTo>
                  <a:pt x="339655" y="114"/>
                </a:lnTo>
                <a:lnTo>
                  <a:pt x="73304" y="870"/>
                </a:lnTo>
                <a:cubicBezTo>
                  <a:pt x="49913" y="870"/>
                  <a:pt x="31050" y="19772"/>
                  <a:pt x="31050" y="43209"/>
                </a:cubicBezTo>
                <a:lnTo>
                  <a:pt x="31050" y="106718"/>
                </a:lnTo>
                <a:lnTo>
                  <a:pt x="79340" y="106718"/>
                </a:lnTo>
                <a:cubicBezTo>
                  <a:pt x="88395" y="106718"/>
                  <a:pt x="95185" y="113523"/>
                  <a:pt x="95185" y="122595"/>
                </a:cubicBezTo>
                <a:lnTo>
                  <a:pt x="95185" y="133180"/>
                </a:lnTo>
                <a:cubicBezTo>
                  <a:pt x="95185" y="142253"/>
                  <a:pt x="88395" y="149058"/>
                  <a:pt x="79340" y="149058"/>
                </a:cubicBezTo>
                <a:lnTo>
                  <a:pt x="74059" y="149058"/>
                </a:lnTo>
                <a:lnTo>
                  <a:pt x="74059" y="143765"/>
                </a:lnTo>
                <a:cubicBezTo>
                  <a:pt x="74059" y="134692"/>
                  <a:pt x="67268" y="127888"/>
                  <a:pt x="58213" y="127888"/>
                </a:cubicBezTo>
                <a:lnTo>
                  <a:pt x="14450" y="127888"/>
                </a:lnTo>
                <a:cubicBezTo>
                  <a:pt x="8414" y="128644"/>
                  <a:pt x="3132" y="132424"/>
                  <a:pt x="869" y="138473"/>
                </a:cubicBezTo>
                <a:cubicBezTo>
                  <a:pt x="114" y="139985"/>
                  <a:pt x="114" y="142253"/>
                  <a:pt x="114" y="143765"/>
                </a:cubicBezTo>
                <a:lnTo>
                  <a:pt x="114" y="154350"/>
                </a:lnTo>
                <a:cubicBezTo>
                  <a:pt x="114" y="163423"/>
                  <a:pt x="6905" y="170226"/>
                  <a:pt x="15959" y="170226"/>
                </a:cubicBezTo>
                <a:lnTo>
                  <a:pt x="31804" y="170226"/>
                </a:lnTo>
                <a:lnTo>
                  <a:pt x="31804" y="287416"/>
                </a:lnTo>
                <a:lnTo>
                  <a:pt x="80095" y="287416"/>
                </a:lnTo>
                <a:cubicBezTo>
                  <a:pt x="89149" y="287416"/>
                  <a:pt x="95940" y="294221"/>
                  <a:pt x="95940" y="303294"/>
                </a:cubicBezTo>
                <a:lnTo>
                  <a:pt x="95940" y="313877"/>
                </a:lnTo>
                <a:cubicBezTo>
                  <a:pt x="95940" y="322951"/>
                  <a:pt x="89149" y="329756"/>
                  <a:pt x="80095" y="329756"/>
                </a:cubicBezTo>
                <a:lnTo>
                  <a:pt x="74813" y="329756"/>
                </a:lnTo>
                <a:lnTo>
                  <a:pt x="74813" y="325220"/>
                </a:lnTo>
                <a:cubicBezTo>
                  <a:pt x="74813" y="316147"/>
                  <a:pt x="68022" y="309342"/>
                  <a:pt x="58968" y="309342"/>
                </a:cubicBezTo>
                <a:lnTo>
                  <a:pt x="15205" y="309342"/>
                </a:lnTo>
                <a:cubicBezTo>
                  <a:pt x="9168" y="310098"/>
                  <a:pt x="3887" y="313877"/>
                  <a:pt x="1623" y="319927"/>
                </a:cubicBezTo>
                <a:cubicBezTo>
                  <a:pt x="869" y="321439"/>
                  <a:pt x="869" y="323706"/>
                  <a:pt x="869" y="325220"/>
                </a:cubicBezTo>
                <a:lnTo>
                  <a:pt x="869" y="335803"/>
                </a:lnTo>
                <a:cubicBezTo>
                  <a:pt x="869" y="344876"/>
                  <a:pt x="7659" y="351681"/>
                  <a:pt x="16714" y="351681"/>
                </a:cubicBezTo>
                <a:lnTo>
                  <a:pt x="32559" y="351681"/>
                </a:lnTo>
                <a:lnTo>
                  <a:pt x="32559" y="425776"/>
                </a:lnTo>
                <a:cubicBezTo>
                  <a:pt x="32559" y="449213"/>
                  <a:pt x="51422" y="468113"/>
                  <a:pt x="74813" y="468113"/>
                </a:cubicBezTo>
                <a:lnTo>
                  <a:pt x="425672" y="468113"/>
                </a:lnTo>
                <a:cubicBezTo>
                  <a:pt x="449062" y="468113"/>
                  <a:pt x="467926" y="449213"/>
                  <a:pt x="467926" y="425776"/>
                </a:cubicBezTo>
                <a:lnTo>
                  <a:pt x="467926" y="42453"/>
                </a:lnTo>
                <a:cubicBezTo>
                  <a:pt x="467172" y="19015"/>
                  <a:pt x="448308" y="114"/>
                  <a:pt x="424917" y="114"/>
                </a:cubicBezTo>
                <a:moveTo>
                  <a:pt x="393982" y="346388"/>
                </a:moveTo>
                <a:cubicBezTo>
                  <a:pt x="393982" y="346388"/>
                  <a:pt x="393228" y="347902"/>
                  <a:pt x="393228" y="348658"/>
                </a:cubicBezTo>
                <a:cubicBezTo>
                  <a:pt x="392472" y="350169"/>
                  <a:pt x="390209" y="352437"/>
                  <a:pt x="388701" y="353949"/>
                </a:cubicBezTo>
                <a:lnTo>
                  <a:pt x="384173" y="356217"/>
                </a:lnTo>
                <a:lnTo>
                  <a:pt x="381154" y="356973"/>
                </a:lnTo>
                <a:lnTo>
                  <a:pt x="153285" y="356973"/>
                </a:lnTo>
                <a:cubicBezTo>
                  <a:pt x="151776" y="356217"/>
                  <a:pt x="149512" y="355461"/>
                  <a:pt x="148003" y="354705"/>
                </a:cubicBezTo>
                <a:cubicBezTo>
                  <a:pt x="146494" y="353949"/>
                  <a:pt x="144985" y="351681"/>
                  <a:pt x="144230" y="349414"/>
                </a:cubicBezTo>
                <a:cubicBezTo>
                  <a:pt x="144230" y="348658"/>
                  <a:pt x="143476" y="347144"/>
                  <a:pt x="143476" y="347144"/>
                </a:cubicBezTo>
                <a:cubicBezTo>
                  <a:pt x="142721" y="346388"/>
                  <a:pt x="140458" y="336561"/>
                  <a:pt x="143476" y="325976"/>
                </a:cubicBezTo>
                <a:lnTo>
                  <a:pt x="143476" y="325220"/>
                </a:lnTo>
                <a:lnTo>
                  <a:pt x="144230" y="324462"/>
                </a:lnTo>
                <a:cubicBezTo>
                  <a:pt x="151776" y="314635"/>
                  <a:pt x="169885" y="304050"/>
                  <a:pt x="189503" y="293465"/>
                </a:cubicBezTo>
                <a:cubicBezTo>
                  <a:pt x="207612" y="283636"/>
                  <a:pt x="234020" y="268514"/>
                  <a:pt x="234020" y="260955"/>
                </a:cubicBezTo>
                <a:lnTo>
                  <a:pt x="234020" y="256417"/>
                </a:lnTo>
                <a:cubicBezTo>
                  <a:pt x="234020" y="254150"/>
                  <a:pt x="233265" y="252638"/>
                  <a:pt x="231757" y="251126"/>
                </a:cubicBezTo>
                <a:cubicBezTo>
                  <a:pt x="215911" y="235248"/>
                  <a:pt x="207612" y="213322"/>
                  <a:pt x="207612" y="189884"/>
                </a:cubicBezTo>
                <a:cubicBezTo>
                  <a:pt x="207612" y="152082"/>
                  <a:pt x="215156" y="112767"/>
                  <a:pt x="268728" y="112767"/>
                </a:cubicBezTo>
                <a:cubicBezTo>
                  <a:pt x="322301" y="112767"/>
                  <a:pt x="329846" y="151326"/>
                  <a:pt x="329846" y="189884"/>
                </a:cubicBezTo>
                <a:cubicBezTo>
                  <a:pt x="329846" y="213322"/>
                  <a:pt x="321547" y="235248"/>
                  <a:pt x="305701" y="251126"/>
                </a:cubicBezTo>
                <a:cubicBezTo>
                  <a:pt x="304192" y="252638"/>
                  <a:pt x="303438" y="254150"/>
                  <a:pt x="303438" y="256417"/>
                </a:cubicBezTo>
                <a:lnTo>
                  <a:pt x="303438" y="260955"/>
                </a:lnTo>
                <a:cubicBezTo>
                  <a:pt x="303438" y="268514"/>
                  <a:pt x="330600" y="283636"/>
                  <a:pt x="347955" y="293465"/>
                </a:cubicBezTo>
                <a:cubicBezTo>
                  <a:pt x="367573" y="304050"/>
                  <a:pt x="385682" y="314635"/>
                  <a:pt x="393228" y="324462"/>
                </a:cubicBezTo>
                <a:lnTo>
                  <a:pt x="393982" y="325220"/>
                </a:lnTo>
                <a:lnTo>
                  <a:pt x="393982" y="325976"/>
                </a:lnTo>
                <a:cubicBezTo>
                  <a:pt x="397755" y="335803"/>
                  <a:pt x="394736" y="345632"/>
                  <a:pt x="393982" y="346388"/>
                </a:cubicBezTo>
              </a:path>
            </a:pathLst>
          </a:custGeom>
          <a:solidFill>
            <a:schemeClr val="accent1"/>
          </a:solidFill>
          <a:ln w="16678" cap="flat">
            <a:noFill/>
            <a:prstDash val="solid"/>
            <a:miter/>
          </a:ln>
        </p:spPr>
        <p:txBody>
          <a:bodyPr rtlCol="0" anchor="ctr"/>
          <a:lstStyle/>
          <a:p>
            <a:endParaRPr lang="zh-CN" altLang="en-US"/>
          </a:p>
        </p:txBody>
      </p:sp>
    </p:spTree>
    <p:custDataLst>
      <p:tags r:id="rId15"/>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10.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3_1"/>
  <p:tag name="KSO_WM_TEMPLATE_CATEGORY" val="diagram"/>
  <p:tag name="KSO_WM_TEMPLATE_INDEX" val="20233201"/>
  <p:tag name="KSO_WM_UNIT_LAYERLEVEL" val="1_1_1"/>
  <p:tag name="KSO_WM_TAG_VERSION" val="3.0"/>
  <p:tag name="KSO_WM_BEAUTIFY_FLAG" val="#wm#"/>
  <p:tag name="KSO_WM_UNIT_VALUE" val="118*130"/>
  <p:tag name="KSO_WM_DIAGRAM_GROUP_CODE" val="l1-1"/>
  <p:tag name="KSO_WM_UNIT_TYPE" val="l_h_x"/>
  <p:tag name="KSO_WM_UNIT_INDEX" val="1_3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1_1"/>
  <p:tag name="KSO_WM_TEMPLATE_CATEGORY" val="diagram"/>
  <p:tag name="KSO_WM_TEMPLATE_INDEX" val="20233201"/>
  <p:tag name="KSO_WM_UNIT_LAYERLEVEL" val="1_1_1"/>
  <p:tag name="KSO_WM_TAG_VERSION" val="3.0"/>
  <p:tag name="KSO_WM_BEAUTIFY_FLAG" val="#wm#"/>
  <p:tag name="KSO_WM_UNIT_VALUE" val="121*130"/>
  <p:tag name="KSO_WM_DIAGRAM_GROUP_CODE" val="l1-1"/>
  <p:tag name="KSO_WM_UNIT_TYPE" val="l_h_x"/>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2_1"/>
  <p:tag name="KSO_WM_TEMPLATE_CATEGORY" val="diagram"/>
  <p:tag name="KSO_WM_TEMPLATE_INDEX" val="20233201"/>
  <p:tag name="KSO_WM_UNIT_LAYERLEVEL" val="1_1_1"/>
  <p:tag name="KSO_WM_TAG_VERSION" val="3.0"/>
  <p:tag name="KSO_WM_BEAUTIFY_FLAG" val="#wm#"/>
  <p:tag name="KSO_WM_UNIT_VALUE" val="130*130"/>
  <p:tag name="KSO_WM_DIAGRAM_GROUP_CODE" val="l1-1"/>
  <p:tag name="KSO_WM_UNIT_TYPE" val="l_h_x"/>
  <p:tag name="KSO_WM_UNIT_INDEX" val="1_2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103.xml><?xml version="1.0" encoding="utf-8"?>
<p:tagLst xmlns:p="http://schemas.openxmlformats.org/presentationml/2006/main">
  <p:tag name="KSO_WM_TEMPLATE_MASTER_TYPE" val="0"/>
  <p:tag name="KSO_WM_TEMPLATE_COLOR_TYPE" val="0"/>
  <p:tag name="KSO_WM_SLIDE_TYPE" val="text"/>
  <p:tag name="KSO_WM_SLIDE_SUBTYPE" val="diag"/>
  <p:tag name="KSO_WM_BEAUTIFY_FLAG" val="#wm#"/>
  <p:tag name="KSO_WM_TEMPLATE_CATEGORY" val="custom"/>
  <p:tag name="KSO_WM_SLIDE_LAYOUT" val="a_l"/>
  <p:tag name="KSO_WM_SLIDE_LAYOUT_CNT" val="1_1"/>
  <p:tag name="KSO_WM_DIAGRAM_GROUP_CODE" val="l1-1"/>
  <p:tag name="KSO_WM_SLIDE_DIAGTYPE" val="l"/>
  <p:tag name="KSO_WM_SLIDE_SIZE" val="961.049*402.115"/>
  <p:tag name="KSO_WM_SLIDE_POSITION" val="-1.04748*129.879"/>
  <p:tag name="KSO_WM_TEMPLATE_INDEX" val="20233202"/>
  <p:tag name="KSO_WM_TEMPLATE_SUBCATEGORY" val="0"/>
  <p:tag name="KSO_WM_SLIDE_INDEX" val="1"/>
  <p:tag name="KSO_WM_TAG_VERSION" val="3.0"/>
  <p:tag name="KSO_WM_SLIDE_ID" val="custom20233202_1"/>
  <p:tag name="KSO_WM_SLIDE_ITEM_CNT" val="3"/>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2_1"/>
  <p:tag name="KSO_WM_TEMPLATE_CATEGORY" val="diagram"/>
  <p:tag name="KSO_WM_TEMPLATE_INDEX" val="20233201"/>
  <p:tag name="KSO_WM_UNIT_LAYERLEVEL" val="1_1_1"/>
  <p:tag name="KSO_WM_TAG_VERSION" val="3.0"/>
  <p:tag name="KSO_WM_BEAUTIFY_FLAG" val="#wm#"/>
  <p:tag name="KSO_WM_UNIT_VALUE" val="130*130"/>
  <p:tag name="KSO_WM_DIAGRAM_GROUP_CODE" val="l1-1"/>
  <p:tag name="KSO_WM_UNIT_TYPE" val="l_h_x"/>
  <p:tag name="KSO_WM_UNIT_INDEX" val="1_2_1"/>
  <p:tag name="KSO_WM_DIAGRAM_VERSION" val="3"/>
  <p:tag name="KSO_WM_DIAGRAM_COLOR_TRICK" val="1"/>
  <p:tag name="KSO_WM_DIAGRAM_COLOR_TEXT_CAN_REMOVE" val="n"/>
  <p:tag name="KSO_WM_DIAGRAM_MAX_ITEMCNT" val="4"/>
  <p:tag name="KSO_WM_DIAGRAM_MIN_ITEMCNT" val="2"/>
  <p:tag name="KSO_WM_DIAGRAM_VIRTUALLY_FRAME" val="{&quot;height&quot;:455.2881889763779,&quot;left&quot;:27.995039370078665,&quot;top&quot;:27.358110236220455,&quot;width&quot;:972.2061417322839}"/>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105.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TEMPLATE_INDEX" val="20233230"/>
  <p:tag name="KSO_WM_UNIT_ID" val="custom20233230_1*a*1"/>
  <p:tag name="KSO_WM_UNIT_PRESET_TEXT" val="单击此处&#10;添加标题内容"/>
</p:tagLst>
</file>

<file path=ppt/tags/tag106.xml><?xml version="1.0" encoding="utf-8"?>
<p:tagLst xmlns:p="http://schemas.openxmlformats.org/presentationml/2006/main">
  <p:tag name="KSO_WM_BEAUTIFY_FLAG" val="#wm#"/>
  <p:tag name="KSO_WM_TEMPLATE_CATEGORY" val="custom"/>
  <p:tag name="KSO_WM_TEMPLATE_MASTER_TYPE" val="0"/>
  <p:tag name="KSO_WM_TEMPLATE_COLOR_TYPE" val="0"/>
  <p:tag name="KSO_WM_DIAGRAM_GROUP_CODE" val="l1-1"/>
  <p:tag name="KSO_WM_SLIDE_DIAGTYPE" val="l"/>
  <p:tag name="KSO_WM_SLIDE_LAYOUT" val="a_l"/>
  <p:tag name="KSO_WM_SLIDE_LAYOUT_CNT" val="1_1"/>
  <p:tag name="KSO_WM_SLIDE_TYPE" val="text"/>
  <p:tag name="KSO_WM_SLIDE_SUBTYPE" val="diag"/>
  <p:tag name="KSO_WM_SLIDE_SIZE" val="557.569*365.829"/>
  <p:tag name="KSO_WM_SLIDE_POSITION" val="339.587*102.95"/>
  <p:tag name="KSO_WM_TEMPLATE_INDEX" val="20233230"/>
  <p:tag name="KSO_WM_TEMPLATE_SUBCATEGORY" val="0"/>
  <p:tag name="KSO_WM_SLIDE_INDEX" val="1"/>
  <p:tag name="KSO_WM_TAG_VERSION" val="3.0"/>
  <p:tag name="KSO_WM_SLIDE_ID" val="custom20233230_1"/>
  <p:tag name="KSO_WM_SLIDE_ITEM_CNT" val="4"/>
</p:tagLst>
</file>

<file path=ppt/tags/tag107.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TEMPLATE_INDEX" val="20233230"/>
  <p:tag name="KSO_WM_UNIT_ID" val="custom20233230_1*a*1"/>
  <p:tag name="KSO_WM_UNIT_PRESET_TEXT" val="单击此处&#10;添加标题内容"/>
</p:tagLst>
</file>

<file path=ppt/tags/tag108.xml><?xml version="1.0" encoding="utf-8"?>
<p:tagLst xmlns:p="http://schemas.openxmlformats.org/presentationml/2006/main">
  <p:tag name="KSO_WM_BEAUTIFY_FLAG" val="#wm#"/>
  <p:tag name="KSO_WM_TEMPLATE_CATEGORY" val="custom"/>
  <p:tag name="KSO_WM_TEMPLATE_MASTER_TYPE" val="0"/>
  <p:tag name="KSO_WM_TEMPLATE_COLOR_TYPE" val="0"/>
  <p:tag name="KSO_WM_DIAGRAM_GROUP_CODE" val="l1-1"/>
  <p:tag name="KSO_WM_SLIDE_DIAGTYPE" val="l"/>
  <p:tag name="KSO_WM_SLIDE_LAYOUT" val="a_l"/>
  <p:tag name="KSO_WM_SLIDE_LAYOUT_CNT" val="1_1"/>
  <p:tag name="KSO_WM_SLIDE_TYPE" val="text"/>
  <p:tag name="KSO_WM_SLIDE_SUBTYPE" val="diag"/>
  <p:tag name="KSO_WM_SLIDE_SIZE" val="557.569*365.829"/>
  <p:tag name="KSO_WM_SLIDE_POSITION" val="339.587*102.95"/>
  <p:tag name="KSO_WM_TEMPLATE_INDEX" val="20233230"/>
  <p:tag name="KSO_WM_TEMPLATE_SUBCATEGORY" val="0"/>
  <p:tag name="KSO_WM_SLIDE_INDEX" val="1"/>
  <p:tag name="KSO_WM_TAG_VERSION" val="3.0"/>
  <p:tag name="KSO_WM_SLIDE_ID" val="custom20233230_1"/>
  <p:tag name="KSO_WM_SLIDE_ITEM_CNT" val="4"/>
</p:tagLst>
</file>

<file path=ppt/tags/tag109.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TEMPLATE_INDEX" val="20233230"/>
  <p:tag name="KSO_WM_UNIT_ID" val="custom20233230_1*a*1"/>
  <p:tag name="KSO_WM_UNIT_PRESET_TEXT" val="单击此处&#10;添加标题内容"/>
</p:tagLst>
</file>

<file path=ppt/tags/tag11.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110.xml><?xml version="1.0" encoding="utf-8"?>
<p:tagLst xmlns:p="http://schemas.openxmlformats.org/presentationml/2006/main">
  <p:tag name="KSO_WM_BEAUTIFY_FLAG" val="#wm#"/>
  <p:tag name="KSO_WM_TEMPLATE_CATEGORY" val="custom"/>
  <p:tag name="KSO_WM_TEMPLATE_MASTER_TYPE" val="0"/>
  <p:tag name="KSO_WM_TEMPLATE_COLOR_TYPE" val="0"/>
  <p:tag name="KSO_WM_DIAGRAM_GROUP_CODE" val="l1-1"/>
  <p:tag name="KSO_WM_SLIDE_DIAGTYPE" val="l"/>
  <p:tag name="KSO_WM_SLIDE_LAYOUT" val="a_l"/>
  <p:tag name="KSO_WM_SLIDE_LAYOUT_CNT" val="1_1"/>
  <p:tag name="KSO_WM_SLIDE_TYPE" val="text"/>
  <p:tag name="KSO_WM_SLIDE_SUBTYPE" val="diag"/>
  <p:tag name="KSO_WM_SLIDE_SIZE" val="557.569*365.829"/>
  <p:tag name="KSO_WM_SLIDE_POSITION" val="339.587*102.95"/>
  <p:tag name="KSO_WM_TEMPLATE_INDEX" val="20233230"/>
  <p:tag name="KSO_WM_TEMPLATE_SUBCATEGORY" val="0"/>
  <p:tag name="KSO_WM_SLIDE_INDEX" val="1"/>
  <p:tag name="KSO_WM_TAG_VERSION" val="3.0"/>
  <p:tag name="KSO_WM_SLIDE_ID" val="custom20233230_1"/>
  <p:tag name="KSO_WM_SLIDE_ITEM_CNT" val="4"/>
</p:tagLst>
</file>

<file path=ppt/tags/tag111.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TEMPLATE_INDEX" val="20233230"/>
  <p:tag name="KSO_WM_UNIT_ID" val="custom20233230_1*a*1"/>
  <p:tag name="KSO_WM_UNIT_PRESET_TEXT" val="单击此处&#10;添加标题内容"/>
</p:tagLst>
</file>

<file path=ppt/tags/tag112.xml><?xml version="1.0" encoding="utf-8"?>
<p:tagLst xmlns:p="http://schemas.openxmlformats.org/presentationml/2006/main">
  <p:tag name="KSO_WM_BEAUTIFY_FLAG" val="#wm#"/>
  <p:tag name="KSO_WM_TEMPLATE_CATEGORY" val="custom"/>
  <p:tag name="KSO_WM_TEMPLATE_MASTER_TYPE" val="0"/>
  <p:tag name="KSO_WM_TEMPLATE_COLOR_TYPE" val="0"/>
  <p:tag name="KSO_WM_DIAGRAM_GROUP_CODE" val="l1-1"/>
  <p:tag name="KSO_WM_SLIDE_DIAGTYPE" val="l"/>
  <p:tag name="KSO_WM_SLIDE_LAYOUT" val="a_l"/>
  <p:tag name="KSO_WM_SLIDE_LAYOUT_CNT" val="1_1"/>
  <p:tag name="KSO_WM_SLIDE_TYPE" val="text"/>
  <p:tag name="KSO_WM_SLIDE_SUBTYPE" val="diag"/>
  <p:tag name="KSO_WM_SLIDE_SIZE" val="557.569*365.829"/>
  <p:tag name="KSO_WM_SLIDE_POSITION" val="339.587*102.95"/>
  <p:tag name="KSO_WM_TEMPLATE_INDEX" val="20233230"/>
  <p:tag name="KSO_WM_TEMPLATE_SUBCATEGORY" val="0"/>
  <p:tag name="KSO_WM_SLIDE_INDEX" val="1"/>
  <p:tag name="KSO_WM_TAG_VERSION" val="3.0"/>
  <p:tag name="KSO_WM_SLIDE_ID" val="custom20233230_1"/>
  <p:tag name="KSO_WM_SLIDE_ITEM_CNT" val="4"/>
</p:tagLst>
</file>

<file path=ppt/tags/tag113.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TEMPLATE_INDEX" val="20233230"/>
  <p:tag name="KSO_WM_UNIT_ID" val="custom20233230_1*a*1"/>
  <p:tag name="KSO_WM_UNIT_PRESET_TEXT" val="单击此处&#10;添加标题内容"/>
</p:tagLst>
</file>

<file path=ppt/tags/tag114.xml><?xml version="1.0" encoding="utf-8"?>
<p:tagLst xmlns:p="http://schemas.openxmlformats.org/presentationml/2006/main">
  <p:tag name="KSO_WM_BEAUTIFY_FLAG" val="#wm#"/>
  <p:tag name="KSO_WM_TEMPLATE_CATEGORY" val="custom"/>
  <p:tag name="KSO_WM_TEMPLATE_MASTER_TYPE" val="0"/>
  <p:tag name="KSO_WM_TEMPLATE_COLOR_TYPE" val="0"/>
  <p:tag name="KSO_WM_DIAGRAM_GROUP_CODE" val="l1-1"/>
  <p:tag name="KSO_WM_SLIDE_DIAGTYPE" val="l"/>
  <p:tag name="KSO_WM_SLIDE_LAYOUT" val="a_l"/>
  <p:tag name="KSO_WM_SLIDE_LAYOUT_CNT" val="1_1"/>
  <p:tag name="KSO_WM_SLIDE_TYPE" val="text"/>
  <p:tag name="KSO_WM_SLIDE_SUBTYPE" val="diag"/>
  <p:tag name="KSO_WM_SLIDE_SIZE" val="557.569*365.829"/>
  <p:tag name="KSO_WM_SLIDE_POSITION" val="339.587*102.95"/>
  <p:tag name="KSO_WM_TEMPLATE_INDEX" val="20233230"/>
  <p:tag name="KSO_WM_TEMPLATE_SUBCATEGORY" val="0"/>
  <p:tag name="KSO_WM_SLIDE_INDEX" val="1"/>
  <p:tag name="KSO_WM_TAG_VERSION" val="3.0"/>
  <p:tag name="KSO_WM_SLIDE_ID" val="custom20233230_1"/>
  <p:tag name="KSO_WM_SLIDE_ITEM_CNT" val="4"/>
</p:tagLst>
</file>

<file path=ppt/tags/tag115.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TEMPLATE_INDEX" val="20233230"/>
  <p:tag name="KSO_WM_UNIT_ID" val="custom20233230_1*a*1"/>
  <p:tag name="KSO_WM_UNIT_PRESET_TEXT" val="单击此处&#10;添加标题内容"/>
</p:tagLst>
</file>

<file path=ppt/tags/tag116.xml><?xml version="1.0" encoding="utf-8"?>
<p:tagLst xmlns:p="http://schemas.openxmlformats.org/presentationml/2006/main">
  <p:tag name="KSO_WM_BEAUTIFY_FLAG" val="#wm#"/>
  <p:tag name="KSO_WM_TEMPLATE_CATEGORY" val="custom"/>
  <p:tag name="KSO_WM_TEMPLATE_MASTER_TYPE" val="0"/>
  <p:tag name="KSO_WM_TEMPLATE_COLOR_TYPE" val="0"/>
  <p:tag name="KSO_WM_DIAGRAM_GROUP_CODE" val="l1-1"/>
  <p:tag name="KSO_WM_SLIDE_DIAGTYPE" val="l"/>
  <p:tag name="KSO_WM_SLIDE_LAYOUT" val="a_l"/>
  <p:tag name="KSO_WM_SLIDE_LAYOUT_CNT" val="1_1"/>
  <p:tag name="KSO_WM_SLIDE_TYPE" val="text"/>
  <p:tag name="KSO_WM_SLIDE_SUBTYPE" val="diag"/>
  <p:tag name="KSO_WM_SLIDE_SIZE" val="557.569*365.829"/>
  <p:tag name="KSO_WM_SLIDE_POSITION" val="339.587*102.95"/>
  <p:tag name="KSO_WM_TEMPLATE_INDEX" val="20233230"/>
  <p:tag name="KSO_WM_TEMPLATE_SUBCATEGORY" val="0"/>
  <p:tag name="KSO_WM_SLIDE_INDEX" val="1"/>
  <p:tag name="KSO_WM_TAG_VERSION" val="3.0"/>
  <p:tag name="KSO_WM_SLIDE_ID" val="custom20233230_1"/>
  <p:tag name="KSO_WM_SLIDE_ITEM_CNT" val="4"/>
</p:tagLst>
</file>

<file path=ppt/tags/tag117.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TEMPLATE_INDEX" val="20233230"/>
  <p:tag name="KSO_WM_UNIT_ID" val="custom20233230_1*a*1"/>
  <p:tag name="KSO_WM_UNIT_PRESET_TEXT" val="单击此处&#10;添加标题内容"/>
</p:tagLst>
</file>

<file path=ppt/tags/tag118.xml><?xml version="1.0" encoding="utf-8"?>
<p:tagLst xmlns:p="http://schemas.openxmlformats.org/presentationml/2006/main">
  <p:tag name="KSO_WM_BEAUTIFY_FLAG" val="#wm#"/>
  <p:tag name="KSO_WM_TEMPLATE_CATEGORY" val="custom"/>
  <p:tag name="KSO_WM_TEMPLATE_MASTER_TYPE" val="0"/>
  <p:tag name="KSO_WM_TEMPLATE_COLOR_TYPE" val="0"/>
  <p:tag name="KSO_WM_DIAGRAM_GROUP_CODE" val="l1-1"/>
  <p:tag name="KSO_WM_SLIDE_DIAGTYPE" val="l"/>
  <p:tag name="KSO_WM_SLIDE_LAYOUT" val="a_l"/>
  <p:tag name="KSO_WM_SLIDE_LAYOUT_CNT" val="1_1"/>
  <p:tag name="KSO_WM_SLIDE_TYPE" val="text"/>
  <p:tag name="KSO_WM_SLIDE_SUBTYPE" val="diag"/>
  <p:tag name="KSO_WM_SLIDE_SIZE" val="557.569*365.829"/>
  <p:tag name="KSO_WM_SLIDE_POSITION" val="339.587*102.95"/>
  <p:tag name="KSO_WM_TEMPLATE_INDEX" val="20233230"/>
  <p:tag name="KSO_WM_TEMPLATE_SUBCATEGORY" val="0"/>
  <p:tag name="KSO_WM_SLIDE_INDEX" val="1"/>
  <p:tag name="KSO_WM_TAG_VERSION" val="3.0"/>
  <p:tag name="KSO_WM_SLIDE_ID" val="custom20233230_1"/>
  <p:tag name="KSO_WM_SLIDE_ITEM_CNT" val="4"/>
</p:tagLst>
</file>

<file path=ppt/tags/tag119.xml><?xml version="1.0" encoding="utf-8"?>
<p:tagLst xmlns:p="http://schemas.openxmlformats.org/presentationml/2006/main">
  <p:tag name="commondata" val="eyJoZGlkIjoiOTNkMmE4MTM0ZmJhYTNkNDM1ZjMwYjQ2Mzg0MDkyOTQifQ=="/>
</p:tagLst>
</file>

<file path=ppt/tags/tag12.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13.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14.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15.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16.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17.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18.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19.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20.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21.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22.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23.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24.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25.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26.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27.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28.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29.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30.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1.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2.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3.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4.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5.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6.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7.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8.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9.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40.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41.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42.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43.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44.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45.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46.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47.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48.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49.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50.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51.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52.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53.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54.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55.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56.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1_1"/>
  <p:tag name="KSO_WM_TEMPLATE_CATEGORY" val="diagram"/>
  <p:tag name="KSO_WM_TEMPLATE_INDEX" val="20233201"/>
  <p:tag name="KSO_WM_UNIT_LAYERLEVEL" val="1_1_1"/>
  <p:tag name="KSO_WM_TAG_VERSION" val="3.0"/>
  <p:tag name="KSO_WM_BEAUTIFY_FLAG" val="#wm#"/>
  <p:tag name="KSO_WM_UNIT_VALUE" val="121*130"/>
  <p:tag name="KSO_WM_DIAGRAM_GROUP_CODE" val="l1-1"/>
  <p:tag name="KSO_WM_UNIT_TYPE" val="l_h_x"/>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338.86456692913384,&quot;left&quot;:772.5025196850394,&quot;top&quot;:104.5788188976378,&quot;width&quot;:177.09866141732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2_1"/>
  <p:tag name="KSO_WM_TEMPLATE_CATEGORY" val="diagram"/>
  <p:tag name="KSO_WM_TEMPLATE_INDEX" val="20233201"/>
  <p:tag name="KSO_WM_UNIT_LAYERLEVEL" val="1_1_1"/>
  <p:tag name="KSO_WM_TAG_VERSION" val="3.0"/>
  <p:tag name="KSO_WM_BEAUTIFY_FLAG" val="#wm#"/>
  <p:tag name="KSO_WM_UNIT_VALUE" val="130*130"/>
  <p:tag name="KSO_WM_DIAGRAM_GROUP_CODE" val="l1-1"/>
  <p:tag name="KSO_WM_UNIT_TYPE" val="l_h_x"/>
  <p:tag name="KSO_WM_UNIT_INDEX" val="1_2_1"/>
  <p:tag name="KSO_WM_DIAGRAM_VERSION" val="3"/>
  <p:tag name="KSO_WM_DIAGRAM_COLOR_TRICK" val="1"/>
  <p:tag name="KSO_WM_DIAGRAM_COLOR_TEXT_CAN_REMOVE" val="n"/>
  <p:tag name="KSO_WM_DIAGRAM_MAX_ITEMCNT" val="4"/>
  <p:tag name="KSO_WM_DIAGRAM_MIN_ITEMCNT" val="2"/>
  <p:tag name="KSO_WM_DIAGRAM_VIRTUALLY_FRAME" val="{&quot;height&quot;:338.86456692913384,&quot;left&quot;:772.5025196850394,&quot;top&quot;:104.5788188976378,&quot;width&quot;:177.09866141732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custom"/>
  <p:tag name="KSO_WM_UNIT_LAYERLEVEL" val="1"/>
  <p:tag name="KSO_WM_TAG_VERSION" val="3.0"/>
  <p:tag name="KSO_WM_BEAUTIFY_FLAG" val="#wm#"/>
  <p:tag name="KSO_WM_UNIT_ISCONTENTSTITLE" val="0"/>
  <p:tag name="KSO_WM_UNIT_ISNUMDGMTITLE" val="0"/>
  <p:tag name="KSO_WM_UNIT_NOCLEAR" val="0"/>
  <p:tag name="KSO_WM_UNIT_VALUE" val="29"/>
  <p:tag name="KSO_WM_DIAGRAM_GROUP_CODE" val="l1-1"/>
  <p:tag name="KSO_WM_UNIT_TYPE" val="a"/>
  <p:tag name="KSO_WM_UNIT_INDEX" val="1"/>
  <p:tag name="KSO_WM_TEMPLATE_INDEX" val="20233202"/>
  <p:tag name="KSO_WM_UNIT_ID" val="custom20233202_1*a*1"/>
  <p:tag name="KSO_WM_UNIT_TEXT_FILL_FORE_SCHEMECOLOR_INDEX" val="13"/>
  <p:tag name="KSO_WM_UNIT_TEXT_FILL_TYPE" val="1"/>
  <p:tag name="KSO_WM_UNIT_USESOURCEFORMAT_APPLY" val="1"/>
  <p:tag name="KSO_WM_UNIT_PRESET_TEXT" val="单击此处添加标题"/>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i*1_1"/>
  <p:tag name="KSO_WM_TEMPLATE_CATEGORY" val="diagram"/>
  <p:tag name="KSO_WM_TEMPLATE_INDEX" val="20233201"/>
  <p:tag name="KSO_WM_UNIT_LAYERLEVEL" val="1_1"/>
  <p:tag name="KSO_WM_TAG_VERSION" val="3.0"/>
  <p:tag name="KSO_WM_BEAUTIFY_FLAG" val="#wm#"/>
  <p:tag name="KSO_WM_DIAGRAM_GROUP_CODE" val="l1-1"/>
  <p:tag name="KSO_WM_UNIT_TYPE" val="l_i"/>
  <p:tag name="KSO_WM_UNIT_INDEX" val="1_1"/>
  <p:tag name="KSO_WM_DIAGRAM_VERSION" val="3"/>
  <p:tag name="KSO_WM_DIAGRAM_COLOR_TRICK" val="1"/>
  <p:tag name="KSO_WM_DIAGRAM_COLOR_TEXT_CAN_REMOVE" val="n"/>
  <p:tag name="KSO_WM_DIAGRAM_MAX_ITEMCNT" val="4"/>
  <p:tag name="KSO_WM_DIAGRAM_MIN_ITEMCNT" val="2"/>
  <p:tag name="KSO_WM_DIAGRAM_VIRTUALLY_FRAME" val="{&quot;height&quot;:442.92118110236225,&quot;left&quot;:1.9025196850393702,&quot;top&quot;:96.4288188976378,&quot;width&quot;:961.0486614173229}"/>
  <p:tag name="KSO_WM_DIAGRAM_COLOR_MATCH_VALUE" val="{&quot;shape&quot;:{&quot;fill&quot;:{&quot;gradient&quot;:[{&quot;brightness&quot;:0,&quot;colorType&quot;:1,&quot;foreColorIndex&quot;:5,&quot;pos&quot;:0,&quot;transparency&quot;:0},{&quot;brightness&quot;:0,&quot;colorType&quot;:1,&quot;foreColorIndex&quot;:5,&quot;pos&quot;:1,&quot;transparency&quot;:0.2000000029802322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Lst>
</file>

<file path=ppt/tags/tag6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3201_2*l_h_f*1_3_1"/>
  <p:tag name="KSO_WM_TEMPLATE_CATEGORY" val="diagram"/>
  <p:tag name="KSO_WM_TEMPLATE_INDEX" val="20233201"/>
  <p:tag name="KSO_WM_UNIT_LAYERLEVEL" val="1_1_1"/>
  <p:tag name="KSO_WM_TAG_VERSION" val="3.0"/>
  <p:tag name="KSO_WM_BEAUTIFY_FLAG" val="#wm#"/>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42.92118110236225,&quot;left&quot;:1.9025196850393702,&quot;top&quot;:96.42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正文内容思想。单击此处添加文本具体内容，简明扼要地阐述您的观点。"/>
</p:tagLst>
</file>

<file path=ppt/tags/tag6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3201_2*l_h_a*1_3_1"/>
  <p:tag name="KSO_WM_TEMPLATE_CATEGORY" val="diagram"/>
  <p:tag name="KSO_WM_TEMPLATE_INDEX" val="20233201"/>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42.92118110236225,&quot;left&quot;:1.9025196850393702,&quot;top&quot;:96.42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Lst>
</file>

<file path=ppt/tags/tag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01_2*l_h_i*1_3_2"/>
  <p:tag name="KSO_WM_TEMPLATE_CATEGORY" val="diagram"/>
  <p:tag name="KSO_WM_TEMPLATE_INDEX" val="20233201"/>
  <p:tag name="KSO_WM_UNIT_LAYERLEVEL" val="1_1_1"/>
  <p:tag name="KSO_WM_TAG_VERSION" val="3.0"/>
  <p:tag name="KSO_WM_DIAGRAM_GROUP_CODE" val="l1-1"/>
  <p:tag name="KSO_WM_UNIT_TYPE" val="l_h_i"/>
  <p:tag name="KSO_WM_UNIT_INDEX" val="1_3_2"/>
  <p:tag name="KSO_WM_DIAGRAM_VERSION" val="3"/>
  <p:tag name="KSO_WM_DIAGRAM_COLOR_TRICK" val="1"/>
  <p:tag name="KSO_WM_DIAGRAM_COLOR_TEXT_CAN_REMOVE" val="n"/>
  <p:tag name="KSO_WM_DIAGRAM_MAX_ITEMCNT" val="4"/>
  <p:tag name="KSO_WM_DIAGRAM_MIN_ITEMCNT" val="2"/>
  <p:tag name="KSO_WM_DIAGRAM_VIRTUALLY_FRAME" val="{&quot;height&quot;:442.92118110236225,&quot;left&quot;:1.9025196850393702,&quot;top&quot;:96.4288188976378,&quot;width&quot;:961.0486614173229}"/>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6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3201_2*l_h_f*1_1_1"/>
  <p:tag name="KSO_WM_TEMPLATE_CATEGORY" val="diagram"/>
  <p:tag name="KSO_WM_TEMPLATE_INDEX" val="20233201"/>
  <p:tag name="KSO_WM_UNIT_LAYERLEVEL" val="1_1_1"/>
  <p:tag name="KSO_WM_TAG_VERSION" val="3.0"/>
  <p:tag name="KSO_WM_BEAUTIFY_FLAG" val="#wm#"/>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42.92118110236225,&quot;left&quot;:1.9025196850393702,&quot;top&quot;:96.42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正文内容思想。单击此处添加文本具体内容，简明扼要地阐述您的观点。"/>
</p:tagLst>
</file>

<file path=ppt/tags/tag6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3201_2*l_h_a*1_1_1"/>
  <p:tag name="KSO_WM_TEMPLATE_CATEGORY" val="diagram"/>
  <p:tag name="KSO_WM_TEMPLATE_INDEX" val="20233201"/>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42.92118110236225,&quot;left&quot;:1.9025196850393702,&quot;top&quot;:96.42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Lst>
</file>

<file path=ppt/tags/tag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01_2*l_h_i*1_1_1"/>
  <p:tag name="KSO_WM_TEMPLATE_CATEGORY" val="diagram"/>
  <p:tag name="KSO_WM_TEMPLATE_INDEX" val="20233201"/>
  <p:tag name="KSO_WM_UNIT_LAYERLEVEL" val="1_1_1"/>
  <p:tag name="KSO_WM_TAG_VERSION" val="3.0"/>
  <p:tag name="KSO_WM_DIAGRAM_GROUP_CODE" val="l1-1"/>
  <p:tag name="KSO_WM_UNIT_TYPE" val="l_h_i"/>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442.92118110236225,&quot;left&quot;:1.9025196850393702,&quot;top&quot;:96.4288188976378,&quot;width&quot;:961.0486614173229}"/>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6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3201_2*l_h_f*1_2_1"/>
  <p:tag name="KSO_WM_TEMPLATE_CATEGORY" val="diagram"/>
  <p:tag name="KSO_WM_TEMPLATE_INDEX" val="20233201"/>
  <p:tag name="KSO_WM_UNIT_LAYERLEVEL" val="1_1_1"/>
  <p:tag name="KSO_WM_TAG_VERSION" val="3.0"/>
  <p:tag name="KSO_WM_BEAUTIFY_FLAG" val="#wm#"/>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42.92118110236225,&quot;left&quot;:1.9025196850393702,&quot;top&quot;:96.42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正文内容思想。单击此处添加文本具体内容，简明扼要地阐述您的观点。"/>
</p:tagLst>
</file>

<file path=ppt/tags/tag6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201_2*l_h_a*1_2_1"/>
  <p:tag name="KSO_WM_TEMPLATE_CATEGORY" val="diagram"/>
  <p:tag name="KSO_WM_TEMPLATE_INDEX" val="20233201"/>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42.92118110236225,&quot;left&quot;:1.9025196850393702,&quot;top&quot;:96.42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Lst>
</file>

<file path=ppt/tags/tag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01_2*l_h_i*1_2_2"/>
  <p:tag name="KSO_WM_TEMPLATE_CATEGORY" val="diagram"/>
  <p:tag name="KSO_WM_TEMPLATE_INDEX" val="20233201"/>
  <p:tag name="KSO_WM_UNIT_LAYERLEVEL" val="1_1_1"/>
  <p:tag name="KSO_WM_TAG_VERSION" val="3.0"/>
  <p:tag name="KSO_WM_DIAGRAM_GROUP_CODE" val="l1-1"/>
  <p:tag name="KSO_WM_UNIT_TYPE" val="l_h_i"/>
  <p:tag name="KSO_WM_UNIT_INDEX" val="1_2_2"/>
  <p:tag name="KSO_WM_DIAGRAM_VERSION" val="3"/>
  <p:tag name="KSO_WM_DIAGRAM_COLOR_TRICK" val="1"/>
  <p:tag name="KSO_WM_DIAGRAM_COLOR_TEXT_CAN_REMOVE" val="n"/>
  <p:tag name="KSO_WM_DIAGRAM_MAX_ITEMCNT" val="4"/>
  <p:tag name="KSO_WM_DIAGRAM_MIN_ITEMCNT" val="2"/>
  <p:tag name="KSO_WM_DIAGRAM_VIRTUALLY_FRAME" val="{&quot;height&quot;:442.92118110236225,&quot;left&quot;:1.9025196850393702,&quot;top&quot;:96.4288188976378,&quot;width&quot;:961.0486614173229}"/>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3_1"/>
  <p:tag name="KSO_WM_TEMPLATE_CATEGORY" val="diagram"/>
  <p:tag name="KSO_WM_TEMPLATE_INDEX" val="20233201"/>
  <p:tag name="KSO_WM_UNIT_LAYERLEVEL" val="1_1_1"/>
  <p:tag name="KSO_WM_TAG_VERSION" val="3.0"/>
  <p:tag name="KSO_WM_BEAUTIFY_FLAG" val="#wm#"/>
  <p:tag name="KSO_WM_UNIT_VALUE" val="118*130"/>
  <p:tag name="KSO_WM_DIAGRAM_GROUP_CODE" val="l1-1"/>
  <p:tag name="KSO_WM_UNIT_TYPE" val="l_h_x"/>
  <p:tag name="KSO_WM_UNIT_INDEX" val="1_3_1"/>
  <p:tag name="KSO_WM_DIAGRAM_VERSION" val="3"/>
  <p:tag name="KSO_WM_DIAGRAM_COLOR_TRICK" val="1"/>
  <p:tag name="KSO_WM_DIAGRAM_COLOR_TEXT_CAN_REMOVE" val="n"/>
  <p:tag name="KSO_WM_DIAGRAM_MAX_ITEMCNT" val="4"/>
  <p:tag name="KSO_WM_DIAGRAM_MIN_ITEMCNT" val="2"/>
  <p:tag name="KSO_WM_DIAGRAM_VIRTUALLY_FRAME" val="{&quot;height&quot;:442.92118110236225,&quot;left&quot;:1.9025196850393702,&quot;top&quot;:96.4288188976378,&quot;width&quot;:961.0486614173229}"/>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1_1"/>
  <p:tag name="KSO_WM_TEMPLATE_CATEGORY" val="diagram"/>
  <p:tag name="KSO_WM_TEMPLATE_INDEX" val="20233201"/>
  <p:tag name="KSO_WM_UNIT_LAYERLEVEL" val="1_1_1"/>
  <p:tag name="KSO_WM_TAG_VERSION" val="3.0"/>
  <p:tag name="KSO_WM_BEAUTIFY_FLAG" val="#wm#"/>
  <p:tag name="KSO_WM_UNIT_VALUE" val="121*130"/>
  <p:tag name="KSO_WM_DIAGRAM_GROUP_CODE" val="l1-1"/>
  <p:tag name="KSO_WM_UNIT_TYPE" val="l_h_x"/>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442.92118110236225,&quot;left&quot;:1.9025196850393702,&quot;top&quot;:96.4288188976378,&quot;width&quot;:961.0486614173229}"/>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2_1"/>
  <p:tag name="KSO_WM_TEMPLATE_CATEGORY" val="diagram"/>
  <p:tag name="KSO_WM_TEMPLATE_INDEX" val="20233201"/>
  <p:tag name="KSO_WM_UNIT_LAYERLEVEL" val="1_1_1"/>
  <p:tag name="KSO_WM_TAG_VERSION" val="3.0"/>
  <p:tag name="KSO_WM_BEAUTIFY_FLAG" val="#wm#"/>
  <p:tag name="KSO_WM_UNIT_VALUE" val="130*130"/>
  <p:tag name="KSO_WM_DIAGRAM_GROUP_CODE" val="l1-1"/>
  <p:tag name="KSO_WM_UNIT_TYPE" val="l_h_x"/>
  <p:tag name="KSO_WM_UNIT_INDEX" val="1_2_1"/>
  <p:tag name="KSO_WM_DIAGRAM_VERSION" val="3"/>
  <p:tag name="KSO_WM_DIAGRAM_COLOR_TRICK" val="1"/>
  <p:tag name="KSO_WM_DIAGRAM_COLOR_TEXT_CAN_REMOVE" val="n"/>
  <p:tag name="KSO_WM_DIAGRAM_MAX_ITEMCNT" val="4"/>
  <p:tag name="KSO_WM_DIAGRAM_MIN_ITEMCNT" val="2"/>
  <p:tag name="KSO_WM_DIAGRAM_VIRTUALLY_FRAME" val="{&quot;height&quot;:442.92118110236225,&quot;left&quot;:1.9025196850393702,&quot;top&quot;:96.4288188976378,&quot;width&quot;:961.0486614173229}"/>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73.xml><?xml version="1.0" encoding="utf-8"?>
<p:tagLst xmlns:p="http://schemas.openxmlformats.org/presentationml/2006/main">
  <p:tag name="KSO_WM_TEMPLATE_MASTER_TYPE" val="0"/>
  <p:tag name="KSO_WM_TEMPLATE_COLOR_TYPE" val="0"/>
  <p:tag name="KSO_WM_SLIDE_TYPE" val="text"/>
  <p:tag name="KSO_WM_SLIDE_SUBTYPE" val="diag"/>
  <p:tag name="KSO_WM_BEAUTIFY_FLAG" val="#wm#"/>
  <p:tag name="KSO_WM_TEMPLATE_CATEGORY" val="custom"/>
  <p:tag name="KSO_WM_SLIDE_LAYOUT" val="a_l"/>
  <p:tag name="KSO_WM_SLIDE_LAYOUT_CNT" val="1_1"/>
  <p:tag name="KSO_WM_DIAGRAM_GROUP_CODE" val="l1-1"/>
  <p:tag name="KSO_WM_SLIDE_DIAGTYPE" val="l"/>
  <p:tag name="KSO_WM_SLIDE_SIZE" val="961.049*402.115"/>
  <p:tag name="KSO_WM_SLIDE_POSITION" val="-1.04748*129.879"/>
  <p:tag name="KSO_WM_TEMPLATE_INDEX" val="20233202"/>
  <p:tag name="KSO_WM_TEMPLATE_SUBCATEGORY" val="0"/>
  <p:tag name="KSO_WM_SLIDE_INDEX" val="1"/>
  <p:tag name="KSO_WM_TAG_VERSION" val="3.0"/>
  <p:tag name="KSO_WM_SLIDE_ID" val="custom20233202_1"/>
  <p:tag name="KSO_WM_SLIDE_ITEM_CNT" val="3"/>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custom"/>
  <p:tag name="KSO_WM_UNIT_LAYERLEVEL" val="1"/>
  <p:tag name="KSO_WM_TAG_VERSION" val="3.0"/>
  <p:tag name="KSO_WM_BEAUTIFY_FLAG" val="#wm#"/>
  <p:tag name="KSO_WM_UNIT_ISCONTENTSTITLE" val="0"/>
  <p:tag name="KSO_WM_UNIT_ISNUMDGMTITLE" val="0"/>
  <p:tag name="KSO_WM_UNIT_NOCLEAR" val="0"/>
  <p:tag name="KSO_WM_UNIT_VALUE" val="29"/>
  <p:tag name="KSO_WM_DIAGRAM_GROUP_CODE" val="l1-1"/>
  <p:tag name="KSO_WM_UNIT_TYPE" val="a"/>
  <p:tag name="KSO_WM_UNIT_INDEX" val="1"/>
  <p:tag name="KSO_WM_TEMPLATE_INDEX" val="20233202"/>
  <p:tag name="KSO_WM_UNIT_ID" val="custom20233202_1*a*1"/>
  <p:tag name="KSO_WM_UNIT_TEXT_FILL_FORE_SCHEMECOLOR_INDEX" val="13"/>
  <p:tag name="KSO_WM_UNIT_TEXT_FILL_TYPE" val="1"/>
  <p:tag name="KSO_WM_UNIT_USESOURCEFORMAT_APPLY" val="1"/>
  <p:tag name="KSO_WM_UNIT_PRESET_TEXT" val="单击此处添加标题"/>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i*1_1"/>
  <p:tag name="KSO_WM_TEMPLATE_CATEGORY" val="diagram"/>
  <p:tag name="KSO_WM_TEMPLATE_INDEX" val="20233201"/>
  <p:tag name="KSO_WM_UNIT_LAYERLEVEL" val="1_1"/>
  <p:tag name="KSO_WM_TAG_VERSION" val="3.0"/>
  <p:tag name="KSO_WM_BEAUTIFY_FLAG" val="#wm#"/>
  <p:tag name="KSO_WM_DIAGRAM_GROUP_CODE" val="l1-1"/>
  <p:tag name="KSO_WM_UNIT_TYPE" val="l_i"/>
  <p:tag name="KSO_WM_UNIT_INDEX" val="1_1"/>
  <p:tag name="KSO_WM_DIAGRAM_VERSION" val="3"/>
  <p:tag name="KSO_WM_DIAGRAM_COLOR_TRICK" val="1"/>
  <p:tag name="KSO_WM_DIAGRAM_COLOR_TEXT_CAN_REMOVE" val="n"/>
  <p:tag name="KSO_WM_DIAGRAM_MAX_ITEMCNT" val="4"/>
  <p:tag name="KSO_WM_DIAGRAM_MIN_ITEMCNT" val="2"/>
  <p:tag name="KSO_WM_DIAGRAM_VIRTUALLY_FRAME" val="{&quot;height&quot;:456.22118110236227,&quot;left&quot;:-1.75,&quot;top&quot;:97.87881889763779,&quot;width&quot;:966.45}"/>
  <p:tag name="KSO_WM_DIAGRAM_COLOR_MATCH_VALUE" val="{&quot;shape&quot;:{&quot;fill&quot;:{&quot;gradient&quot;:[{&quot;brightness&quot;:0,&quot;colorType&quot;:1,&quot;foreColorIndex&quot;:5,&quot;pos&quot;:0,&quot;transparency&quot;:0},{&quot;brightness&quot;:0,&quot;colorType&quot;:1,&quot;foreColorIndex&quot;:5,&quot;pos&quot;:1,&quot;transparency&quot;:0.2000000029802322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Lst>
</file>

<file path=ppt/tags/tag7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3201_2*l_h_f*1_3_1"/>
  <p:tag name="KSO_WM_TEMPLATE_CATEGORY" val="diagram"/>
  <p:tag name="KSO_WM_TEMPLATE_INDEX" val="20233201"/>
  <p:tag name="KSO_WM_UNIT_LAYERLEVEL" val="1_1_1"/>
  <p:tag name="KSO_WM_TAG_VERSION" val="3.0"/>
  <p:tag name="KSO_WM_BEAUTIFY_FLAG" val="#wm#"/>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56.22118110236227,&quot;left&quot;:-1.75,&quot;top&quot;:97.87881889763779,&quot;width&quot;:966.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正文内容思想。单击此处添加文本具体内容，简明扼要地阐述您的观点。"/>
</p:tagLst>
</file>

<file path=ppt/tags/tag7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3201_2*l_h_a*1_3_1"/>
  <p:tag name="KSO_WM_TEMPLATE_CATEGORY" val="diagram"/>
  <p:tag name="KSO_WM_TEMPLATE_INDEX" val="20233201"/>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56.22118110236227,&quot;left&quot;:-1.75,&quot;top&quot;:97.87881889763779,&quot;width&quot;:966.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Lst>
</file>

<file path=ppt/tags/tag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01_2*l_h_i*1_3_2"/>
  <p:tag name="KSO_WM_TEMPLATE_CATEGORY" val="diagram"/>
  <p:tag name="KSO_WM_TEMPLATE_INDEX" val="20233201"/>
  <p:tag name="KSO_WM_UNIT_LAYERLEVEL" val="1_1_1"/>
  <p:tag name="KSO_WM_TAG_VERSION" val="3.0"/>
  <p:tag name="KSO_WM_DIAGRAM_GROUP_CODE" val="l1-1"/>
  <p:tag name="KSO_WM_UNIT_TYPE" val="l_h_i"/>
  <p:tag name="KSO_WM_UNIT_INDEX" val="1_3_2"/>
  <p:tag name="KSO_WM_DIAGRAM_VERSION" val="3"/>
  <p:tag name="KSO_WM_DIAGRAM_COLOR_TRICK" val="1"/>
  <p:tag name="KSO_WM_DIAGRAM_COLOR_TEXT_CAN_REMOVE" val="n"/>
  <p:tag name="KSO_WM_DIAGRAM_MAX_ITEMCNT" val="4"/>
  <p:tag name="KSO_WM_DIAGRAM_MIN_ITEMCNT" val="2"/>
  <p:tag name="KSO_WM_DIAGRAM_VIRTUALLY_FRAME" val="{&quot;height&quot;:456.22118110236227,&quot;left&quot;:-1.75,&quot;top&quot;:97.87881889763779,&quot;width&quot;:966.45}"/>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7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3201_2*l_h_f*1_1_1"/>
  <p:tag name="KSO_WM_TEMPLATE_CATEGORY" val="diagram"/>
  <p:tag name="KSO_WM_TEMPLATE_INDEX" val="20233201"/>
  <p:tag name="KSO_WM_UNIT_LAYERLEVEL" val="1_1_1"/>
  <p:tag name="KSO_WM_TAG_VERSION" val="3.0"/>
  <p:tag name="KSO_WM_BEAUTIFY_FLAG" val="#wm#"/>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56.22118110236227,&quot;left&quot;:-1.75,&quot;top&quot;:97.87881889763779,&quot;width&quot;:966.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正文内容思想。单击此处添加文本具体内容，简明扼要地阐述您的观点。"/>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8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3201_2*l_h_a*1_1_1"/>
  <p:tag name="KSO_WM_TEMPLATE_CATEGORY" val="diagram"/>
  <p:tag name="KSO_WM_TEMPLATE_INDEX" val="20233201"/>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56.22118110236227,&quot;left&quot;:-1.75,&quot;top&quot;:97.87881889763779,&quot;width&quot;:966.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Lst>
</file>

<file path=ppt/tags/tag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01_2*l_h_i*1_1_1"/>
  <p:tag name="KSO_WM_TEMPLATE_CATEGORY" val="diagram"/>
  <p:tag name="KSO_WM_TEMPLATE_INDEX" val="20233201"/>
  <p:tag name="KSO_WM_UNIT_LAYERLEVEL" val="1_1_1"/>
  <p:tag name="KSO_WM_TAG_VERSION" val="3.0"/>
  <p:tag name="KSO_WM_DIAGRAM_GROUP_CODE" val="l1-1"/>
  <p:tag name="KSO_WM_UNIT_TYPE" val="l_h_i"/>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456.22118110236227,&quot;left&quot;:-1.75,&quot;top&quot;:97.87881889763779,&quot;width&quot;:966.45}"/>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8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3201_2*l_h_f*1_2_1"/>
  <p:tag name="KSO_WM_TEMPLATE_CATEGORY" val="diagram"/>
  <p:tag name="KSO_WM_TEMPLATE_INDEX" val="20233201"/>
  <p:tag name="KSO_WM_UNIT_LAYERLEVEL" val="1_1_1"/>
  <p:tag name="KSO_WM_TAG_VERSION" val="3.0"/>
  <p:tag name="KSO_WM_BEAUTIFY_FLAG" val="#wm#"/>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56.22118110236227,&quot;left&quot;:-1.75,&quot;top&quot;:97.87881889763779,&quot;width&quot;:966.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正文内容思想。单击此处添加文本具体内容，简明扼要地阐述您的观点。"/>
</p:tagLst>
</file>

<file path=ppt/tags/tag8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201_2*l_h_a*1_2_1"/>
  <p:tag name="KSO_WM_TEMPLATE_CATEGORY" val="diagram"/>
  <p:tag name="KSO_WM_TEMPLATE_INDEX" val="20233201"/>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56.22118110236227,&quot;left&quot;:-1.75,&quot;top&quot;:97.87881889763779,&quot;width&quot;:966.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Lst>
</file>

<file path=ppt/tags/tag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01_2*l_h_i*1_2_2"/>
  <p:tag name="KSO_WM_TEMPLATE_CATEGORY" val="diagram"/>
  <p:tag name="KSO_WM_TEMPLATE_INDEX" val="20233201"/>
  <p:tag name="KSO_WM_UNIT_LAYERLEVEL" val="1_1_1"/>
  <p:tag name="KSO_WM_TAG_VERSION" val="3.0"/>
  <p:tag name="KSO_WM_DIAGRAM_GROUP_CODE" val="l1-1"/>
  <p:tag name="KSO_WM_UNIT_TYPE" val="l_h_i"/>
  <p:tag name="KSO_WM_UNIT_INDEX" val="1_2_2"/>
  <p:tag name="KSO_WM_DIAGRAM_VERSION" val="3"/>
  <p:tag name="KSO_WM_DIAGRAM_COLOR_TRICK" val="1"/>
  <p:tag name="KSO_WM_DIAGRAM_COLOR_TEXT_CAN_REMOVE" val="n"/>
  <p:tag name="KSO_WM_DIAGRAM_MAX_ITEMCNT" val="4"/>
  <p:tag name="KSO_WM_DIAGRAM_MIN_ITEMCNT" val="2"/>
  <p:tag name="KSO_WM_DIAGRAM_VIRTUALLY_FRAME" val="{&quot;height&quot;:456.22118110236227,&quot;left&quot;:-1.75,&quot;top&quot;:97.87881889763779,&quot;width&quot;:966.45}"/>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3_1"/>
  <p:tag name="KSO_WM_TEMPLATE_CATEGORY" val="diagram"/>
  <p:tag name="KSO_WM_TEMPLATE_INDEX" val="20233201"/>
  <p:tag name="KSO_WM_UNIT_LAYERLEVEL" val="1_1_1"/>
  <p:tag name="KSO_WM_TAG_VERSION" val="3.0"/>
  <p:tag name="KSO_WM_BEAUTIFY_FLAG" val="#wm#"/>
  <p:tag name="KSO_WM_UNIT_VALUE" val="118*130"/>
  <p:tag name="KSO_WM_DIAGRAM_GROUP_CODE" val="l1-1"/>
  <p:tag name="KSO_WM_UNIT_TYPE" val="l_h_x"/>
  <p:tag name="KSO_WM_UNIT_INDEX" val="1_3_1"/>
  <p:tag name="KSO_WM_DIAGRAM_VERSION" val="3"/>
  <p:tag name="KSO_WM_DIAGRAM_COLOR_TRICK" val="1"/>
  <p:tag name="KSO_WM_DIAGRAM_COLOR_TEXT_CAN_REMOVE" val="n"/>
  <p:tag name="KSO_WM_DIAGRAM_MAX_ITEMCNT" val="4"/>
  <p:tag name="KSO_WM_DIAGRAM_MIN_ITEMCNT" val="2"/>
  <p:tag name="KSO_WM_DIAGRAM_VIRTUALLY_FRAME" val="{&quot;height&quot;:456.22118110236227,&quot;left&quot;:-1.75,&quot;top&quot;:97.87881889763779,&quot;width&quot;:966.4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1_1"/>
  <p:tag name="KSO_WM_TEMPLATE_CATEGORY" val="diagram"/>
  <p:tag name="KSO_WM_TEMPLATE_INDEX" val="20233201"/>
  <p:tag name="KSO_WM_UNIT_LAYERLEVEL" val="1_1_1"/>
  <p:tag name="KSO_WM_TAG_VERSION" val="3.0"/>
  <p:tag name="KSO_WM_BEAUTIFY_FLAG" val="#wm#"/>
  <p:tag name="KSO_WM_UNIT_VALUE" val="121*130"/>
  <p:tag name="KSO_WM_DIAGRAM_GROUP_CODE" val="l1-1"/>
  <p:tag name="KSO_WM_UNIT_TYPE" val="l_h_x"/>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456.22118110236227,&quot;left&quot;:-1.75,&quot;top&quot;:97.87881889763779,&quot;width&quot;:966.4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2_1"/>
  <p:tag name="KSO_WM_TEMPLATE_CATEGORY" val="diagram"/>
  <p:tag name="KSO_WM_TEMPLATE_INDEX" val="20233201"/>
  <p:tag name="KSO_WM_UNIT_LAYERLEVEL" val="1_1_1"/>
  <p:tag name="KSO_WM_TAG_VERSION" val="3.0"/>
  <p:tag name="KSO_WM_BEAUTIFY_FLAG" val="#wm#"/>
  <p:tag name="KSO_WM_UNIT_VALUE" val="130*130"/>
  <p:tag name="KSO_WM_DIAGRAM_GROUP_CODE" val="l1-1"/>
  <p:tag name="KSO_WM_UNIT_TYPE" val="l_h_x"/>
  <p:tag name="KSO_WM_UNIT_INDEX" val="1_2_1"/>
  <p:tag name="KSO_WM_DIAGRAM_VERSION" val="3"/>
  <p:tag name="KSO_WM_DIAGRAM_COLOR_TRICK" val="1"/>
  <p:tag name="KSO_WM_DIAGRAM_COLOR_TEXT_CAN_REMOVE" val="n"/>
  <p:tag name="KSO_WM_DIAGRAM_MAX_ITEMCNT" val="4"/>
  <p:tag name="KSO_WM_DIAGRAM_MIN_ITEMCNT" val="2"/>
  <p:tag name="KSO_WM_DIAGRAM_VIRTUALLY_FRAME" val="{&quot;height&quot;:456.22118110236227,&quot;left&quot;:-1.75,&quot;top&quot;:97.87881889763779,&quot;width&quot;:966.4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88.xml><?xml version="1.0" encoding="utf-8"?>
<p:tagLst xmlns:p="http://schemas.openxmlformats.org/presentationml/2006/main">
  <p:tag name="KSO_WM_TEMPLATE_MASTER_TYPE" val="0"/>
  <p:tag name="KSO_WM_TEMPLATE_COLOR_TYPE" val="0"/>
  <p:tag name="KSO_WM_SLIDE_TYPE" val="text"/>
  <p:tag name="KSO_WM_SLIDE_SUBTYPE" val="diag"/>
  <p:tag name="KSO_WM_BEAUTIFY_FLAG" val="#wm#"/>
  <p:tag name="KSO_WM_TEMPLATE_CATEGORY" val="custom"/>
  <p:tag name="KSO_WM_SLIDE_LAYOUT" val="a_l"/>
  <p:tag name="KSO_WM_SLIDE_LAYOUT_CNT" val="1_1"/>
  <p:tag name="KSO_WM_DIAGRAM_GROUP_CODE" val="l1-1"/>
  <p:tag name="KSO_WM_SLIDE_DIAGTYPE" val="l"/>
  <p:tag name="KSO_WM_SLIDE_SIZE" val="961.049*402.115"/>
  <p:tag name="KSO_WM_SLIDE_POSITION" val="-1.04748*129.879"/>
  <p:tag name="KSO_WM_TEMPLATE_INDEX" val="20233202"/>
  <p:tag name="KSO_WM_TEMPLATE_SUBCATEGORY" val="0"/>
  <p:tag name="KSO_WM_SLIDE_INDEX" val="1"/>
  <p:tag name="KSO_WM_TAG_VERSION" val="3.0"/>
  <p:tag name="KSO_WM_SLIDE_ID" val="custom20233202_1"/>
  <p:tag name="KSO_WM_SLIDE_ITEM_CNT" val="3"/>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custom"/>
  <p:tag name="KSO_WM_UNIT_LAYERLEVEL" val="1"/>
  <p:tag name="KSO_WM_TAG_VERSION" val="3.0"/>
  <p:tag name="KSO_WM_BEAUTIFY_FLAG" val="#wm#"/>
  <p:tag name="KSO_WM_UNIT_ISCONTENTSTITLE" val="0"/>
  <p:tag name="KSO_WM_UNIT_ISNUMDGMTITLE" val="0"/>
  <p:tag name="KSO_WM_UNIT_NOCLEAR" val="0"/>
  <p:tag name="KSO_WM_UNIT_VALUE" val="29"/>
  <p:tag name="KSO_WM_DIAGRAM_GROUP_CODE" val="l1-1"/>
  <p:tag name="KSO_WM_UNIT_TYPE" val="a"/>
  <p:tag name="KSO_WM_UNIT_INDEX" val="1"/>
  <p:tag name="KSO_WM_TEMPLATE_INDEX" val="20233202"/>
  <p:tag name="KSO_WM_UNIT_ID" val="custom20233202_1*a*1"/>
  <p:tag name="KSO_WM_UNIT_TEXT_FILL_FORE_SCHEMECOLOR_INDEX" val="13"/>
  <p:tag name="KSO_WM_UNIT_TEXT_FILL_TYPE" val="1"/>
  <p:tag name="KSO_WM_UNIT_USESOURCEFORMAT_APPLY" val="1"/>
  <p:tag name="KSO_WM_UNIT_PRESET_TEXT" val="单击此处添加标题"/>
</p:tagLst>
</file>

<file path=ppt/tags/tag9.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i*1_1"/>
  <p:tag name="KSO_WM_TEMPLATE_CATEGORY" val="diagram"/>
  <p:tag name="KSO_WM_TEMPLATE_INDEX" val="20233201"/>
  <p:tag name="KSO_WM_UNIT_LAYERLEVEL" val="1_1"/>
  <p:tag name="KSO_WM_TAG_VERSION" val="3.0"/>
  <p:tag name="KSO_WM_BEAUTIFY_FLAG" val="#wm#"/>
  <p:tag name="KSO_WM_DIAGRAM_GROUP_CODE" val="l1-1"/>
  <p:tag name="KSO_WM_UNIT_TYPE" val="l_i"/>
  <p:tag name="KSO_WM_UNIT_INDEX" val="1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gradient&quot;:[{&quot;brightness&quot;:0,&quot;colorType&quot;:1,&quot;foreColorIndex&quot;:5,&quot;pos&quot;:0,&quot;transparency&quot;:0},{&quot;brightness&quot;:0,&quot;colorType&quot;:1,&quot;foreColorIndex&quot;:5,&quot;pos&quot;:1,&quot;transparency&quot;:0.2000000029802322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Lst>
</file>

<file path=ppt/tags/tag9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3201_2*l_h_f*1_3_1"/>
  <p:tag name="KSO_WM_TEMPLATE_CATEGORY" val="diagram"/>
  <p:tag name="KSO_WM_TEMPLATE_INDEX" val="20233201"/>
  <p:tag name="KSO_WM_UNIT_LAYERLEVEL" val="1_1_1"/>
  <p:tag name="KSO_WM_TAG_VERSION" val="3.0"/>
  <p:tag name="KSO_WM_BEAUTIFY_FLAG" val="#wm#"/>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正文内容思想。单击此处添加文本具体内容，简明扼要地阐述您的观点。"/>
</p:tagLst>
</file>

<file path=ppt/tags/tag9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3201_2*l_h_a*1_3_1"/>
  <p:tag name="KSO_WM_TEMPLATE_CATEGORY" val="diagram"/>
  <p:tag name="KSO_WM_TEMPLATE_INDEX" val="20233201"/>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Lst>
</file>

<file path=ppt/tags/tag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01_2*l_h_i*1_3_2"/>
  <p:tag name="KSO_WM_TEMPLATE_CATEGORY" val="diagram"/>
  <p:tag name="KSO_WM_TEMPLATE_INDEX" val="20233201"/>
  <p:tag name="KSO_WM_UNIT_LAYERLEVEL" val="1_1_1"/>
  <p:tag name="KSO_WM_TAG_VERSION" val="3.0"/>
  <p:tag name="KSO_WM_DIAGRAM_GROUP_CODE" val="l1-1"/>
  <p:tag name="KSO_WM_UNIT_TYPE" val="l_h_i"/>
  <p:tag name="KSO_WM_UNIT_INDEX" val="1_3_2"/>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9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3201_2*l_h_f*1_1_1"/>
  <p:tag name="KSO_WM_TEMPLATE_CATEGORY" val="diagram"/>
  <p:tag name="KSO_WM_TEMPLATE_INDEX" val="20233201"/>
  <p:tag name="KSO_WM_UNIT_LAYERLEVEL" val="1_1_1"/>
  <p:tag name="KSO_WM_TAG_VERSION" val="3.0"/>
  <p:tag name="KSO_WM_BEAUTIFY_FLAG" val="#wm#"/>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正文内容思想。单击此处添加文本具体内容，简明扼要地阐述您的观点。"/>
</p:tagLst>
</file>

<file path=ppt/tags/tag9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3201_2*l_h_a*1_1_1"/>
  <p:tag name="KSO_WM_TEMPLATE_CATEGORY" val="diagram"/>
  <p:tag name="KSO_WM_TEMPLATE_INDEX" val="20233201"/>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Lst>
</file>

<file path=ppt/tags/tag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01_2*l_h_i*1_1_1"/>
  <p:tag name="KSO_WM_TEMPLATE_CATEGORY" val="diagram"/>
  <p:tag name="KSO_WM_TEMPLATE_INDEX" val="20233201"/>
  <p:tag name="KSO_WM_UNIT_LAYERLEVEL" val="1_1_1"/>
  <p:tag name="KSO_WM_TAG_VERSION" val="3.0"/>
  <p:tag name="KSO_WM_DIAGRAM_GROUP_CODE" val="l1-1"/>
  <p:tag name="KSO_WM_UNIT_TYPE" val="l_h_i"/>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9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3201_2*l_h_f*1_2_1"/>
  <p:tag name="KSO_WM_TEMPLATE_CATEGORY" val="diagram"/>
  <p:tag name="KSO_WM_TEMPLATE_INDEX" val="20233201"/>
  <p:tag name="KSO_WM_UNIT_LAYERLEVEL" val="1_1_1"/>
  <p:tag name="KSO_WM_TAG_VERSION" val="3.0"/>
  <p:tag name="KSO_WM_BEAUTIFY_FLAG" val="#wm#"/>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正文内容思想。单击此处添加文本具体内容，简明扼要地阐述您的观点。"/>
</p:tagLst>
</file>

<file path=ppt/tags/tag9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201_2*l_h_a*1_2_1"/>
  <p:tag name="KSO_WM_TEMPLATE_CATEGORY" val="diagram"/>
  <p:tag name="KSO_WM_TEMPLATE_INDEX" val="20233201"/>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Lst>
</file>

<file path=ppt/tags/tag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01_2*l_h_i*1_2_2"/>
  <p:tag name="KSO_WM_TEMPLATE_CATEGORY" val="diagram"/>
  <p:tag name="KSO_WM_TEMPLATE_INDEX" val="20233201"/>
  <p:tag name="KSO_WM_UNIT_LAYERLEVEL" val="1_1_1"/>
  <p:tag name="KSO_WM_TAG_VERSION" val="3.0"/>
  <p:tag name="KSO_WM_DIAGRAM_GROUP_CODE" val="l1-1"/>
  <p:tag name="KSO_WM_UNIT_TYPE" val="l_h_i"/>
  <p:tag name="KSO_WM_UNIT_INDEX" val="1_2_2"/>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heme/theme1.xml><?xml version="1.0" encoding="utf-8"?>
<a:theme xmlns:a="http://schemas.openxmlformats.org/drawingml/2006/main" name="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23B48"/>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1_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F23B48"/>
      </a:accent3>
      <a:accent4>
        <a:srgbClr val="3F3F3F"/>
      </a:accent4>
      <a:accent5>
        <a:srgbClr val="F23B48"/>
      </a:accent5>
      <a:accent6>
        <a:srgbClr val="3F3F3F"/>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0</TotalTime>
  <Words>7432</Words>
  <Application>WPS 演示</Application>
  <PresentationFormat>宽屏</PresentationFormat>
  <Paragraphs>281</Paragraphs>
  <Slides>20</Slides>
  <Notes>1</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20</vt:i4>
      </vt:variant>
    </vt:vector>
  </HeadingPairs>
  <TitlesOfParts>
    <vt:vector size="31" baseType="lpstr">
      <vt:lpstr>Arial</vt:lpstr>
      <vt:lpstr>宋体</vt:lpstr>
      <vt:lpstr>Wingdings</vt:lpstr>
      <vt:lpstr>Lato</vt:lpstr>
      <vt:lpstr>Calibri</vt:lpstr>
      <vt:lpstr>Raleway</vt:lpstr>
      <vt:lpstr>Segoe Print</vt:lpstr>
      <vt:lpstr>微软雅黑</vt:lpstr>
      <vt:lpstr>Arial Unicode MS</vt:lpstr>
      <vt:lpstr>Office Theme</vt:lpstr>
      <vt:lpstr>11_Office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责任保险主要产品介绍</vt:lpstr>
      <vt:lpstr>责任保险主要产品介绍</vt:lpstr>
      <vt:lpstr>责任保险主要产品介绍</vt:lpstr>
      <vt:lpstr>PowerPoint 演示文稿</vt:lpstr>
      <vt:lpstr>PowerPoint 演示文稿</vt:lpstr>
      <vt:lpstr>信用保证保险主要产品介绍</vt:lpstr>
      <vt:lpstr>信用保证保险主要产品介绍</vt:lpstr>
      <vt:lpstr>信用保证保险主要产品介绍</vt:lpstr>
      <vt:lpstr>信用保证保险主要产品介绍</vt:lpstr>
      <vt:lpstr>信用保证保险主要产品介绍</vt:lpstr>
      <vt:lpstr>信用保证保险主要产品介绍</vt:lpstr>
      <vt:lpstr>信用保证保险主要产品介绍</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Ironman曼曼</cp:lastModifiedBy>
  <cp:revision>43</cp:revision>
  <dcterms:created xsi:type="dcterms:W3CDTF">2017-02-13T15:17:00Z</dcterms:created>
  <dcterms:modified xsi:type="dcterms:W3CDTF">2024-04-02T03:51:45Z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F336888D53334D4EA42DE3D995442DF6_13</vt:lpwstr>
  </property>
  <property fmtid="{D5CDD505-2E9C-101B-9397-08002B2CF9AE}" pid="3" name="KSOProductBuildVer">
    <vt:lpwstr>2052-12.1.0.16388</vt:lpwstr>
  </property>
</Properties>
</file>